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Raleway" panose="020B0604020202020204"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7dc6dd11c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7dc6dd11c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7c75e0a6f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7c75e0a6f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7c75e0a6f9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7c75e0a6f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7dc6dd11c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7dc6dd11c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833f8e5e2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833f8e5e2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833f8e5e2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833f8e5e2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33f8e5e2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833f8e5e2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833f8e5e2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833f8e5e2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833f8e5e2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833f8e5e2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833f8e5e2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833f8e5e2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cdc14903b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cdc14903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833f8e5e25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833f8e5e2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cdc14903b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3cdc14903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cdc14903b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cdc14903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7c75e0a6f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7c75e0a6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7c75e0a6f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7c75e0a6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dk1"/>
                </a:solidFill>
                <a:highlight>
                  <a:srgbClr val="FFFFFF"/>
                </a:highlight>
              </a:rPr>
              <a:t>Causes of sudden cardiac death in athletes. </a:t>
            </a:r>
            <a:r>
              <a:rPr lang="en-GB" sz="1200" b="1">
                <a:solidFill>
                  <a:schemeClr val="dk1"/>
                </a:solidFill>
                <a:highlight>
                  <a:srgbClr val="FFFFFF"/>
                </a:highlight>
              </a:rPr>
              <a:t>B</a:t>
            </a:r>
            <a:r>
              <a:rPr lang="en-GB" sz="1200">
                <a:solidFill>
                  <a:schemeClr val="dk1"/>
                </a:solidFill>
                <a:highlight>
                  <a:srgbClr val="FFFFFF"/>
                </a:highlight>
              </a:rPr>
              <a:t>, Cause and activity at time of death. One person figure equals 1 death; female figures follow male figures, unless no male deaths were present. AN-SUD indicates autopsy-negative sudden unexplained death; ARVC, arrhythmogenic right ventricular cardiomyopathy; CAD, coronary artery disease; DCM, dilated cardiomyopathy; HCM, hypertrophic cardiomyopathy; LVH, left ventricular hypertrophy; NOS, not otherwise specified; SCT, sickle cell trait; SUD, sudden unexplained death; and WPW, Wolff-Parkinson-White.</a:t>
            </a:r>
            <a:endParaRPr sz="1200">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endParaRPr>
          </a:p>
          <a:p>
            <a:pPr marL="0" lvl="0" indent="0" algn="l" rtl="0">
              <a:spcBef>
                <a:spcPts val="0"/>
              </a:spcBef>
              <a:spcAft>
                <a:spcPts val="0"/>
              </a:spcAft>
              <a:buNone/>
            </a:pPr>
            <a:endParaRPr sz="1200">
              <a:solidFill>
                <a:schemeClr val="dk1"/>
              </a:solidFill>
              <a:highlight>
                <a:srgbClr val="FFFFFF"/>
              </a:highlight>
            </a:endParaRPr>
          </a:p>
          <a:p>
            <a:pPr marL="0" lvl="0" indent="0" algn="l" rtl="0">
              <a:spcBef>
                <a:spcPts val="0"/>
              </a:spcBef>
              <a:spcAft>
                <a:spcPts val="0"/>
              </a:spcAft>
              <a:buNone/>
            </a:pPr>
            <a:r>
              <a:rPr lang="en-GB" sz="1200">
                <a:solidFill>
                  <a:schemeClr val="dk1"/>
                </a:solidFill>
                <a:highlight>
                  <a:srgbClr val="FFFFFF"/>
                </a:highlight>
              </a:rPr>
              <a:t>Resource: </a:t>
            </a:r>
            <a:endParaRPr sz="1200">
              <a:solidFill>
                <a:schemeClr val="dk1"/>
              </a:solidFill>
              <a:highlight>
                <a:srgbClr val="FFFFFF"/>
              </a:highlight>
            </a:endParaRPr>
          </a:p>
          <a:p>
            <a:pPr marL="0" lvl="0" indent="0" algn="l" rtl="0">
              <a:spcBef>
                <a:spcPts val="0"/>
              </a:spcBef>
              <a:spcAft>
                <a:spcPts val="0"/>
              </a:spcAft>
              <a:buNone/>
            </a:pPr>
            <a:r>
              <a:rPr lang="en-GB" sz="1200">
                <a:solidFill>
                  <a:schemeClr val="dk1"/>
                </a:solidFill>
                <a:highlight>
                  <a:srgbClr val="FFFFFF"/>
                </a:highlight>
              </a:rPr>
              <a:t>Harmon, KG, Asif, I, Maleszewski, JJ et al: </a:t>
            </a:r>
            <a:r>
              <a:rPr lang="en-GB" sz="1200" i="1">
                <a:solidFill>
                  <a:schemeClr val="dk1"/>
                </a:solidFill>
                <a:highlight>
                  <a:srgbClr val="FFFFFF"/>
                </a:highlight>
              </a:rPr>
              <a:t>Incidence, cause, and comparative frequency of sudden cardiac death in national collegiate athletic association athletes</a:t>
            </a:r>
            <a:r>
              <a:rPr lang="en-GB" sz="1200">
                <a:solidFill>
                  <a:schemeClr val="dk1"/>
                </a:solidFill>
                <a:highlight>
                  <a:srgbClr val="FFFFFF"/>
                </a:highlight>
              </a:rPr>
              <a:t>, Circulation 132: 10-19, 2015, Fig 2, p 16 </a:t>
            </a:r>
            <a:endParaRPr sz="1200">
              <a:solidFill>
                <a:schemeClr val="dk1"/>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7c75e0a6f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7c75e0a6f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7c75e0a6f9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7c75e0a6f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7c75e0a6f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7c75e0a6f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qfreeaccountssjc1.az1.qualtrics.com/jfe/form/SV_4HMLm4TvhB6J6c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iGikBsag_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Project ADAM: Advocacy Module for Residents </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fontScale="92500" lnSpcReduction="20000"/>
          </a:bodyPr>
          <a:lstStyle/>
          <a:p>
            <a:pPr marL="0" lvl="0" indent="0" algn="l" rtl="0">
              <a:spcBef>
                <a:spcPts val="0"/>
              </a:spcBef>
              <a:spcAft>
                <a:spcPts val="0"/>
              </a:spcAft>
              <a:buNone/>
            </a:pPr>
            <a:r>
              <a:rPr lang="en-GB"/>
              <a:t>Module  created thanks to Maria Fareri Children’s Hospital at Westchester Medical Center and Boston Children’s Health Physicians. Content thanks to Dr. Alexis Mandon (Pediatric Resident Class of 2023), Dr. Christa Miliaresis, Pediatric Cardiologist, and Dr. Amy Brown, Pediatric Pulmonologist. </a:t>
            </a:r>
            <a:endParaRPr/>
          </a:p>
        </p:txBody>
      </p:sp>
      <p:pic>
        <p:nvPicPr>
          <p:cNvPr id="74" name="Google Shape;74;p13"/>
          <p:cNvPicPr preferRelativeResize="0"/>
          <p:nvPr/>
        </p:nvPicPr>
        <p:blipFill rotWithShape="1">
          <a:blip r:embed="rId3">
            <a:alphaModFix/>
          </a:blip>
          <a:srcRect r="17823" b="-2145"/>
          <a:stretch/>
        </p:blipFill>
        <p:spPr>
          <a:xfrm>
            <a:off x="182225" y="299491"/>
            <a:ext cx="1749575" cy="450350"/>
          </a:xfrm>
          <a:prstGeom prst="rect">
            <a:avLst/>
          </a:prstGeom>
          <a:noFill/>
          <a:ln>
            <a:noFill/>
          </a:ln>
        </p:spPr>
      </p:pic>
      <p:pic>
        <p:nvPicPr>
          <p:cNvPr id="75" name="Google Shape;75;p13" descr="A picture containing text, clipart&#10;&#10;Description automatically generated"/>
          <p:cNvPicPr preferRelativeResize="0"/>
          <p:nvPr/>
        </p:nvPicPr>
        <p:blipFill rotWithShape="1">
          <a:blip r:embed="rId4">
            <a:alphaModFix/>
          </a:blip>
          <a:srcRect/>
          <a:stretch/>
        </p:blipFill>
        <p:spPr>
          <a:xfrm>
            <a:off x="250925" y="3377650"/>
            <a:ext cx="1879600" cy="1156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2470400" y="442825"/>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Cardiac Arrhythmia continued </a:t>
            </a:r>
            <a:endParaRPr/>
          </a:p>
        </p:txBody>
      </p:sp>
      <p:pic>
        <p:nvPicPr>
          <p:cNvPr id="144" name="Google Shape;144;p22"/>
          <p:cNvPicPr preferRelativeResize="0"/>
          <p:nvPr/>
        </p:nvPicPr>
        <p:blipFill rotWithShape="1">
          <a:blip r:embed="rId3">
            <a:alphaModFix/>
          </a:blip>
          <a:srcRect r="17823" b="-2145"/>
          <a:stretch/>
        </p:blipFill>
        <p:spPr>
          <a:xfrm>
            <a:off x="71100" y="260750"/>
            <a:ext cx="2222600" cy="572125"/>
          </a:xfrm>
          <a:prstGeom prst="rect">
            <a:avLst/>
          </a:prstGeom>
          <a:noFill/>
          <a:ln>
            <a:noFill/>
          </a:ln>
        </p:spPr>
      </p:pic>
      <p:pic>
        <p:nvPicPr>
          <p:cNvPr id="145" name="Google Shape;145;p22"/>
          <p:cNvPicPr preferRelativeResize="0"/>
          <p:nvPr/>
        </p:nvPicPr>
        <p:blipFill>
          <a:blip r:embed="rId4">
            <a:alphaModFix/>
          </a:blip>
          <a:stretch>
            <a:fillRect/>
          </a:stretch>
        </p:blipFill>
        <p:spPr>
          <a:xfrm>
            <a:off x="210425" y="1078225"/>
            <a:ext cx="3090525" cy="3519950"/>
          </a:xfrm>
          <a:prstGeom prst="rect">
            <a:avLst/>
          </a:prstGeom>
          <a:noFill/>
          <a:ln>
            <a:noFill/>
          </a:ln>
        </p:spPr>
      </p:pic>
      <p:sp>
        <p:nvSpPr>
          <p:cNvPr id="146" name="Google Shape;146;p22"/>
          <p:cNvSpPr txBox="1"/>
          <p:nvPr/>
        </p:nvSpPr>
        <p:spPr>
          <a:xfrm>
            <a:off x="385775" y="4691700"/>
            <a:ext cx="1718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latin typeface="Lato"/>
                <a:ea typeface="Lato"/>
                <a:cs typeface="Lato"/>
                <a:sym typeface="Lato"/>
              </a:rPr>
              <a:t>WPW &amp;  A. Fib</a:t>
            </a:r>
            <a:endParaRPr sz="700">
              <a:latin typeface="Lato"/>
              <a:ea typeface="Lato"/>
              <a:cs typeface="Lato"/>
              <a:sym typeface="Lato"/>
            </a:endParaRPr>
          </a:p>
        </p:txBody>
      </p:sp>
      <p:pic>
        <p:nvPicPr>
          <p:cNvPr id="147" name="Google Shape;147;p22"/>
          <p:cNvPicPr preferRelativeResize="0"/>
          <p:nvPr/>
        </p:nvPicPr>
        <p:blipFill>
          <a:blip r:embed="rId5">
            <a:alphaModFix/>
          </a:blip>
          <a:stretch>
            <a:fillRect/>
          </a:stretch>
        </p:blipFill>
        <p:spPr>
          <a:xfrm>
            <a:off x="4396625" y="1078225"/>
            <a:ext cx="3493976" cy="1997400"/>
          </a:xfrm>
          <a:prstGeom prst="rect">
            <a:avLst/>
          </a:prstGeom>
          <a:noFill/>
          <a:ln>
            <a:noFill/>
          </a:ln>
        </p:spPr>
      </p:pic>
      <p:pic>
        <p:nvPicPr>
          <p:cNvPr id="148" name="Google Shape;148;p22"/>
          <p:cNvPicPr preferRelativeResize="0"/>
          <p:nvPr/>
        </p:nvPicPr>
        <p:blipFill>
          <a:blip r:embed="rId6">
            <a:alphaModFix/>
          </a:blip>
          <a:stretch>
            <a:fillRect/>
          </a:stretch>
        </p:blipFill>
        <p:spPr>
          <a:xfrm>
            <a:off x="4396625" y="3459425"/>
            <a:ext cx="3752400" cy="1138750"/>
          </a:xfrm>
          <a:prstGeom prst="rect">
            <a:avLst/>
          </a:prstGeom>
          <a:noFill/>
          <a:ln>
            <a:noFill/>
          </a:ln>
        </p:spPr>
      </p:pic>
      <p:sp>
        <p:nvSpPr>
          <p:cNvPr id="149" name="Google Shape;149;p22"/>
          <p:cNvSpPr txBox="1"/>
          <p:nvPr/>
        </p:nvSpPr>
        <p:spPr>
          <a:xfrm>
            <a:off x="7890600" y="2675325"/>
            <a:ext cx="841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latin typeface="Lato"/>
                <a:ea typeface="Lato"/>
                <a:cs typeface="Lato"/>
                <a:sym typeface="Lato"/>
              </a:rPr>
              <a:t>Prolonged QT </a:t>
            </a:r>
            <a:endParaRPr sz="10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Miscellaneous Causes </a:t>
            </a:r>
            <a:endParaRPr/>
          </a:p>
        </p:txBody>
      </p:sp>
      <p:sp>
        <p:nvSpPr>
          <p:cNvPr id="155" name="Google Shape;155;p23"/>
          <p:cNvSpPr txBox="1">
            <a:spLocks noGrp="1"/>
          </p:cNvSpPr>
          <p:nvPr>
            <p:ph type="body" idx="1"/>
          </p:nvPr>
        </p:nvSpPr>
        <p:spPr>
          <a:xfrm>
            <a:off x="3542000" y="1137850"/>
            <a:ext cx="5338800" cy="37953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en-GB" b="1" i="1"/>
              <a:t>Commotio Cordis </a:t>
            </a:r>
            <a:endParaRPr b="1" i="1"/>
          </a:p>
          <a:p>
            <a:pPr marL="457200" lvl="0" indent="-317182" algn="l" rtl="0">
              <a:spcBef>
                <a:spcPts val="1200"/>
              </a:spcBef>
              <a:spcAft>
                <a:spcPts val="0"/>
              </a:spcAft>
              <a:buSzPct val="100000"/>
              <a:buChar char="●"/>
            </a:pPr>
            <a:r>
              <a:rPr lang="en-GB"/>
              <a:t>An almost universally fatal condition that follows blunt non-penetrating trauma to the chest (e.g. from a baseball or hockey puck) </a:t>
            </a:r>
            <a:endParaRPr/>
          </a:p>
          <a:p>
            <a:pPr marL="457200" lvl="0" indent="-317182" algn="l" rtl="0">
              <a:spcBef>
                <a:spcPts val="0"/>
              </a:spcBef>
              <a:spcAft>
                <a:spcPts val="0"/>
              </a:spcAft>
              <a:buSzPct val="100000"/>
              <a:buChar char="●"/>
            </a:pPr>
            <a:r>
              <a:rPr lang="en-GB"/>
              <a:t>Occasionally, innocent-appearing chest blows incurred at home or at a playground may be fatal </a:t>
            </a:r>
            <a:endParaRPr/>
          </a:p>
          <a:p>
            <a:pPr marL="457200" lvl="0" indent="-317182" algn="l" rtl="0">
              <a:spcBef>
                <a:spcPts val="0"/>
              </a:spcBef>
              <a:spcAft>
                <a:spcPts val="0"/>
              </a:spcAft>
              <a:buSzPct val="100000"/>
              <a:buChar char="●"/>
            </a:pPr>
            <a:r>
              <a:rPr lang="en-GB"/>
              <a:t>Patients experience immediate V. Fib in the absence of identifiable cardiac trauma (such as a contusion, hematoma, or lacerated coronary artery) </a:t>
            </a:r>
            <a:endParaRPr/>
          </a:p>
          <a:p>
            <a:pPr marL="457200" lvl="0" indent="-317182" algn="l" rtl="0">
              <a:spcBef>
                <a:spcPts val="0"/>
              </a:spcBef>
              <a:spcAft>
                <a:spcPts val="0"/>
              </a:spcAft>
              <a:buSzPct val="100000"/>
              <a:buChar char="●"/>
            </a:pPr>
            <a:r>
              <a:rPr lang="en-GB"/>
              <a:t>Risk highest in children before adolescence </a:t>
            </a:r>
            <a:endParaRPr/>
          </a:p>
          <a:p>
            <a:pPr marL="457200" lvl="0" indent="-317182" algn="l" rtl="0">
              <a:spcBef>
                <a:spcPts val="0"/>
              </a:spcBef>
              <a:spcAft>
                <a:spcPts val="0"/>
              </a:spcAft>
              <a:buSzPct val="100000"/>
              <a:buChar char="●"/>
            </a:pPr>
            <a:r>
              <a:rPr lang="en-GB"/>
              <a:t>Historically, death results from V. Fib that is unresponsive to resuscitative efforts in 85-90% of children </a:t>
            </a:r>
            <a:endParaRPr/>
          </a:p>
          <a:p>
            <a:pPr marL="457200" lvl="0" indent="-317182" algn="l" rtl="0">
              <a:spcBef>
                <a:spcPts val="0"/>
              </a:spcBef>
              <a:spcAft>
                <a:spcPts val="0"/>
              </a:spcAft>
              <a:buSzPct val="100000"/>
              <a:buChar char="●"/>
            </a:pPr>
            <a:r>
              <a:rPr lang="en-GB"/>
              <a:t>Immediate direct current (DC) defibrillation may be effective, if available, particularly if employed immediately. </a:t>
            </a:r>
            <a:endParaRPr/>
          </a:p>
          <a:p>
            <a:pPr marL="914400" lvl="1" indent="-297497" algn="l" rtl="0">
              <a:spcBef>
                <a:spcPts val="0"/>
              </a:spcBef>
              <a:spcAft>
                <a:spcPts val="0"/>
              </a:spcAft>
              <a:buSzPct val="100000"/>
              <a:buChar char="○"/>
            </a:pPr>
            <a:r>
              <a:rPr lang="en-GB"/>
              <a:t>However, reported to be successful only in 25% of cases. </a:t>
            </a:r>
            <a:endParaRPr/>
          </a:p>
        </p:txBody>
      </p:sp>
      <p:pic>
        <p:nvPicPr>
          <p:cNvPr id="156" name="Google Shape;156;p23"/>
          <p:cNvPicPr preferRelativeResize="0"/>
          <p:nvPr/>
        </p:nvPicPr>
        <p:blipFill rotWithShape="1">
          <a:blip r:embed="rId3">
            <a:alphaModFix/>
          </a:blip>
          <a:srcRect r="17823" b="-2145"/>
          <a:stretch/>
        </p:blipFill>
        <p:spPr>
          <a:xfrm>
            <a:off x="71100" y="260750"/>
            <a:ext cx="2222600" cy="572125"/>
          </a:xfrm>
          <a:prstGeom prst="rect">
            <a:avLst/>
          </a:prstGeom>
          <a:noFill/>
          <a:ln>
            <a:noFill/>
          </a:ln>
        </p:spPr>
      </p:pic>
      <p:pic>
        <p:nvPicPr>
          <p:cNvPr id="157" name="Google Shape;157;p23"/>
          <p:cNvPicPr preferRelativeResize="0"/>
          <p:nvPr/>
        </p:nvPicPr>
        <p:blipFill>
          <a:blip r:embed="rId4">
            <a:alphaModFix/>
          </a:blip>
          <a:stretch>
            <a:fillRect/>
          </a:stretch>
        </p:blipFill>
        <p:spPr>
          <a:xfrm>
            <a:off x="71100" y="1735650"/>
            <a:ext cx="3243751" cy="258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Prevention of Sudden Cardiac Death </a:t>
            </a:r>
            <a:endParaRPr/>
          </a:p>
        </p:txBody>
      </p:sp>
      <p:sp>
        <p:nvSpPr>
          <p:cNvPr id="163" name="Google Shape;163;p24"/>
          <p:cNvSpPr txBox="1">
            <a:spLocks noGrp="1"/>
          </p:cNvSpPr>
          <p:nvPr>
            <p:ph type="body" idx="1"/>
          </p:nvPr>
        </p:nvSpPr>
        <p:spPr>
          <a:xfrm>
            <a:off x="1449525" y="1211350"/>
            <a:ext cx="7282200" cy="4014000"/>
          </a:xfrm>
          <a:prstGeom prst="rect">
            <a:avLst/>
          </a:prstGeom>
        </p:spPr>
        <p:txBody>
          <a:bodyPr spcFirstLastPara="1" wrap="square" lIns="91425" tIns="91425" rIns="91425" bIns="91425" anchor="t" anchorCtr="0">
            <a:normAutofit fontScale="70000"/>
          </a:bodyPr>
          <a:lstStyle/>
          <a:p>
            <a:pPr marL="457200" lvl="0" indent="-308610" algn="l" rtl="0">
              <a:spcBef>
                <a:spcPts val="0"/>
              </a:spcBef>
              <a:spcAft>
                <a:spcPts val="0"/>
              </a:spcAft>
              <a:buSzPct val="100000"/>
              <a:buChar char="●"/>
            </a:pPr>
            <a:r>
              <a:rPr lang="en-GB"/>
              <a:t>The probability of survival to hospital discharge for a young patient who experiences an out-of-hospital cardiac arrest is </a:t>
            </a:r>
            <a:r>
              <a:rPr lang="en-GB" b="1"/>
              <a:t>&lt;20%. </a:t>
            </a:r>
            <a:endParaRPr b="1"/>
          </a:p>
          <a:p>
            <a:pPr marL="457200" lvl="0" indent="-308610" algn="l" rtl="0">
              <a:spcBef>
                <a:spcPts val="0"/>
              </a:spcBef>
              <a:spcAft>
                <a:spcPts val="0"/>
              </a:spcAft>
              <a:buSzPct val="100000"/>
              <a:buChar char="●"/>
            </a:pPr>
            <a:r>
              <a:rPr lang="en-GB"/>
              <a:t>The presence of </a:t>
            </a:r>
            <a:r>
              <a:rPr lang="en-GB" b="1"/>
              <a:t>immediate Automatic External Defibrillators (AEDs) </a:t>
            </a:r>
            <a:r>
              <a:rPr lang="en-GB"/>
              <a:t>when combined with standard cardiopulmonary resuscitation (CPR) at the site of exercise (gym, track, football arena, basketball court) may improve survival substantially. </a:t>
            </a:r>
            <a:endParaRPr/>
          </a:p>
          <a:p>
            <a:pPr marL="457200" lvl="0" indent="-308610" algn="l" rtl="0">
              <a:spcBef>
                <a:spcPts val="0"/>
              </a:spcBef>
              <a:spcAft>
                <a:spcPts val="0"/>
              </a:spcAft>
              <a:buSzPct val="100000"/>
              <a:buChar char="●"/>
            </a:pPr>
            <a:r>
              <a:rPr lang="en-GB"/>
              <a:t>Identifying those at risk is crucial in prevention of SCD. </a:t>
            </a:r>
            <a:endParaRPr/>
          </a:p>
          <a:p>
            <a:pPr marL="914400" lvl="1" indent="-290830" algn="l" rtl="0">
              <a:spcBef>
                <a:spcPts val="0"/>
              </a:spcBef>
              <a:spcAft>
                <a:spcPts val="0"/>
              </a:spcAft>
              <a:buSzPct val="100000"/>
              <a:buChar char="○"/>
            </a:pPr>
            <a:r>
              <a:rPr lang="en-GB"/>
              <a:t>Assess for prodromal symptoms, family history and physical exam.</a:t>
            </a:r>
            <a:endParaRPr/>
          </a:p>
          <a:p>
            <a:pPr marL="457200" lvl="0" indent="-308610" algn="l" rtl="0">
              <a:spcBef>
                <a:spcPts val="0"/>
              </a:spcBef>
              <a:spcAft>
                <a:spcPts val="0"/>
              </a:spcAft>
              <a:buSzPct val="100000"/>
              <a:buChar char="●"/>
            </a:pPr>
            <a:r>
              <a:rPr lang="en-GB"/>
              <a:t>The AAP has a downloadable pre-participation physical evaluation. </a:t>
            </a:r>
            <a:endParaRPr/>
          </a:p>
          <a:p>
            <a:pPr marL="457200" lvl="0" indent="-308610" algn="l" rtl="0">
              <a:spcBef>
                <a:spcPts val="0"/>
              </a:spcBef>
              <a:spcAft>
                <a:spcPts val="0"/>
              </a:spcAft>
              <a:buSzPct val="100000"/>
              <a:buChar char="●"/>
            </a:pPr>
            <a:r>
              <a:rPr lang="en-GB"/>
              <a:t>It is paramount to carefully evaluate any child who experiences </a:t>
            </a:r>
            <a:r>
              <a:rPr lang="en-GB" b="1"/>
              <a:t>syncope </a:t>
            </a:r>
            <a:r>
              <a:rPr lang="en-GB"/>
              <a:t>in association with </a:t>
            </a:r>
            <a:r>
              <a:rPr lang="en-GB" b="1"/>
              <a:t>exercise</a:t>
            </a:r>
            <a:r>
              <a:rPr lang="en-GB"/>
              <a:t>, since this may be the last opportunity to diagnose a life threatening condition. </a:t>
            </a:r>
            <a:endParaRPr/>
          </a:p>
          <a:p>
            <a:pPr marL="457200" lvl="0" indent="-308610" algn="l" rtl="0">
              <a:spcBef>
                <a:spcPts val="0"/>
              </a:spcBef>
              <a:spcAft>
                <a:spcPts val="0"/>
              </a:spcAft>
              <a:buSzPct val="100000"/>
              <a:buChar char="●"/>
            </a:pPr>
            <a:r>
              <a:rPr lang="en-GB"/>
              <a:t>Chest-protecting equipment has not been shown to prevent commotio cordis. </a:t>
            </a:r>
            <a:r>
              <a:rPr lang="en-GB" b="1"/>
              <a:t>Prompt bystander CPR and rapid Defibrillation by an AED has the best chance of leading to survival. </a:t>
            </a:r>
            <a:endParaRPr b="1"/>
          </a:p>
          <a:p>
            <a:pPr marL="457200" lvl="0" indent="-308610" algn="l" rtl="0">
              <a:spcBef>
                <a:spcPts val="0"/>
              </a:spcBef>
              <a:spcAft>
                <a:spcPts val="0"/>
              </a:spcAft>
              <a:buSzPct val="100000"/>
              <a:buChar char="●"/>
            </a:pPr>
            <a:r>
              <a:rPr lang="en-GB"/>
              <a:t>Family survivors of victims of SCD should be evaluated for genetic causes (HCM, LQTS). </a:t>
            </a:r>
            <a:endParaRPr/>
          </a:p>
          <a:p>
            <a:pPr marL="457200" lvl="0" indent="-308610" algn="l" rtl="0">
              <a:spcBef>
                <a:spcPts val="0"/>
              </a:spcBef>
              <a:spcAft>
                <a:spcPts val="0"/>
              </a:spcAft>
              <a:buSzPct val="100000"/>
              <a:buChar char="●"/>
            </a:pPr>
            <a:r>
              <a:rPr lang="en-GB"/>
              <a:t>Not just athletes should be assessed for risk, but even non-athlete patients.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64" name="Google Shape;164;p24"/>
          <p:cNvPicPr preferRelativeResize="0"/>
          <p:nvPr/>
        </p:nvPicPr>
        <p:blipFill rotWithShape="1">
          <a:blip r:embed="rId3">
            <a:alphaModFix/>
          </a:blip>
          <a:srcRect r="17823" b="-2145"/>
          <a:stretch/>
        </p:blipFill>
        <p:spPr>
          <a:xfrm>
            <a:off x="71100" y="260750"/>
            <a:ext cx="2222600" cy="57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is a Sudden Cardiac Arrest? </a:t>
            </a:r>
            <a:endParaRPr/>
          </a:p>
        </p:txBody>
      </p:sp>
      <p:sp>
        <p:nvSpPr>
          <p:cNvPr id="170" name="Google Shape;170;p25"/>
          <p:cNvSpPr txBox="1">
            <a:spLocks noGrp="1"/>
          </p:cNvSpPr>
          <p:nvPr>
            <p:ph type="body" idx="1"/>
          </p:nvPr>
        </p:nvSpPr>
        <p:spPr>
          <a:xfrm>
            <a:off x="3192925" y="1361975"/>
            <a:ext cx="5364900" cy="3351900"/>
          </a:xfrm>
          <a:prstGeom prst="rect">
            <a:avLst/>
          </a:prstGeom>
        </p:spPr>
        <p:txBody>
          <a:bodyPr spcFirstLastPara="1" wrap="square" lIns="91425" tIns="91425" rIns="91425" bIns="91425" anchor="t" anchorCtr="0">
            <a:normAutofit fontScale="92500" lnSpcReduction="10000"/>
          </a:bodyPr>
          <a:lstStyle/>
          <a:p>
            <a:pPr marL="457200" lvl="0" indent="-334327" algn="l" rtl="0">
              <a:spcBef>
                <a:spcPts val="0"/>
              </a:spcBef>
              <a:spcAft>
                <a:spcPts val="0"/>
              </a:spcAft>
              <a:buSzPct val="100000"/>
              <a:buChar char="●"/>
            </a:pPr>
            <a:r>
              <a:rPr lang="en-GB"/>
              <a:t>This is NOT the same thing as a heart attack. </a:t>
            </a:r>
            <a:endParaRPr/>
          </a:p>
          <a:p>
            <a:pPr marL="914400" lvl="1" indent="-310832" algn="l" rtl="0">
              <a:spcBef>
                <a:spcPts val="0"/>
              </a:spcBef>
              <a:spcAft>
                <a:spcPts val="0"/>
              </a:spcAft>
              <a:buSzPct val="100000"/>
              <a:buChar char="○"/>
            </a:pPr>
            <a:r>
              <a:rPr lang="en-GB"/>
              <a:t>Heart attacks are due to an occluded coronary artery and should be thought of as a </a:t>
            </a:r>
            <a:r>
              <a:rPr lang="en-GB" b="1"/>
              <a:t>circulation problem </a:t>
            </a:r>
            <a:r>
              <a:rPr lang="en-GB"/>
              <a:t>which leads to cardiac ischemia </a:t>
            </a:r>
            <a:endParaRPr/>
          </a:p>
          <a:p>
            <a:pPr marL="1371600" lvl="2" indent="-310832" algn="l" rtl="0">
              <a:spcBef>
                <a:spcPts val="0"/>
              </a:spcBef>
              <a:spcAft>
                <a:spcPts val="0"/>
              </a:spcAft>
              <a:buSzPct val="100000"/>
              <a:buChar char="■"/>
            </a:pPr>
            <a:r>
              <a:rPr lang="en-GB"/>
              <a:t>In a heart attack, the person is </a:t>
            </a:r>
            <a:r>
              <a:rPr lang="en-GB" b="1"/>
              <a:t>conscious, responsive, breathing, has a pulse,</a:t>
            </a:r>
            <a:r>
              <a:rPr lang="en-GB"/>
              <a:t> and the symptom they will have is </a:t>
            </a:r>
            <a:r>
              <a:rPr lang="en-GB" b="1"/>
              <a:t>chest pain </a:t>
            </a:r>
            <a:r>
              <a:rPr lang="en-GB"/>
              <a:t>from the cardiac ischemia</a:t>
            </a:r>
            <a:endParaRPr/>
          </a:p>
          <a:p>
            <a:pPr marL="457200" lvl="0" indent="-334327" algn="l" rtl="0">
              <a:spcBef>
                <a:spcPts val="0"/>
              </a:spcBef>
              <a:spcAft>
                <a:spcPts val="0"/>
              </a:spcAft>
              <a:buSzPct val="100000"/>
              <a:buChar char="●"/>
            </a:pPr>
            <a:r>
              <a:rPr lang="en-GB" b="1"/>
              <a:t>Sudden cardiac arrest</a:t>
            </a:r>
            <a:r>
              <a:rPr lang="en-GB"/>
              <a:t> is an </a:t>
            </a:r>
            <a:r>
              <a:rPr lang="en-GB" b="1" i="1"/>
              <a:t>electrical </a:t>
            </a:r>
            <a:r>
              <a:rPr lang="en-GB"/>
              <a:t>problem to a lay person, and to us an</a:t>
            </a:r>
            <a:r>
              <a:rPr lang="en-GB" b="1"/>
              <a:t> </a:t>
            </a:r>
            <a:r>
              <a:rPr lang="en-GB" b="1" i="1"/>
              <a:t>arrhythmia </a:t>
            </a:r>
            <a:endParaRPr/>
          </a:p>
          <a:p>
            <a:pPr marL="914400" lvl="1" indent="-310832" algn="l" rtl="0">
              <a:spcBef>
                <a:spcPts val="0"/>
              </a:spcBef>
              <a:spcAft>
                <a:spcPts val="0"/>
              </a:spcAft>
              <a:buSzPct val="100000"/>
              <a:buChar char="○"/>
            </a:pPr>
            <a:r>
              <a:rPr lang="en-GB"/>
              <a:t>The arrhythmia causes the heart to malfunction and </a:t>
            </a:r>
            <a:r>
              <a:rPr lang="en-GB" b="1"/>
              <a:t>stop beating </a:t>
            </a:r>
            <a:endParaRPr b="1"/>
          </a:p>
          <a:p>
            <a:pPr marL="914400" lvl="1" indent="-310832" algn="l" rtl="0">
              <a:spcBef>
                <a:spcPts val="0"/>
              </a:spcBef>
              <a:spcAft>
                <a:spcPts val="0"/>
              </a:spcAft>
              <a:buSzPct val="100000"/>
              <a:buChar char="○"/>
            </a:pPr>
            <a:r>
              <a:rPr lang="en-GB" b="1"/>
              <a:t>A person presenting with a sudden cardiac arrest will have sudden loss of consciousness often </a:t>
            </a:r>
            <a:r>
              <a:rPr lang="en-GB" b="1" i="1"/>
              <a:t>without </a:t>
            </a:r>
            <a:r>
              <a:rPr lang="en-GB" b="1"/>
              <a:t>any preceding symptoms </a:t>
            </a:r>
            <a:endParaRPr b="1"/>
          </a:p>
        </p:txBody>
      </p:sp>
      <p:pic>
        <p:nvPicPr>
          <p:cNvPr id="171" name="Google Shape;171;p25"/>
          <p:cNvPicPr preferRelativeResize="0"/>
          <p:nvPr/>
        </p:nvPicPr>
        <p:blipFill rotWithShape="1">
          <a:blip r:embed="rId3">
            <a:alphaModFix/>
          </a:blip>
          <a:srcRect r="17823" b="-2145"/>
          <a:stretch/>
        </p:blipFill>
        <p:spPr>
          <a:xfrm>
            <a:off x="71100" y="260750"/>
            <a:ext cx="2222600" cy="572125"/>
          </a:xfrm>
          <a:prstGeom prst="rect">
            <a:avLst/>
          </a:prstGeom>
          <a:noFill/>
          <a:ln>
            <a:noFill/>
          </a:ln>
        </p:spPr>
      </p:pic>
      <p:pic>
        <p:nvPicPr>
          <p:cNvPr id="172" name="Google Shape;172;p25"/>
          <p:cNvPicPr preferRelativeResize="0"/>
          <p:nvPr/>
        </p:nvPicPr>
        <p:blipFill>
          <a:blip r:embed="rId4">
            <a:alphaModFix/>
          </a:blip>
          <a:stretch>
            <a:fillRect/>
          </a:stretch>
        </p:blipFill>
        <p:spPr>
          <a:xfrm>
            <a:off x="152400" y="1211350"/>
            <a:ext cx="2816550" cy="3351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2119700" y="505825"/>
            <a:ext cx="7349100" cy="87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2888"/>
              <a:t>Signs and Symptoms of a Sudden Cardiac Arrest: What You must Know</a:t>
            </a:r>
            <a:r>
              <a:rPr lang="en-GB"/>
              <a:t> </a:t>
            </a:r>
            <a:endParaRPr/>
          </a:p>
        </p:txBody>
      </p:sp>
      <p:sp>
        <p:nvSpPr>
          <p:cNvPr id="178" name="Google Shape;178;p26"/>
          <p:cNvSpPr txBox="1">
            <a:spLocks noGrp="1"/>
          </p:cNvSpPr>
          <p:nvPr>
            <p:ph type="body" idx="1"/>
          </p:nvPr>
        </p:nvSpPr>
        <p:spPr>
          <a:xfrm>
            <a:off x="3308200" y="1595775"/>
            <a:ext cx="5423400" cy="31620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en-GB"/>
              <a:t>If symptoms do present at all, they include the following: </a:t>
            </a:r>
            <a:endParaRPr/>
          </a:p>
          <a:p>
            <a:pPr marL="914400" lvl="1" indent="-304165" algn="l" rtl="0">
              <a:spcBef>
                <a:spcPts val="0"/>
              </a:spcBef>
              <a:spcAft>
                <a:spcPts val="0"/>
              </a:spcAft>
              <a:buSzPct val="100000"/>
              <a:buChar char="○"/>
            </a:pPr>
            <a:r>
              <a:rPr lang="en-GB"/>
              <a:t>Excessive fatigue or shortness of breath upon exertion/with exercising </a:t>
            </a:r>
            <a:endParaRPr/>
          </a:p>
          <a:p>
            <a:pPr marL="914400" lvl="1" indent="-304165" algn="l" rtl="0">
              <a:spcBef>
                <a:spcPts val="0"/>
              </a:spcBef>
              <a:spcAft>
                <a:spcPts val="0"/>
              </a:spcAft>
              <a:buSzPct val="100000"/>
              <a:buChar char="○"/>
            </a:pPr>
            <a:r>
              <a:rPr lang="en-GB"/>
              <a:t>Chest pain or discomfort with exercise </a:t>
            </a:r>
            <a:endParaRPr/>
          </a:p>
          <a:p>
            <a:pPr marL="914400" lvl="1" indent="-304165" algn="l" rtl="0">
              <a:spcBef>
                <a:spcPts val="0"/>
              </a:spcBef>
              <a:spcAft>
                <a:spcPts val="0"/>
              </a:spcAft>
              <a:buSzPct val="100000"/>
              <a:buChar char="○"/>
            </a:pPr>
            <a:r>
              <a:rPr lang="en-GB"/>
              <a:t>Fainting or dizziness with exercise </a:t>
            </a:r>
            <a:endParaRPr/>
          </a:p>
          <a:p>
            <a:pPr marL="914400" lvl="1" indent="-304165" algn="l" rtl="0">
              <a:spcBef>
                <a:spcPts val="0"/>
              </a:spcBef>
              <a:spcAft>
                <a:spcPts val="0"/>
              </a:spcAft>
              <a:buSzPct val="100000"/>
              <a:buChar char="○"/>
            </a:pPr>
            <a:r>
              <a:rPr lang="en-GB" b="1"/>
              <a:t>Loss of Consciousness </a:t>
            </a:r>
            <a:endParaRPr b="1"/>
          </a:p>
          <a:p>
            <a:pPr marL="457200" lvl="0" indent="-325755" algn="l" rtl="0">
              <a:spcBef>
                <a:spcPts val="0"/>
              </a:spcBef>
              <a:spcAft>
                <a:spcPts val="0"/>
              </a:spcAft>
              <a:buSzPct val="100000"/>
              <a:buChar char="●"/>
            </a:pPr>
            <a:r>
              <a:rPr lang="en-GB" b="1"/>
              <a:t>Often, a person will have a </a:t>
            </a:r>
            <a:r>
              <a:rPr lang="en-GB" b="1" i="1"/>
              <a:t>sudden collapse</a:t>
            </a:r>
            <a:r>
              <a:rPr lang="en-GB" b="1"/>
              <a:t>, be unresponsive, not breathing or ineffectively breathing, and have </a:t>
            </a:r>
            <a:r>
              <a:rPr lang="en-GB" b="1" i="1"/>
              <a:t>no pulse </a:t>
            </a:r>
            <a:endParaRPr/>
          </a:p>
          <a:p>
            <a:pPr marL="457200" lvl="0" indent="-325755" algn="l" rtl="0">
              <a:spcBef>
                <a:spcPts val="0"/>
              </a:spcBef>
              <a:spcAft>
                <a:spcPts val="0"/>
              </a:spcAft>
              <a:buSzPct val="100000"/>
              <a:buChar char="●"/>
            </a:pPr>
            <a:r>
              <a:rPr lang="en-GB" b="1"/>
              <a:t>Sudden Cardiac Arrest can happen without any warning, and lead to death within minutes if a person does not get immediate help. </a:t>
            </a:r>
            <a:endParaRPr b="1"/>
          </a:p>
          <a:p>
            <a:pPr marL="914400" lvl="1" indent="-304165" algn="l" rtl="0">
              <a:spcBef>
                <a:spcPts val="0"/>
              </a:spcBef>
              <a:spcAft>
                <a:spcPts val="0"/>
              </a:spcAft>
              <a:buSzPct val="100000"/>
              <a:buChar char="○"/>
            </a:pPr>
            <a:r>
              <a:rPr lang="en-GB" b="1" i="1"/>
              <a:t>That is why it is critical that immediate treatment includes CPR and AED use after somebody at the scene has identified an arrest has occurred </a:t>
            </a:r>
            <a:endParaRPr b="1" i="1"/>
          </a:p>
        </p:txBody>
      </p:sp>
      <p:pic>
        <p:nvPicPr>
          <p:cNvPr id="179" name="Google Shape;179;p26"/>
          <p:cNvPicPr preferRelativeResize="0"/>
          <p:nvPr/>
        </p:nvPicPr>
        <p:blipFill rotWithShape="1">
          <a:blip r:embed="rId3">
            <a:alphaModFix/>
          </a:blip>
          <a:srcRect r="17823" b="-2145"/>
          <a:stretch/>
        </p:blipFill>
        <p:spPr>
          <a:xfrm>
            <a:off x="58450" y="85400"/>
            <a:ext cx="2222600" cy="572125"/>
          </a:xfrm>
          <a:prstGeom prst="rect">
            <a:avLst/>
          </a:prstGeom>
          <a:noFill/>
          <a:ln>
            <a:noFill/>
          </a:ln>
        </p:spPr>
      </p:pic>
      <p:pic>
        <p:nvPicPr>
          <p:cNvPr id="180" name="Google Shape;180;p26"/>
          <p:cNvPicPr preferRelativeResize="0"/>
          <p:nvPr/>
        </p:nvPicPr>
        <p:blipFill>
          <a:blip r:embed="rId4">
            <a:alphaModFix/>
          </a:blip>
          <a:stretch>
            <a:fillRect/>
          </a:stretch>
        </p:blipFill>
        <p:spPr>
          <a:xfrm>
            <a:off x="233800" y="2080772"/>
            <a:ext cx="2940583" cy="1764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Sudden Cardiac Arrest Statistics </a:t>
            </a:r>
            <a:endParaRPr/>
          </a:p>
        </p:txBody>
      </p:sp>
      <p:sp>
        <p:nvSpPr>
          <p:cNvPr id="186" name="Google Shape;186;p27"/>
          <p:cNvSpPr txBox="1">
            <a:spLocks noGrp="1"/>
          </p:cNvSpPr>
          <p:nvPr>
            <p:ph type="body" idx="1"/>
          </p:nvPr>
        </p:nvSpPr>
        <p:spPr>
          <a:xfrm>
            <a:off x="3775800" y="1367700"/>
            <a:ext cx="4956000" cy="3665400"/>
          </a:xfrm>
          <a:prstGeom prst="rect">
            <a:avLst/>
          </a:prstGeom>
        </p:spPr>
        <p:txBody>
          <a:bodyPr spcFirstLastPara="1" wrap="square" lIns="91425" tIns="91425" rIns="91425" bIns="91425" anchor="t" anchorCtr="0">
            <a:normAutofit/>
          </a:bodyPr>
          <a:lstStyle/>
          <a:p>
            <a:pPr marL="457200" lvl="0" indent="-330200" algn="l" rtl="0">
              <a:lnSpc>
                <a:spcPct val="100000"/>
              </a:lnSpc>
              <a:spcBef>
                <a:spcPts val="0"/>
              </a:spcBef>
              <a:spcAft>
                <a:spcPts val="0"/>
              </a:spcAft>
              <a:buSzPts val="1600"/>
              <a:buChar char="●"/>
            </a:pPr>
            <a:r>
              <a:rPr lang="en-GB" sz="1600"/>
              <a:t>There are </a:t>
            </a:r>
            <a:r>
              <a:rPr lang="en-GB" sz="1600" b="1" i="1"/>
              <a:t>over 350,000 out-of-hospital cardiac arrests (OHCA) annually. </a:t>
            </a:r>
            <a:endParaRPr sz="1600" b="1" i="1"/>
          </a:p>
          <a:p>
            <a:pPr marL="457200" lvl="0" indent="-330200" algn="l" rtl="0">
              <a:lnSpc>
                <a:spcPct val="100000"/>
              </a:lnSpc>
              <a:spcBef>
                <a:spcPts val="0"/>
              </a:spcBef>
              <a:spcAft>
                <a:spcPts val="0"/>
              </a:spcAft>
              <a:buSzPts val="1600"/>
              <a:buChar char="●"/>
            </a:pPr>
            <a:r>
              <a:rPr lang="en-GB" sz="1600"/>
              <a:t>Over 7,000 OHCA ‘s are children </a:t>
            </a:r>
            <a:r>
              <a:rPr lang="en-GB" sz="1600" b="1"/>
              <a:t>younger than 18 years old. </a:t>
            </a:r>
            <a:endParaRPr sz="1600" b="1"/>
          </a:p>
          <a:p>
            <a:pPr marL="457200" lvl="0" indent="-330200" algn="l" rtl="0">
              <a:lnSpc>
                <a:spcPct val="100000"/>
              </a:lnSpc>
              <a:spcBef>
                <a:spcPts val="0"/>
              </a:spcBef>
              <a:spcAft>
                <a:spcPts val="0"/>
              </a:spcAft>
              <a:buSzPts val="1600"/>
              <a:buChar char="●"/>
            </a:pPr>
            <a:r>
              <a:rPr lang="en-GB" sz="1600" b="1"/>
              <a:t>90% </a:t>
            </a:r>
            <a:r>
              <a:rPr lang="en-GB" sz="1600"/>
              <a:t>of sudden cardiac arrests lead to </a:t>
            </a:r>
            <a:r>
              <a:rPr lang="en-GB" sz="1600" b="1"/>
              <a:t>death. </a:t>
            </a:r>
            <a:endParaRPr sz="1600" b="1"/>
          </a:p>
          <a:p>
            <a:pPr marL="457200" lvl="0" indent="-330200" algn="l" rtl="0">
              <a:lnSpc>
                <a:spcPct val="100000"/>
              </a:lnSpc>
              <a:spcBef>
                <a:spcPts val="0"/>
              </a:spcBef>
              <a:spcAft>
                <a:spcPts val="0"/>
              </a:spcAft>
              <a:buSzPts val="1600"/>
              <a:buChar char="●"/>
            </a:pPr>
            <a:r>
              <a:rPr lang="en-GB" sz="1600"/>
              <a:t>Although SCD is a rare event for most schools, even one event carries a heavy burden on families, schools, communities and our state.</a:t>
            </a:r>
            <a:endParaRPr sz="1600"/>
          </a:p>
          <a:p>
            <a:pPr marL="457200" lvl="0" indent="-330200" algn="l" rtl="0">
              <a:lnSpc>
                <a:spcPct val="100000"/>
              </a:lnSpc>
              <a:spcBef>
                <a:spcPts val="0"/>
              </a:spcBef>
              <a:spcAft>
                <a:spcPts val="0"/>
              </a:spcAft>
              <a:buSzPts val="1600"/>
              <a:buChar char="●"/>
            </a:pPr>
            <a:r>
              <a:rPr lang="en-GB" sz="1600"/>
              <a:t>Sudden cardiac arrest in student athletes may be more visible, but sudden cardiac death also occurs in young non-athletes. </a:t>
            </a:r>
            <a:r>
              <a:rPr lang="en-GB" sz="1600" b="1"/>
              <a:t>Sports-related SCAs account for 39% of SCAs </a:t>
            </a:r>
            <a:r>
              <a:rPr lang="en-GB" sz="1600"/>
              <a:t>in children ages 18 years old or less. </a:t>
            </a:r>
            <a:endParaRPr sz="1200">
              <a:latin typeface="Calibri"/>
              <a:ea typeface="Calibri"/>
              <a:cs typeface="Calibri"/>
              <a:sym typeface="Calibri"/>
            </a:endParaRPr>
          </a:p>
          <a:p>
            <a:pPr marL="0" lvl="0" indent="0" algn="l" rtl="0">
              <a:spcBef>
                <a:spcPts val="0"/>
              </a:spcBef>
              <a:spcAft>
                <a:spcPts val="1200"/>
              </a:spcAft>
              <a:buNone/>
            </a:pPr>
            <a:endParaRPr/>
          </a:p>
        </p:txBody>
      </p:sp>
      <p:pic>
        <p:nvPicPr>
          <p:cNvPr id="187" name="Google Shape;187;p27"/>
          <p:cNvPicPr preferRelativeResize="0"/>
          <p:nvPr/>
        </p:nvPicPr>
        <p:blipFill rotWithShape="1">
          <a:blip r:embed="rId3">
            <a:alphaModFix/>
          </a:blip>
          <a:srcRect r="17823" b="-2145"/>
          <a:stretch/>
        </p:blipFill>
        <p:spPr>
          <a:xfrm>
            <a:off x="58450" y="249050"/>
            <a:ext cx="2222600" cy="572125"/>
          </a:xfrm>
          <a:prstGeom prst="rect">
            <a:avLst/>
          </a:prstGeom>
          <a:noFill/>
          <a:ln>
            <a:noFill/>
          </a:ln>
        </p:spPr>
      </p:pic>
      <p:pic>
        <p:nvPicPr>
          <p:cNvPr id="188" name="Google Shape;188;p27"/>
          <p:cNvPicPr preferRelativeResize="0"/>
          <p:nvPr/>
        </p:nvPicPr>
        <p:blipFill rotWithShape="1">
          <a:blip r:embed="rId4">
            <a:alphaModFix/>
          </a:blip>
          <a:srcRect l="26408" t="10771" r="26577" b="9907"/>
          <a:stretch/>
        </p:blipFill>
        <p:spPr>
          <a:xfrm>
            <a:off x="303946" y="3285372"/>
            <a:ext cx="1886676" cy="1747850"/>
          </a:xfrm>
          <a:prstGeom prst="rect">
            <a:avLst/>
          </a:prstGeom>
          <a:noFill/>
          <a:ln>
            <a:noFill/>
          </a:ln>
        </p:spPr>
      </p:pic>
      <p:pic>
        <p:nvPicPr>
          <p:cNvPr id="189" name="Google Shape;189;p27"/>
          <p:cNvPicPr preferRelativeResize="0"/>
          <p:nvPr/>
        </p:nvPicPr>
        <p:blipFill>
          <a:blip r:embed="rId5">
            <a:alphaModFix/>
          </a:blip>
          <a:stretch>
            <a:fillRect/>
          </a:stretch>
        </p:blipFill>
        <p:spPr>
          <a:xfrm>
            <a:off x="175325" y="1308775"/>
            <a:ext cx="3303857" cy="185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The Cardiac Chain of Survival </a:t>
            </a:r>
            <a:endParaRPr/>
          </a:p>
        </p:txBody>
      </p:sp>
      <p:sp>
        <p:nvSpPr>
          <p:cNvPr id="195" name="Google Shape;195;p28"/>
          <p:cNvSpPr txBox="1">
            <a:spLocks noGrp="1"/>
          </p:cNvSpPr>
          <p:nvPr>
            <p:ph type="body" idx="1"/>
          </p:nvPr>
        </p:nvSpPr>
        <p:spPr>
          <a:xfrm>
            <a:off x="4675900" y="1595775"/>
            <a:ext cx="4055700" cy="3002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GB"/>
              <a:t>According to the American Heart Association, CPR and use of an AED should be provided </a:t>
            </a:r>
            <a:r>
              <a:rPr lang="en-GB" b="1" i="1"/>
              <a:t>within </a:t>
            </a:r>
            <a:r>
              <a:rPr lang="en-GB" sz="2200" b="1" i="1">
                <a:solidFill>
                  <a:srgbClr val="C00000"/>
                </a:solidFill>
              </a:rPr>
              <a:t>3</a:t>
            </a:r>
            <a:r>
              <a:rPr lang="en-GB" b="1" i="1">
                <a:solidFill>
                  <a:srgbClr val="C00000"/>
                </a:solidFill>
              </a:rPr>
              <a:t> </a:t>
            </a:r>
            <a:r>
              <a:rPr lang="en-GB" b="1" i="1"/>
              <a:t>minutes of a collapse </a:t>
            </a:r>
            <a:r>
              <a:rPr lang="en-GB"/>
              <a:t>in order to be effective. </a:t>
            </a:r>
            <a:endParaRPr/>
          </a:p>
          <a:p>
            <a:pPr marL="914400" lvl="1" indent="-310832" algn="l" rtl="0">
              <a:spcBef>
                <a:spcPts val="0"/>
              </a:spcBef>
              <a:spcAft>
                <a:spcPts val="0"/>
              </a:spcAft>
              <a:buSzPct val="100000"/>
              <a:buChar char="○"/>
            </a:pPr>
            <a:r>
              <a:rPr lang="en-GB"/>
              <a:t>The longer the delay in this, the greater the chance of loss of life. </a:t>
            </a:r>
            <a:endParaRPr/>
          </a:p>
          <a:p>
            <a:pPr marL="457200" lvl="0" indent="-334327" algn="l" rtl="0">
              <a:spcBef>
                <a:spcPts val="0"/>
              </a:spcBef>
              <a:spcAft>
                <a:spcPts val="0"/>
              </a:spcAft>
              <a:buSzPct val="100000"/>
              <a:buChar char="●"/>
            </a:pPr>
            <a:r>
              <a:rPr lang="en-GB"/>
              <a:t>Average EMS response time is </a:t>
            </a:r>
            <a:r>
              <a:rPr lang="en-GB" b="1" i="1"/>
              <a:t>6-12 minutes</a:t>
            </a:r>
            <a:r>
              <a:rPr lang="en-GB" b="1"/>
              <a:t>. </a:t>
            </a:r>
            <a:endParaRPr/>
          </a:p>
          <a:p>
            <a:pPr marL="914400" lvl="1" indent="-310832" algn="l" rtl="0">
              <a:spcBef>
                <a:spcPts val="0"/>
              </a:spcBef>
              <a:spcAft>
                <a:spcPts val="0"/>
              </a:spcAft>
              <a:buSzPct val="100000"/>
              <a:buChar char="○"/>
            </a:pPr>
            <a:r>
              <a:rPr lang="en-GB"/>
              <a:t>That’s why it’s vital to have laypersons trained in CPR/AED use and working AEDs on site with prompt action by bystanders. </a:t>
            </a:r>
            <a:endParaRPr/>
          </a:p>
        </p:txBody>
      </p:sp>
      <p:pic>
        <p:nvPicPr>
          <p:cNvPr id="196" name="Google Shape;196;p28"/>
          <p:cNvPicPr preferRelativeResize="0"/>
          <p:nvPr/>
        </p:nvPicPr>
        <p:blipFill rotWithShape="1">
          <a:blip r:embed="rId3">
            <a:alphaModFix/>
          </a:blip>
          <a:srcRect r="17823" b="-2145"/>
          <a:stretch/>
        </p:blipFill>
        <p:spPr>
          <a:xfrm>
            <a:off x="58450" y="249050"/>
            <a:ext cx="2222600" cy="572125"/>
          </a:xfrm>
          <a:prstGeom prst="rect">
            <a:avLst/>
          </a:prstGeom>
          <a:noFill/>
          <a:ln>
            <a:noFill/>
          </a:ln>
        </p:spPr>
      </p:pic>
      <p:pic>
        <p:nvPicPr>
          <p:cNvPr id="197" name="Google Shape;197;p28"/>
          <p:cNvPicPr preferRelativeResize="0"/>
          <p:nvPr/>
        </p:nvPicPr>
        <p:blipFill>
          <a:blip r:embed="rId4">
            <a:alphaModFix/>
          </a:blip>
          <a:stretch>
            <a:fillRect/>
          </a:stretch>
        </p:blipFill>
        <p:spPr>
          <a:xfrm>
            <a:off x="58450" y="2170825"/>
            <a:ext cx="4617449" cy="18365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The Cardiac Chain of Survival Continued </a:t>
            </a:r>
            <a:endParaRPr/>
          </a:p>
        </p:txBody>
      </p:sp>
      <p:sp>
        <p:nvSpPr>
          <p:cNvPr id="203" name="Google Shape;203;p29"/>
          <p:cNvSpPr txBox="1">
            <a:spLocks noGrp="1"/>
          </p:cNvSpPr>
          <p:nvPr>
            <p:ph type="body" idx="1"/>
          </p:nvPr>
        </p:nvSpPr>
        <p:spPr>
          <a:xfrm>
            <a:off x="2410100" y="1595775"/>
            <a:ext cx="6321600" cy="3547800"/>
          </a:xfrm>
          <a:prstGeom prst="rect">
            <a:avLst/>
          </a:prstGeom>
        </p:spPr>
        <p:txBody>
          <a:bodyPr spcFirstLastPara="1" wrap="square" lIns="91425" tIns="91425" rIns="91425" bIns="91425" anchor="t" anchorCtr="0">
            <a:normAutofit/>
          </a:bodyPr>
          <a:lstStyle/>
          <a:p>
            <a:pPr marL="457200" lvl="0" indent="-304800" algn="l" rtl="0">
              <a:lnSpc>
                <a:spcPct val="100000"/>
              </a:lnSpc>
              <a:spcBef>
                <a:spcPts val="0"/>
              </a:spcBef>
              <a:spcAft>
                <a:spcPts val="0"/>
              </a:spcAft>
              <a:buSzPts val="1200"/>
              <a:buFont typeface="Raleway"/>
              <a:buChar char="●"/>
            </a:pPr>
            <a:r>
              <a:rPr lang="en-GB" sz="1200" b="1">
                <a:latin typeface="Raleway"/>
                <a:ea typeface="Raleway"/>
                <a:cs typeface="Raleway"/>
                <a:sym typeface="Raleway"/>
              </a:rPr>
              <a:t>Early recognition of Sudden Cardiac Arrest (SCA)</a:t>
            </a:r>
            <a:endParaRPr sz="1200">
              <a:latin typeface="Raleway"/>
              <a:ea typeface="Raleway"/>
              <a:cs typeface="Raleway"/>
              <a:sym typeface="Raleway"/>
            </a:endParaRPr>
          </a:p>
          <a:p>
            <a:pPr marL="914400" lvl="1" indent="-304800" algn="l" rtl="0">
              <a:lnSpc>
                <a:spcPct val="100000"/>
              </a:lnSpc>
              <a:spcBef>
                <a:spcPts val="0"/>
              </a:spcBef>
              <a:spcAft>
                <a:spcPts val="0"/>
              </a:spcAft>
              <a:buSzPts val="1200"/>
              <a:buFont typeface="Raleway"/>
              <a:buChar char="○"/>
            </a:pPr>
            <a:r>
              <a:rPr lang="en-GB" sz="1200">
                <a:latin typeface="Raleway"/>
                <a:ea typeface="Raleway"/>
                <a:cs typeface="Raleway"/>
                <a:sym typeface="Raleway"/>
              </a:rPr>
              <a:t>Victim has collapsed and is unresponsive/gasping, gurgling, snorting, moaning or labored breathing/Seizure-like activity. </a:t>
            </a:r>
            <a:endParaRPr sz="1200">
              <a:latin typeface="Raleway"/>
              <a:ea typeface="Raleway"/>
              <a:cs typeface="Raleway"/>
              <a:sym typeface="Raleway"/>
            </a:endParaRPr>
          </a:p>
          <a:p>
            <a:pPr marL="457200" lvl="0" indent="-304800" algn="l" rtl="0">
              <a:lnSpc>
                <a:spcPct val="100000"/>
              </a:lnSpc>
              <a:spcBef>
                <a:spcPts val="0"/>
              </a:spcBef>
              <a:spcAft>
                <a:spcPts val="0"/>
              </a:spcAft>
              <a:buSzPts val="1200"/>
              <a:buFont typeface="Raleway"/>
              <a:buChar char="●"/>
            </a:pPr>
            <a:r>
              <a:rPr lang="en-GB" sz="1200" b="1">
                <a:latin typeface="Raleway"/>
                <a:ea typeface="Raleway"/>
                <a:cs typeface="Raleway"/>
                <a:sym typeface="Raleway"/>
              </a:rPr>
              <a:t>Activate your school’s emergency response plan</a:t>
            </a:r>
            <a:endParaRPr sz="1200">
              <a:latin typeface="Raleway"/>
              <a:ea typeface="Raleway"/>
              <a:cs typeface="Raleway"/>
              <a:sym typeface="Raleway"/>
            </a:endParaRPr>
          </a:p>
          <a:p>
            <a:pPr marL="914400" lvl="1" indent="-304800" algn="l" rtl="0">
              <a:lnSpc>
                <a:spcPct val="100000"/>
              </a:lnSpc>
              <a:spcBef>
                <a:spcPts val="0"/>
              </a:spcBef>
              <a:spcAft>
                <a:spcPts val="0"/>
              </a:spcAft>
              <a:buSzPts val="1200"/>
              <a:buFont typeface="Raleway"/>
              <a:buChar char="○"/>
            </a:pPr>
            <a:r>
              <a:rPr lang="en-GB" sz="1200">
                <a:latin typeface="Raleway"/>
                <a:ea typeface="Raleway"/>
                <a:cs typeface="Raleway"/>
                <a:sym typeface="Raleway"/>
              </a:rPr>
              <a:t>Call any on-site emergency responders/Call 9-1-1 and follow emergency dispatcher’s instructions. </a:t>
            </a:r>
            <a:endParaRPr sz="1200">
              <a:latin typeface="Raleway"/>
              <a:ea typeface="Raleway"/>
              <a:cs typeface="Raleway"/>
              <a:sym typeface="Raleway"/>
            </a:endParaRPr>
          </a:p>
          <a:p>
            <a:pPr marL="457200" lvl="0" indent="-304800" algn="l" rtl="0">
              <a:lnSpc>
                <a:spcPct val="100000"/>
              </a:lnSpc>
              <a:spcBef>
                <a:spcPts val="0"/>
              </a:spcBef>
              <a:spcAft>
                <a:spcPts val="0"/>
              </a:spcAft>
              <a:buSzPts val="1200"/>
              <a:buFont typeface="Raleway"/>
              <a:buChar char="●"/>
            </a:pPr>
            <a:r>
              <a:rPr lang="en-GB" sz="1200" b="1">
                <a:latin typeface="Raleway"/>
                <a:ea typeface="Raleway"/>
                <a:cs typeface="Raleway"/>
                <a:sym typeface="Raleway"/>
              </a:rPr>
              <a:t>Early CPR</a:t>
            </a:r>
            <a:endParaRPr sz="1200">
              <a:latin typeface="Raleway"/>
              <a:ea typeface="Raleway"/>
              <a:cs typeface="Raleway"/>
              <a:sym typeface="Raleway"/>
            </a:endParaRPr>
          </a:p>
          <a:p>
            <a:pPr marL="914400" lvl="1" indent="-304800" algn="l" rtl="0">
              <a:lnSpc>
                <a:spcPct val="100000"/>
              </a:lnSpc>
              <a:spcBef>
                <a:spcPts val="0"/>
              </a:spcBef>
              <a:spcAft>
                <a:spcPts val="0"/>
              </a:spcAft>
              <a:buSzPts val="1200"/>
              <a:buFont typeface="Raleway"/>
              <a:buChar char="○"/>
            </a:pPr>
            <a:r>
              <a:rPr lang="en-GB" sz="1200">
                <a:latin typeface="Raleway"/>
                <a:ea typeface="Raleway"/>
                <a:cs typeface="Raleway"/>
                <a:sym typeface="Raleway"/>
              </a:rPr>
              <a:t>Begin cardiopulmonary resuscitation (CPR) immediately with chest compressions. </a:t>
            </a:r>
            <a:endParaRPr sz="1200">
              <a:latin typeface="Raleway"/>
              <a:ea typeface="Raleway"/>
              <a:cs typeface="Raleway"/>
              <a:sym typeface="Raleway"/>
            </a:endParaRPr>
          </a:p>
          <a:p>
            <a:pPr marL="457200" lvl="0" indent="-304800" algn="l" rtl="0">
              <a:lnSpc>
                <a:spcPct val="100000"/>
              </a:lnSpc>
              <a:spcBef>
                <a:spcPts val="0"/>
              </a:spcBef>
              <a:spcAft>
                <a:spcPts val="0"/>
              </a:spcAft>
              <a:buSzPts val="1200"/>
              <a:buFont typeface="Raleway"/>
              <a:buChar char="●"/>
            </a:pPr>
            <a:r>
              <a:rPr lang="en-GB" sz="1200" b="1">
                <a:latin typeface="Raleway"/>
                <a:ea typeface="Raleway"/>
                <a:cs typeface="Raleway"/>
                <a:sym typeface="Raleway"/>
              </a:rPr>
              <a:t>Early Defibrillation</a:t>
            </a:r>
            <a:endParaRPr sz="1200">
              <a:latin typeface="Raleway"/>
              <a:ea typeface="Raleway"/>
              <a:cs typeface="Raleway"/>
              <a:sym typeface="Raleway"/>
            </a:endParaRPr>
          </a:p>
          <a:p>
            <a:pPr marL="914400" lvl="1" indent="-304800" algn="l" rtl="0">
              <a:lnSpc>
                <a:spcPct val="100000"/>
              </a:lnSpc>
              <a:spcBef>
                <a:spcPts val="0"/>
              </a:spcBef>
              <a:spcAft>
                <a:spcPts val="0"/>
              </a:spcAft>
              <a:buSzPts val="1200"/>
              <a:buFont typeface="Raleway"/>
              <a:buChar char="○"/>
            </a:pPr>
            <a:r>
              <a:rPr lang="en-GB" sz="1200">
                <a:latin typeface="Raleway"/>
                <a:ea typeface="Raleway"/>
                <a:cs typeface="Raleway"/>
                <a:sym typeface="Raleway"/>
              </a:rPr>
              <a:t>Immediately retrieve and use an AED (automated external defibrillator) as soon as possible to restore the heart to its normal rhythm.         </a:t>
            </a:r>
            <a:endParaRPr sz="1200">
              <a:latin typeface="Raleway"/>
              <a:ea typeface="Raleway"/>
              <a:cs typeface="Raleway"/>
              <a:sym typeface="Raleway"/>
            </a:endParaRPr>
          </a:p>
          <a:p>
            <a:pPr marL="457200" lvl="0" indent="-304800" algn="l" rtl="0">
              <a:lnSpc>
                <a:spcPct val="100000"/>
              </a:lnSpc>
              <a:spcBef>
                <a:spcPts val="0"/>
              </a:spcBef>
              <a:spcAft>
                <a:spcPts val="0"/>
              </a:spcAft>
              <a:buSzPts val="1200"/>
              <a:buFont typeface="Raleway"/>
              <a:buChar char="●"/>
            </a:pPr>
            <a:r>
              <a:rPr lang="en-GB" sz="1200" b="1">
                <a:latin typeface="Raleway"/>
                <a:ea typeface="Raleway"/>
                <a:cs typeface="Raleway"/>
                <a:sym typeface="Raleway"/>
              </a:rPr>
              <a:t>Early Advanced Care</a:t>
            </a:r>
            <a:endParaRPr sz="1200">
              <a:latin typeface="Raleway"/>
              <a:ea typeface="Raleway"/>
              <a:cs typeface="Raleway"/>
              <a:sym typeface="Raleway"/>
            </a:endParaRPr>
          </a:p>
          <a:p>
            <a:pPr marL="914400" lvl="1" indent="-304800" algn="l" rtl="0">
              <a:lnSpc>
                <a:spcPct val="100000"/>
              </a:lnSpc>
              <a:spcBef>
                <a:spcPts val="0"/>
              </a:spcBef>
              <a:spcAft>
                <a:spcPts val="0"/>
              </a:spcAft>
              <a:buSzPts val="1200"/>
              <a:buFont typeface="Raleway"/>
              <a:buChar char="○"/>
            </a:pPr>
            <a:r>
              <a:rPr lang="en-GB" sz="1200">
                <a:latin typeface="Raleway"/>
                <a:ea typeface="Raleway"/>
                <a:cs typeface="Raleway"/>
                <a:sym typeface="Raleway"/>
              </a:rPr>
              <a:t>Emergency Medical Services (EMS) responders begin advanced life support and transfer to a hospital for post-cardiac arrest care and recovery. </a:t>
            </a:r>
            <a:endParaRPr sz="1200">
              <a:latin typeface="Raleway"/>
              <a:ea typeface="Raleway"/>
              <a:cs typeface="Raleway"/>
              <a:sym typeface="Raleway"/>
            </a:endParaRPr>
          </a:p>
          <a:p>
            <a:pPr marL="0" lvl="0" indent="0" algn="l" rtl="0">
              <a:spcBef>
                <a:spcPts val="0"/>
              </a:spcBef>
              <a:spcAft>
                <a:spcPts val="1200"/>
              </a:spcAft>
              <a:buNone/>
            </a:pPr>
            <a:endParaRPr/>
          </a:p>
        </p:txBody>
      </p:sp>
      <p:pic>
        <p:nvPicPr>
          <p:cNvPr id="204" name="Google Shape;204;p29"/>
          <p:cNvPicPr preferRelativeResize="0"/>
          <p:nvPr/>
        </p:nvPicPr>
        <p:blipFill rotWithShape="1">
          <a:blip r:embed="rId3">
            <a:alphaModFix/>
          </a:blip>
          <a:srcRect r="17823" b="-2145"/>
          <a:stretch/>
        </p:blipFill>
        <p:spPr>
          <a:xfrm>
            <a:off x="58450" y="249050"/>
            <a:ext cx="2222600" cy="572125"/>
          </a:xfrm>
          <a:prstGeom prst="rect">
            <a:avLst/>
          </a:prstGeom>
          <a:noFill/>
          <a:ln>
            <a:noFill/>
          </a:ln>
        </p:spPr>
      </p:pic>
      <p:pic>
        <p:nvPicPr>
          <p:cNvPr id="205" name="Google Shape;205;p29"/>
          <p:cNvPicPr preferRelativeResize="0"/>
          <p:nvPr/>
        </p:nvPicPr>
        <p:blipFill rotWithShape="1">
          <a:blip r:embed="rId4">
            <a:alphaModFix/>
          </a:blip>
          <a:srcRect r="13171"/>
          <a:stretch/>
        </p:blipFill>
        <p:spPr>
          <a:xfrm>
            <a:off x="58450" y="2202387"/>
            <a:ext cx="2341802" cy="15149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Project ADAM New York’s Goal </a:t>
            </a:r>
            <a:endParaRPr/>
          </a:p>
        </p:txBody>
      </p:sp>
      <p:sp>
        <p:nvSpPr>
          <p:cNvPr id="211" name="Google Shape;211;p30"/>
          <p:cNvSpPr txBox="1">
            <a:spLocks noGrp="1"/>
          </p:cNvSpPr>
          <p:nvPr>
            <p:ph type="body" idx="1"/>
          </p:nvPr>
        </p:nvSpPr>
        <p:spPr>
          <a:xfrm>
            <a:off x="3764100" y="1420425"/>
            <a:ext cx="5107800" cy="3255600"/>
          </a:xfrm>
          <a:prstGeom prst="rect">
            <a:avLst/>
          </a:prstGeom>
        </p:spPr>
        <p:txBody>
          <a:bodyPr spcFirstLastPara="1" wrap="square" lIns="91425" tIns="91425" rIns="91425" bIns="91425" anchor="t" anchorCtr="0">
            <a:normAutofit lnSpcReduction="20000"/>
          </a:bodyPr>
          <a:lstStyle/>
          <a:p>
            <a:pPr marL="457200" lvl="0" indent="-342900" algn="l" rtl="0">
              <a:lnSpc>
                <a:spcPct val="100000"/>
              </a:lnSpc>
              <a:spcBef>
                <a:spcPts val="0"/>
              </a:spcBef>
              <a:spcAft>
                <a:spcPts val="0"/>
              </a:spcAft>
              <a:buSzPts val="1800"/>
              <a:buFont typeface="Raleway"/>
              <a:buChar char="●"/>
            </a:pPr>
            <a:r>
              <a:rPr lang="en-GB" b="1" i="1">
                <a:latin typeface="Raleway"/>
                <a:ea typeface="Raleway"/>
                <a:cs typeface="Raleway"/>
                <a:sym typeface="Raleway"/>
              </a:rPr>
              <a:t>To Protect School-Aged Children from Dying from Sudden Cardiac Arrest. </a:t>
            </a:r>
            <a:endParaRPr b="1" i="1">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GB">
                <a:latin typeface="Raleway"/>
                <a:ea typeface="Raleway"/>
                <a:cs typeface="Raleway"/>
                <a:sym typeface="Raleway"/>
              </a:rPr>
              <a:t>To provide </a:t>
            </a:r>
            <a:r>
              <a:rPr lang="en-GB" b="1">
                <a:latin typeface="Raleway"/>
                <a:ea typeface="Raleway"/>
                <a:cs typeface="Raleway"/>
                <a:sym typeface="Raleway"/>
              </a:rPr>
              <a:t>education, </a:t>
            </a:r>
            <a:r>
              <a:rPr lang="en-GB">
                <a:latin typeface="Raleway"/>
                <a:ea typeface="Raleway"/>
                <a:cs typeface="Raleway"/>
                <a:sym typeface="Raleway"/>
              </a:rPr>
              <a:t>provide </a:t>
            </a:r>
            <a:r>
              <a:rPr lang="en-GB" b="1">
                <a:latin typeface="Raleway"/>
                <a:ea typeface="Raleway"/>
                <a:cs typeface="Raleway"/>
                <a:sym typeface="Raleway"/>
              </a:rPr>
              <a:t>guidance</a:t>
            </a:r>
            <a:r>
              <a:rPr lang="en-GB">
                <a:latin typeface="Raleway"/>
                <a:ea typeface="Raleway"/>
                <a:cs typeface="Raleway"/>
                <a:sym typeface="Raleway"/>
              </a:rPr>
              <a:t>, and to provide</a:t>
            </a:r>
            <a:r>
              <a:rPr lang="en-GB" b="1">
                <a:latin typeface="Raleway"/>
                <a:ea typeface="Raleway"/>
                <a:cs typeface="Raleway"/>
                <a:sym typeface="Raleway"/>
              </a:rPr>
              <a:t> resources</a:t>
            </a:r>
            <a:r>
              <a:rPr lang="en-GB">
                <a:latin typeface="Raleway"/>
                <a:ea typeface="Raleway"/>
                <a:cs typeface="Raleway"/>
                <a:sym typeface="Raleway"/>
              </a:rPr>
              <a:t> to all </a:t>
            </a:r>
            <a:r>
              <a:rPr lang="en-GB" b="1">
                <a:latin typeface="Raleway"/>
                <a:ea typeface="Raleway"/>
                <a:cs typeface="Raleway"/>
                <a:sym typeface="Raleway"/>
              </a:rPr>
              <a:t>schools</a:t>
            </a:r>
            <a:r>
              <a:rPr lang="en-GB">
                <a:latin typeface="Raleway"/>
                <a:ea typeface="Raleway"/>
                <a:cs typeface="Raleway"/>
                <a:sym typeface="Raleway"/>
              </a:rPr>
              <a:t> and </a:t>
            </a:r>
            <a:r>
              <a:rPr lang="en-GB" b="1">
                <a:latin typeface="Raleway"/>
                <a:ea typeface="Raleway"/>
                <a:cs typeface="Raleway"/>
                <a:sym typeface="Raleway"/>
              </a:rPr>
              <a:t>community programs</a:t>
            </a:r>
            <a:r>
              <a:rPr lang="en-GB">
                <a:latin typeface="Raleway"/>
                <a:ea typeface="Raleway"/>
                <a:cs typeface="Raleway"/>
                <a:sym typeface="Raleway"/>
              </a:rPr>
              <a:t> on developing</a:t>
            </a:r>
            <a:r>
              <a:rPr lang="en-GB" b="1" i="1">
                <a:latin typeface="Raleway"/>
                <a:ea typeface="Raleway"/>
                <a:cs typeface="Raleway"/>
                <a:sym typeface="Raleway"/>
              </a:rPr>
              <a:t> emergency response plans </a:t>
            </a:r>
            <a:r>
              <a:rPr lang="en-GB">
                <a:latin typeface="Raleway"/>
                <a:ea typeface="Raleway"/>
                <a:cs typeface="Raleway"/>
                <a:sym typeface="Raleway"/>
              </a:rPr>
              <a:t>including </a:t>
            </a:r>
            <a:r>
              <a:rPr lang="en-GB" b="1">
                <a:latin typeface="Raleway"/>
                <a:ea typeface="Raleway"/>
                <a:cs typeface="Raleway"/>
                <a:sym typeface="Raleway"/>
              </a:rPr>
              <a:t>CPR/AED training</a:t>
            </a:r>
            <a:r>
              <a:rPr lang="en-GB">
                <a:latin typeface="Raleway"/>
                <a:ea typeface="Raleway"/>
                <a:cs typeface="Raleway"/>
                <a:sym typeface="Raleway"/>
              </a:rPr>
              <a:t> and </a:t>
            </a:r>
            <a:r>
              <a:rPr lang="en-GB" b="1" i="1">
                <a:latin typeface="Raleway"/>
                <a:ea typeface="Raleway"/>
                <a:cs typeface="Raleway"/>
                <a:sym typeface="Raleway"/>
              </a:rPr>
              <a:t>accessible AEDs</a:t>
            </a:r>
            <a:r>
              <a:rPr lang="en-GB">
                <a:latin typeface="Raleway"/>
                <a:ea typeface="Raleway"/>
                <a:cs typeface="Raleway"/>
                <a:sym typeface="Raleway"/>
              </a:rPr>
              <a:t>. </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GB">
                <a:latin typeface="Raleway"/>
                <a:ea typeface="Raleway"/>
                <a:cs typeface="Raleway"/>
                <a:sym typeface="Raleway"/>
              </a:rPr>
              <a:t>Our goal is to maximize the number of Project ADAM Designated heart-safe schools in </a:t>
            </a:r>
            <a:r>
              <a:rPr lang="en-GB" b="1">
                <a:latin typeface="Raleway"/>
                <a:ea typeface="Raleway"/>
                <a:cs typeface="Raleway"/>
                <a:sym typeface="Raleway"/>
              </a:rPr>
              <a:t>Westchester County</a:t>
            </a:r>
            <a:r>
              <a:rPr lang="en-GB">
                <a:latin typeface="Raleway"/>
                <a:ea typeface="Raleway"/>
                <a:cs typeface="Raleway"/>
                <a:sym typeface="Raleway"/>
              </a:rPr>
              <a:t> and even beyond. </a:t>
            </a:r>
            <a:endParaRPr>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GB">
                <a:latin typeface="Raleway"/>
                <a:ea typeface="Raleway"/>
                <a:cs typeface="Raleway"/>
                <a:sym typeface="Raleway"/>
              </a:rPr>
              <a:t>As a Resident Physician, YOU can be part of achieving Project ADAM’s Goal! </a:t>
            </a:r>
            <a:endParaRPr>
              <a:latin typeface="Raleway"/>
              <a:ea typeface="Raleway"/>
              <a:cs typeface="Raleway"/>
              <a:sym typeface="Raleway"/>
            </a:endParaRPr>
          </a:p>
        </p:txBody>
      </p:sp>
      <p:pic>
        <p:nvPicPr>
          <p:cNvPr id="212" name="Google Shape;212;p30"/>
          <p:cNvPicPr preferRelativeResize="0"/>
          <p:nvPr/>
        </p:nvPicPr>
        <p:blipFill rotWithShape="1">
          <a:blip r:embed="rId3">
            <a:alphaModFix/>
          </a:blip>
          <a:srcRect r="17823" b="-2145"/>
          <a:stretch/>
        </p:blipFill>
        <p:spPr>
          <a:xfrm>
            <a:off x="58450" y="249050"/>
            <a:ext cx="2222600" cy="572125"/>
          </a:xfrm>
          <a:prstGeom prst="rect">
            <a:avLst/>
          </a:prstGeom>
          <a:noFill/>
          <a:ln>
            <a:noFill/>
          </a:ln>
        </p:spPr>
      </p:pic>
      <p:pic>
        <p:nvPicPr>
          <p:cNvPr id="213" name="Google Shape;213;p30"/>
          <p:cNvPicPr preferRelativeResize="0"/>
          <p:nvPr/>
        </p:nvPicPr>
        <p:blipFill>
          <a:blip r:embed="rId4">
            <a:alphaModFix/>
          </a:blip>
          <a:stretch>
            <a:fillRect/>
          </a:stretch>
        </p:blipFill>
        <p:spPr>
          <a:xfrm>
            <a:off x="345350" y="1420425"/>
            <a:ext cx="2522596" cy="1418975"/>
          </a:xfrm>
          <a:prstGeom prst="rect">
            <a:avLst/>
          </a:prstGeom>
          <a:noFill/>
          <a:ln>
            <a:noFill/>
          </a:ln>
        </p:spPr>
      </p:pic>
      <p:pic>
        <p:nvPicPr>
          <p:cNvPr id="214" name="Google Shape;214;p30"/>
          <p:cNvPicPr preferRelativeResize="0"/>
          <p:nvPr/>
        </p:nvPicPr>
        <p:blipFill>
          <a:blip r:embed="rId5">
            <a:alphaModFix/>
          </a:blip>
          <a:stretch>
            <a:fillRect/>
          </a:stretch>
        </p:blipFill>
        <p:spPr>
          <a:xfrm>
            <a:off x="383238" y="2893923"/>
            <a:ext cx="2446826" cy="1782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Thank you! </a:t>
            </a:r>
            <a:endParaRPr/>
          </a:p>
        </p:txBody>
      </p:sp>
      <p:sp>
        <p:nvSpPr>
          <p:cNvPr id="220" name="Google Shape;220;p31"/>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You have now completed the module, and it is time to move on to your quiz. </a:t>
            </a:r>
            <a:endParaRPr/>
          </a:p>
          <a:p>
            <a:pPr marL="0" lvl="0" indent="0" algn="l" rtl="0">
              <a:spcBef>
                <a:spcPts val="1200"/>
              </a:spcBef>
              <a:spcAft>
                <a:spcPts val="1200"/>
              </a:spcAft>
              <a:buNone/>
            </a:pPr>
            <a:endParaRPr/>
          </a:p>
        </p:txBody>
      </p:sp>
      <p:pic>
        <p:nvPicPr>
          <p:cNvPr id="221" name="Google Shape;221;p31"/>
          <p:cNvPicPr preferRelativeResize="0"/>
          <p:nvPr/>
        </p:nvPicPr>
        <p:blipFill rotWithShape="1">
          <a:blip r:embed="rId3">
            <a:alphaModFix/>
          </a:blip>
          <a:srcRect/>
          <a:stretch/>
        </p:blipFill>
        <p:spPr>
          <a:xfrm>
            <a:off x="1694724" y="2823423"/>
            <a:ext cx="3909857" cy="781975"/>
          </a:xfrm>
          <a:prstGeom prst="rect">
            <a:avLst/>
          </a:prstGeom>
          <a:noFill/>
          <a:ln>
            <a:noFill/>
          </a:ln>
        </p:spPr>
      </p:pic>
      <p:pic>
        <p:nvPicPr>
          <p:cNvPr id="222" name="Google Shape;222;p31"/>
          <p:cNvPicPr preferRelativeResize="0"/>
          <p:nvPr/>
        </p:nvPicPr>
        <p:blipFill rotWithShape="1">
          <a:blip r:embed="rId4">
            <a:alphaModFix/>
          </a:blip>
          <a:srcRect r="17823" b="-2145"/>
          <a:stretch/>
        </p:blipFill>
        <p:spPr>
          <a:xfrm>
            <a:off x="58450" y="249050"/>
            <a:ext cx="2222600" cy="572125"/>
          </a:xfrm>
          <a:prstGeom prst="rect">
            <a:avLst/>
          </a:prstGeom>
          <a:noFill/>
          <a:ln>
            <a:noFill/>
          </a:ln>
        </p:spPr>
      </p:pic>
      <p:pic>
        <p:nvPicPr>
          <p:cNvPr id="223" name="Google Shape;223;p31"/>
          <p:cNvPicPr preferRelativeResize="0"/>
          <p:nvPr/>
        </p:nvPicPr>
        <p:blipFill rotWithShape="1">
          <a:blip r:embed="rId5">
            <a:alphaModFix/>
          </a:blip>
          <a:srcRect/>
          <a:stretch/>
        </p:blipFill>
        <p:spPr>
          <a:xfrm>
            <a:off x="2103899" y="3816186"/>
            <a:ext cx="2603662" cy="781966"/>
          </a:xfrm>
          <a:prstGeom prst="rect">
            <a:avLst/>
          </a:prstGeom>
          <a:noFill/>
          <a:ln>
            <a:noFill/>
          </a:ln>
        </p:spPr>
      </p:pic>
      <p:pic>
        <p:nvPicPr>
          <p:cNvPr id="224" name="Google Shape;224;p31" descr="A picture containing text, clipart&#10;&#10;Description automatically generated"/>
          <p:cNvPicPr preferRelativeResize="0"/>
          <p:nvPr/>
        </p:nvPicPr>
        <p:blipFill rotWithShape="1">
          <a:blip r:embed="rId6">
            <a:alphaModFix/>
          </a:blip>
          <a:srcRect/>
          <a:stretch/>
        </p:blipFill>
        <p:spPr>
          <a:xfrm>
            <a:off x="5696277" y="2302877"/>
            <a:ext cx="2009926" cy="1236250"/>
          </a:xfrm>
          <a:prstGeom prst="rect">
            <a:avLst/>
          </a:prstGeom>
          <a:noFill/>
          <a:ln>
            <a:noFill/>
          </a:ln>
        </p:spPr>
      </p:pic>
      <p:pic>
        <p:nvPicPr>
          <p:cNvPr id="225" name="Google Shape;225;p31"/>
          <p:cNvPicPr preferRelativeResize="0"/>
          <p:nvPr/>
        </p:nvPicPr>
        <p:blipFill rotWithShape="1">
          <a:blip r:embed="rId7">
            <a:alphaModFix/>
          </a:blip>
          <a:srcRect/>
          <a:stretch/>
        </p:blipFill>
        <p:spPr>
          <a:xfrm>
            <a:off x="6069299" y="3748180"/>
            <a:ext cx="1695350" cy="9180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Goals and Objectives </a:t>
            </a:r>
            <a:endParaRPr/>
          </a:p>
        </p:txBody>
      </p:sp>
      <p:sp>
        <p:nvSpPr>
          <p:cNvPr id="81" name="Google Shape;81;p14"/>
          <p:cNvSpPr txBox="1">
            <a:spLocks noGrp="1"/>
          </p:cNvSpPr>
          <p:nvPr>
            <p:ph type="body" idx="1"/>
          </p:nvPr>
        </p:nvSpPr>
        <p:spPr>
          <a:xfrm>
            <a:off x="746625" y="1211350"/>
            <a:ext cx="7878300" cy="3244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t>By the end of this online module, a resident should be able to: </a:t>
            </a:r>
            <a:endParaRPr/>
          </a:p>
          <a:p>
            <a:pPr marL="457200" lvl="0" indent="-298450" algn="l" rtl="0">
              <a:spcBef>
                <a:spcPts val="1200"/>
              </a:spcBef>
              <a:spcAft>
                <a:spcPts val="0"/>
              </a:spcAft>
              <a:buSzPts val="1100"/>
              <a:buFont typeface="Arial"/>
              <a:buAutoNum type="arabicPeriod"/>
            </a:pPr>
            <a:r>
              <a:rPr lang="en-GB" sz="1100">
                <a:latin typeface="Arial"/>
                <a:ea typeface="Arial"/>
                <a:cs typeface="Arial"/>
                <a:sym typeface="Arial"/>
              </a:rPr>
              <a:t>Know the overall causes of sudden cardiac death at a physician level. Define Sudden Cardiac Arrest and describe its features in children/adolescents in a way that would be understandable to a lay person (such as a teacher, parent) and allow them to recognize that it is happening in order to respond appropriately. </a:t>
            </a: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GB" sz="1100">
                <a:latin typeface="Arial"/>
                <a:ea typeface="Arial"/>
                <a:cs typeface="Arial"/>
                <a:sym typeface="Arial"/>
              </a:rPr>
              <a:t>Explain and emphasize the importance of CPR and an AED being used immediately after a collapse, as it is vital to perform in the first 3 minutes to be effective and decrease the likelihood of sudden cardiac </a:t>
            </a:r>
            <a:r>
              <a:rPr lang="en-GB" sz="1100" b="1">
                <a:latin typeface="Arial"/>
                <a:ea typeface="Arial"/>
                <a:cs typeface="Arial"/>
                <a:sym typeface="Arial"/>
              </a:rPr>
              <a:t>death. </a:t>
            </a: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GB" sz="1100">
                <a:latin typeface="Arial"/>
                <a:ea typeface="Arial"/>
                <a:cs typeface="Arial"/>
                <a:sym typeface="Arial"/>
              </a:rPr>
              <a:t>Know and outline the statistics of sudden cardiac arrest as a way of emphasizing the gravity of SCA and the importance of immediate and effective CPR being performed in schools, as this is vital in the cardiac chain of survival. </a:t>
            </a:r>
            <a:endParaRPr sz="1100">
              <a:latin typeface="Arial"/>
              <a:ea typeface="Arial"/>
              <a:cs typeface="Arial"/>
              <a:sym typeface="Arial"/>
            </a:endParaRPr>
          </a:p>
          <a:p>
            <a:pPr marL="0" lvl="0" indent="0" algn="l" rtl="0">
              <a:spcBef>
                <a:spcPts val="0"/>
              </a:spcBef>
              <a:spcAft>
                <a:spcPts val="1200"/>
              </a:spcAft>
              <a:buNone/>
            </a:pPr>
            <a:r>
              <a:rPr lang="en-GB"/>
              <a:t>After completing this online module, you will take a quiz that requires passing. You will also have an opportunity to go in-person to a school through Project ADAM to help them become Heart Safe, or stay up-to-date on their Heart Safe certification  with CPR/AED training and Emergency Response Plans. </a:t>
            </a:r>
            <a:endParaRPr/>
          </a:p>
        </p:txBody>
      </p:sp>
      <p:pic>
        <p:nvPicPr>
          <p:cNvPr id="82" name="Google Shape;82;p14"/>
          <p:cNvPicPr preferRelativeResize="0"/>
          <p:nvPr/>
        </p:nvPicPr>
        <p:blipFill rotWithShape="1">
          <a:blip r:embed="rId3">
            <a:alphaModFix/>
          </a:blip>
          <a:srcRect r="17823" b="-2145"/>
          <a:stretch/>
        </p:blipFill>
        <p:spPr>
          <a:xfrm>
            <a:off x="0" y="331850"/>
            <a:ext cx="2222600" cy="572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End of Module Quiz </a:t>
            </a:r>
            <a:endParaRPr/>
          </a:p>
        </p:txBody>
      </p:sp>
      <p:sp>
        <p:nvSpPr>
          <p:cNvPr id="231" name="Google Shape;231;p3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Below is the link for the End of Module Quiz.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GB" u="sng">
                <a:solidFill>
                  <a:schemeClr val="hlink"/>
                </a:solidFill>
                <a:hlinkClick r:id="rId3"/>
              </a:rPr>
              <a:t>https://qfreeaccountssjc1.az1.qualtrics.com/jfe/form/SV_4HMLm4TvhB6J6cu</a:t>
            </a:r>
            <a:endParaRPr/>
          </a:p>
        </p:txBody>
      </p:sp>
      <p:pic>
        <p:nvPicPr>
          <p:cNvPr id="232" name="Google Shape;232;p32"/>
          <p:cNvPicPr preferRelativeResize="0"/>
          <p:nvPr/>
        </p:nvPicPr>
        <p:blipFill rotWithShape="1">
          <a:blip r:embed="rId4">
            <a:alphaModFix/>
          </a:blip>
          <a:srcRect r="17823" b="-2145"/>
          <a:stretch/>
        </p:blipFill>
        <p:spPr>
          <a:xfrm>
            <a:off x="58450" y="249050"/>
            <a:ext cx="2222600" cy="57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is Project ADAM? </a:t>
            </a:r>
            <a:endParaRPr/>
          </a:p>
        </p:txBody>
      </p:sp>
      <p:sp>
        <p:nvSpPr>
          <p:cNvPr id="88" name="Google Shape;88;p1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Click the Link Below to learn about the tragic true story behind the inspiration for Project ADAM </a:t>
            </a:r>
            <a:endParaRPr/>
          </a:p>
          <a:p>
            <a:pPr marL="0" lvl="0" indent="0" algn="l" rtl="0">
              <a:spcBef>
                <a:spcPts val="1200"/>
              </a:spcBef>
              <a:spcAft>
                <a:spcPts val="0"/>
              </a:spcAft>
              <a:buNone/>
            </a:pPr>
            <a:endParaRPr/>
          </a:p>
          <a:p>
            <a:pPr marL="0" lvl="0" indent="0" algn="l" rtl="0">
              <a:spcBef>
                <a:spcPts val="1200"/>
              </a:spcBef>
              <a:spcAft>
                <a:spcPts val="0"/>
              </a:spcAft>
              <a:buNone/>
            </a:pPr>
            <a:r>
              <a:rPr lang="en-GB" u="sng">
                <a:solidFill>
                  <a:schemeClr val="hlink"/>
                </a:solidFill>
                <a:hlinkClick r:id="rId3"/>
              </a:rPr>
              <a:t>https://www.youtube.com/watch?v=piGikBsag_8</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89" name="Google Shape;89;p15"/>
          <p:cNvPicPr preferRelativeResize="0"/>
          <p:nvPr/>
        </p:nvPicPr>
        <p:blipFill rotWithShape="1">
          <a:blip r:embed="rId4">
            <a:alphaModFix/>
          </a:blip>
          <a:srcRect r="17823" b="-2145"/>
          <a:stretch/>
        </p:blipFill>
        <p:spPr>
          <a:xfrm>
            <a:off x="71100" y="260750"/>
            <a:ext cx="2222600" cy="572125"/>
          </a:xfrm>
          <a:prstGeom prst="rect">
            <a:avLst/>
          </a:prstGeom>
          <a:noFill/>
          <a:ln>
            <a:noFill/>
          </a:ln>
        </p:spPr>
      </p:pic>
      <p:pic>
        <p:nvPicPr>
          <p:cNvPr id="90" name="Google Shape;90;p15"/>
          <p:cNvPicPr preferRelativeResize="0"/>
          <p:nvPr/>
        </p:nvPicPr>
        <p:blipFill rotWithShape="1">
          <a:blip r:embed="rId5">
            <a:alphaModFix/>
          </a:blip>
          <a:srcRect/>
          <a:stretch/>
        </p:blipFill>
        <p:spPr>
          <a:xfrm>
            <a:off x="2400253" y="3526049"/>
            <a:ext cx="1980000" cy="1072125"/>
          </a:xfrm>
          <a:prstGeom prst="rect">
            <a:avLst/>
          </a:prstGeom>
          <a:noFill/>
          <a:ln>
            <a:noFill/>
          </a:ln>
        </p:spPr>
      </p:pic>
      <p:pic>
        <p:nvPicPr>
          <p:cNvPr id="91" name="Google Shape;91;p15"/>
          <p:cNvPicPr preferRelativeResize="0"/>
          <p:nvPr/>
        </p:nvPicPr>
        <p:blipFill rotWithShape="1">
          <a:blip r:embed="rId6">
            <a:alphaModFix/>
          </a:blip>
          <a:srcRect/>
          <a:stretch/>
        </p:blipFill>
        <p:spPr>
          <a:xfrm>
            <a:off x="5585823" y="3703788"/>
            <a:ext cx="2756736" cy="8279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Project ADAM </a:t>
            </a:r>
            <a:endParaRPr/>
          </a:p>
        </p:txBody>
      </p:sp>
      <p:sp>
        <p:nvSpPr>
          <p:cNvPr id="97" name="Google Shape;97;p16"/>
          <p:cNvSpPr txBox="1">
            <a:spLocks noGrp="1"/>
          </p:cNvSpPr>
          <p:nvPr>
            <p:ph type="body" idx="1"/>
          </p:nvPr>
        </p:nvSpPr>
        <p:spPr>
          <a:xfrm>
            <a:off x="2400262" y="1394726"/>
            <a:ext cx="6321600" cy="3002400"/>
          </a:xfrm>
          <a:prstGeom prst="rect">
            <a:avLst/>
          </a:prstGeom>
        </p:spPr>
        <p:txBody>
          <a:bodyPr spcFirstLastPara="1" wrap="square" lIns="91425" tIns="91425" rIns="91425" bIns="91425" anchor="t" anchorCtr="0">
            <a:normAutofit fontScale="70000" lnSpcReduction="20000"/>
          </a:bodyPr>
          <a:lstStyle/>
          <a:p>
            <a:pPr marL="285750" lvl="0" indent="-239744" algn="l" rtl="0">
              <a:lnSpc>
                <a:spcPct val="100000"/>
              </a:lnSpc>
              <a:spcBef>
                <a:spcPts val="0"/>
              </a:spcBef>
              <a:spcAft>
                <a:spcPts val="0"/>
              </a:spcAft>
              <a:buClr>
                <a:srgbClr val="83992A"/>
              </a:buClr>
              <a:buSzPct val="115000"/>
              <a:buFont typeface="Lato"/>
              <a:buChar char="•"/>
            </a:pPr>
            <a:r>
              <a:rPr lang="en-GB" sz="2100">
                <a:solidFill>
                  <a:srgbClr val="262626"/>
                </a:solidFill>
              </a:rPr>
              <a:t>Founded in 1999, Project ADAM (Automated Defibrillators in Adam’s Memory) was created in the memory of Adam Lemel, a young athlete from Wisconsin, who died suddenly while playing basketball. An AED was not available.</a:t>
            </a:r>
            <a:endParaRPr sz="2400">
              <a:solidFill>
                <a:srgbClr val="262626"/>
              </a:solidFill>
            </a:endParaRPr>
          </a:p>
          <a:p>
            <a:pPr marL="285750" lvl="0" indent="-239744" algn="l" rtl="0">
              <a:lnSpc>
                <a:spcPct val="100000"/>
              </a:lnSpc>
              <a:spcBef>
                <a:spcPts val="1020"/>
              </a:spcBef>
              <a:spcAft>
                <a:spcPts val="0"/>
              </a:spcAft>
              <a:buClr>
                <a:srgbClr val="83992A"/>
              </a:buClr>
              <a:buSzPct val="115000"/>
              <a:buFont typeface="Lato"/>
              <a:buChar char="•"/>
            </a:pPr>
            <a:r>
              <a:rPr lang="en-GB" sz="2100">
                <a:solidFill>
                  <a:srgbClr val="262626"/>
                </a:solidFill>
              </a:rPr>
              <a:t>34 affiliates in 27 states reaching schools across the country.</a:t>
            </a:r>
            <a:endParaRPr sz="2400">
              <a:solidFill>
                <a:srgbClr val="262626"/>
              </a:solidFill>
            </a:endParaRPr>
          </a:p>
          <a:p>
            <a:pPr marL="285750" lvl="0" indent="-239744" algn="l" rtl="0">
              <a:lnSpc>
                <a:spcPct val="100000"/>
              </a:lnSpc>
              <a:spcBef>
                <a:spcPts val="1020"/>
              </a:spcBef>
              <a:spcAft>
                <a:spcPts val="0"/>
              </a:spcAft>
              <a:buClr>
                <a:srgbClr val="83992A"/>
              </a:buClr>
              <a:buSzPct val="115000"/>
              <a:buFont typeface="Arial"/>
              <a:buChar char="•"/>
            </a:pPr>
            <a:r>
              <a:rPr lang="en-GB" sz="2100" b="1">
                <a:solidFill>
                  <a:srgbClr val="262626"/>
                </a:solidFill>
              </a:rPr>
              <a:t>Project ADAM is responsible for more than </a:t>
            </a:r>
            <a:r>
              <a:rPr lang="en-GB" sz="2100" b="1">
                <a:solidFill>
                  <a:srgbClr val="C00000"/>
                </a:solidFill>
              </a:rPr>
              <a:t>150 lives saved</a:t>
            </a:r>
            <a:r>
              <a:rPr lang="en-GB" sz="2100">
                <a:solidFill>
                  <a:srgbClr val="C00000"/>
                </a:solidFill>
              </a:rPr>
              <a:t>!</a:t>
            </a:r>
            <a:endParaRPr sz="2400">
              <a:solidFill>
                <a:srgbClr val="262626"/>
              </a:solidFill>
            </a:endParaRPr>
          </a:p>
          <a:p>
            <a:pPr marL="285750" lvl="0" indent="-239744" algn="l" rtl="0">
              <a:lnSpc>
                <a:spcPct val="100000"/>
              </a:lnSpc>
              <a:spcBef>
                <a:spcPts val="1040"/>
              </a:spcBef>
              <a:spcAft>
                <a:spcPts val="0"/>
              </a:spcAft>
              <a:buClr>
                <a:srgbClr val="83992A"/>
              </a:buClr>
              <a:buSzPct val="115000"/>
              <a:buFont typeface="Arial"/>
              <a:buChar char="•"/>
            </a:pPr>
            <a:r>
              <a:rPr lang="en-GB" sz="2100">
                <a:solidFill>
                  <a:srgbClr val="262626"/>
                </a:solidFill>
              </a:rPr>
              <a:t>Maria Fareri Children’s Hospital is the New York affiliate for schools and communities in Westchester County wishing to participate in Project ADAM and gain the Heart Safe Designation</a:t>
            </a:r>
            <a:r>
              <a:rPr lang="en-GB" sz="2200">
                <a:solidFill>
                  <a:srgbClr val="262626"/>
                </a:solidFill>
              </a:rPr>
              <a:t>.</a:t>
            </a:r>
            <a:endParaRPr sz="2200">
              <a:solidFill>
                <a:srgbClr val="262626"/>
              </a:solidFill>
            </a:endParaRPr>
          </a:p>
          <a:p>
            <a:pPr marL="285750" lvl="0" indent="-230187" algn="l" rtl="0">
              <a:lnSpc>
                <a:spcPct val="100000"/>
              </a:lnSpc>
              <a:spcBef>
                <a:spcPts val="1040"/>
              </a:spcBef>
              <a:spcAft>
                <a:spcPts val="0"/>
              </a:spcAft>
              <a:buClr>
                <a:srgbClr val="262626"/>
              </a:buClr>
              <a:buSzPct val="100000"/>
              <a:buFont typeface="Arial"/>
              <a:buChar char="•"/>
            </a:pPr>
            <a:r>
              <a:rPr lang="en-GB" sz="2200" b="1">
                <a:solidFill>
                  <a:srgbClr val="262626"/>
                </a:solidFill>
              </a:rPr>
              <a:t>Now, it is up to pediatric resident physicians to help be part of saving lives from sudden cardiac arrest in schools and to keep our children safe! </a:t>
            </a:r>
            <a:endParaRPr sz="2200" b="1">
              <a:solidFill>
                <a:srgbClr val="262626"/>
              </a:solidFill>
            </a:endParaRPr>
          </a:p>
        </p:txBody>
      </p:sp>
      <p:pic>
        <p:nvPicPr>
          <p:cNvPr id="98" name="Google Shape;98;p16" descr="Adam"/>
          <p:cNvPicPr preferRelativeResize="0"/>
          <p:nvPr/>
        </p:nvPicPr>
        <p:blipFill rotWithShape="1">
          <a:blip r:embed="rId3">
            <a:alphaModFix/>
          </a:blip>
          <a:srcRect/>
          <a:stretch/>
        </p:blipFill>
        <p:spPr>
          <a:xfrm>
            <a:off x="175376" y="1635499"/>
            <a:ext cx="1867000" cy="2520850"/>
          </a:xfrm>
          <a:prstGeom prst="rect">
            <a:avLst/>
          </a:prstGeom>
          <a:noFill/>
          <a:ln>
            <a:noFill/>
          </a:ln>
        </p:spPr>
      </p:pic>
      <p:pic>
        <p:nvPicPr>
          <p:cNvPr id="99" name="Google Shape;99;p16"/>
          <p:cNvPicPr preferRelativeResize="0"/>
          <p:nvPr/>
        </p:nvPicPr>
        <p:blipFill rotWithShape="1">
          <a:blip r:embed="rId4">
            <a:alphaModFix/>
          </a:blip>
          <a:srcRect r="17823" b="-2145"/>
          <a:stretch/>
        </p:blipFill>
        <p:spPr>
          <a:xfrm>
            <a:off x="71100" y="260750"/>
            <a:ext cx="2222600" cy="57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Sudden Cardiac Death </a:t>
            </a:r>
            <a:endParaRPr/>
          </a:p>
        </p:txBody>
      </p:sp>
      <p:sp>
        <p:nvSpPr>
          <p:cNvPr id="105" name="Google Shape;105;p17"/>
          <p:cNvSpPr txBox="1">
            <a:spLocks noGrp="1"/>
          </p:cNvSpPr>
          <p:nvPr>
            <p:ph type="body" idx="1"/>
          </p:nvPr>
        </p:nvSpPr>
        <p:spPr>
          <a:xfrm>
            <a:off x="1484600" y="1250700"/>
            <a:ext cx="7294500" cy="38928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Char char="●"/>
            </a:pPr>
            <a:r>
              <a:rPr lang="en-GB"/>
              <a:t>Nontraumatic in origin and due to specific cardiac causes </a:t>
            </a:r>
            <a:endParaRPr/>
          </a:p>
          <a:p>
            <a:pPr marL="457200" lvl="0" indent="-317182" algn="l" rtl="0">
              <a:spcBef>
                <a:spcPts val="0"/>
              </a:spcBef>
              <a:spcAft>
                <a:spcPts val="0"/>
              </a:spcAft>
              <a:buSzPct val="100000"/>
              <a:buChar char="●"/>
            </a:pPr>
            <a:r>
              <a:rPr lang="en-GB"/>
              <a:t>Sudden Cardiac Death (SCD) </a:t>
            </a:r>
            <a:endParaRPr/>
          </a:p>
          <a:p>
            <a:pPr marL="914400" lvl="1" indent="-297497" algn="l" rtl="0">
              <a:spcBef>
                <a:spcPts val="0"/>
              </a:spcBef>
              <a:spcAft>
                <a:spcPts val="0"/>
              </a:spcAft>
              <a:buSzPct val="100000"/>
              <a:buChar char="○"/>
            </a:pPr>
            <a:r>
              <a:rPr lang="en-GB"/>
              <a:t>Incidence ranges from </a:t>
            </a:r>
            <a:r>
              <a:rPr lang="en-GB" b="1"/>
              <a:t>0.8-6.2 per 100,000 per year in children and adolescents </a:t>
            </a:r>
            <a:endParaRPr b="1"/>
          </a:p>
          <a:p>
            <a:pPr marL="1371600" lvl="2" indent="-297497" algn="l" rtl="0">
              <a:spcBef>
                <a:spcPts val="0"/>
              </a:spcBef>
              <a:spcAft>
                <a:spcPts val="0"/>
              </a:spcAft>
              <a:buSzPct val="100000"/>
              <a:buChar char="■"/>
            </a:pPr>
            <a:r>
              <a:rPr lang="en-GB"/>
              <a:t>In adults, incidence is 1 per 1,000 </a:t>
            </a:r>
            <a:endParaRPr/>
          </a:p>
          <a:p>
            <a:pPr marL="457200" lvl="0" indent="-317182" algn="l" rtl="0">
              <a:spcBef>
                <a:spcPts val="0"/>
              </a:spcBef>
              <a:spcAft>
                <a:spcPts val="0"/>
              </a:spcAft>
              <a:buSzPct val="100000"/>
              <a:buChar char="●"/>
            </a:pPr>
            <a:r>
              <a:rPr lang="en-GB"/>
              <a:t>Approximately 65% of sudden deaths are a result of heart-related problems in patients with either normal or congenitally (corrected, palliated, or unoperated) abnormal hearts. </a:t>
            </a:r>
            <a:endParaRPr/>
          </a:p>
          <a:p>
            <a:pPr marL="457200" lvl="0" indent="-317182" algn="l" rtl="0">
              <a:spcBef>
                <a:spcPts val="0"/>
              </a:spcBef>
              <a:spcAft>
                <a:spcPts val="0"/>
              </a:spcAft>
              <a:buSzPct val="100000"/>
              <a:buChar char="●"/>
            </a:pPr>
            <a:r>
              <a:rPr lang="en-GB"/>
              <a:t>Competitive high school sports (basketball, football) are high-risk environmental factors. </a:t>
            </a:r>
            <a:endParaRPr/>
          </a:p>
          <a:p>
            <a:pPr marL="457200" lvl="0" indent="-317182" algn="l" rtl="0">
              <a:spcBef>
                <a:spcPts val="0"/>
              </a:spcBef>
              <a:spcAft>
                <a:spcPts val="0"/>
              </a:spcAft>
              <a:buSzPct val="100000"/>
              <a:buChar char="●"/>
            </a:pPr>
            <a:r>
              <a:rPr lang="en-GB"/>
              <a:t>Common identifiable causes of death in competitive athletes include:</a:t>
            </a:r>
            <a:endParaRPr/>
          </a:p>
          <a:p>
            <a:pPr marL="914400" lvl="1" indent="-297497" algn="l" rtl="0">
              <a:spcBef>
                <a:spcPts val="0"/>
              </a:spcBef>
              <a:spcAft>
                <a:spcPts val="0"/>
              </a:spcAft>
              <a:buSzPct val="100000"/>
              <a:buChar char="○"/>
            </a:pPr>
            <a:r>
              <a:rPr lang="en-GB"/>
              <a:t>Hypertrophic Cardiomyopathy (HCM) with or without obstruction of left ventricular outflow (8%) </a:t>
            </a:r>
            <a:endParaRPr/>
          </a:p>
          <a:p>
            <a:pPr marL="914400" lvl="1" indent="-297497" algn="l" rtl="0">
              <a:spcBef>
                <a:spcPts val="0"/>
              </a:spcBef>
              <a:spcAft>
                <a:spcPts val="0"/>
              </a:spcAft>
              <a:buSzPct val="100000"/>
              <a:buChar char="○"/>
            </a:pPr>
            <a:r>
              <a:rPr lang="en-GB"/>
              <a:t>Cardiomyopathies not otherwise specified (8%) </a:t>
            </a:r>
            <a:endParaRPr/>
          </a:p>
          <a:p>
            <a:pPr marL="914400" lvl="1" indent="-297497" algn="l" rtl="0">
              <a:spcBef>
                <a:spcPts val="0"/>
              </a:spcBef>
              <a:spcAft>
                <a:spcPts val="0"/>
              </a:spcAft>
              <a:buSzPct val="100000"/>
              <a:buChar char="○"/>
            </a:pPr>
            <a:r>
              <a:rPr lang="en-GB"/>
              <a:t>Anomalous Coronary artery (11%) </a:t>
            </a:r>
            <a:endParaRPr/>
          </a:p>
          <a:p>
            <a:pPr marL="914400" lvl="1" indent="-297497" algn="l" rtl="0">
              <a:spcBef>
                <a:spcPts val="0"/>
              </a:spcBef>
              <a:spcAft>
                <a:spcPts val="0"/>
              </a:spcAft>
              <a:buSzPct val="100000"/>
              <a:buChar char="○"/>
            </a:pPr>
            <a:r>
              <a:rPr lang="en-GB"/>
              <a:t>Myocarditis (9%) </a:t>
            </a:r>
            <a:endParaRPr/>
          </a:p>
          <a:p>
            <a:pPr marL="914400" lvl="1" indent="-297497" algn="l" rtl="0">
              <a:spcBef>
                <a:spcPts val="0"/>
              </a:spcBef>
              <a:spcAft>
                <a:spcPts val="0"/>
              </a:spcAft>
              <a:buSzPct val="100000"/>
              <a:buChar char="○"/>
            </a:pPr>
            <a:r>
              <a:rPr lang="en-GB"/>
              <a:t>Idiopathic Left ventricular hypertrophy/possible cardiomyopathy (8%) </a:t>
            </a:r>
            <a:endParaRPr/>
          </a:p>
          <a:p>
            <a:pPr marL="914400" lvl="1" indent="-297497" algn="l" rtl="0">
              <a:spcBef>
                <a:spcPts val="0"/>
              </a:spcBef>
              <a:spcAft>
                <a:spcPts val="0"/>
              </a:spcAft>
              <a:buSzPct val="100000"/>
              <a:buChar char="○"/>
            </a:pPr>
            <a:r>
              <a:rPr lang="en-GB"/>
              <a:t>Coronary artery disease (9%) </a:t>
            </a:r>
            <a:endParaRPr/>
          </a:p>
          <a:p>
            <a:pPr marL="457200" lvl="0" indent="-317182" algn="l" rtl="0">
              <a:spcBef>
                <a:spcPts val="0"/>
              </a:spcBef>
              <a:spcAft>
                <a:spcPts val="0"/>
              </a:spcAft>
              <a:buSzPct val="100000"/>
              <a:buChar char="●"/>
            </a:pPr>
            <a:r>
              <a:rPr lang="en-GB"/>
              <a:t>However, up to </a:t>
            </a:r>
            <a:r>
              <a:rPr lang="en-GB" b="1"/>
              <a:t>25% </a:t>
            </a:r>
            <a:r>
              <a:rPr lang="en-GB"/>
              <a:t>of sudden cardiac deaths in young adolescent athletes are due to </a:t>
            </a:r>
            <a:r>
              <a:rPr lang="en-GB" b="1"/>
              <a:t>sudden unexplained death. </a:t>
            </a:r>
            <a:endParaRPr b="1"/>
          </a:p>
          <a:p>
            <a:pPr marL="914400" lvl="0" indent="0" algn="l" rtl="0">
              <a:spcBef>
                <a:spcPts val="1200"/>
              </a:spcBef>
              <a:spcAft>
                <a:spcPts val="1200"/>
              </a:spcAft>
              <a:buNone/>
            </a:pPr>
            <a:endParaRPr/>
          </a:p>
        </p:txBody>
      </p:sp>
      <p:pic>
        <p:nvPicPr>
          <p:cNvPr id="106" name="Google Shape;106;p17"/>
          <p:cNvPicPr preferRelativeResize="0"/>
          <p:nvPr/>
        </p:nvPicPr>
        <p:blipFill rotWithShape="1">
          <a:blip r:embed="rId3">
            <a:alphaModFix/>
          </a:blip>
          <a:srcRect r="17823" b="-2145"/>
          <a:stretch/>
        </p:blipFill>
        <p:spPr>
          <a:xfrm>
            <a:off x="71100" y="260750"/>
            <a:ext cx="2222600" cy="57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Sudden Cardiac Death Continued </a:t>
            </a:r>
            <a:endParaRPr/>
          </a:p>
        </p:txBody>
      </p:sp>
      <p:sp>
        <p:nvSpPr>
          <p:cNvPr id="112" name="Google Shape;112;p18"/>
          <p:cNvSpPr txBox="1">
            <a:spLocks noGrp="1"/>
          </p:cNvSpPr>
          <p:nvPr>
            <p:ph type="body" idx="1"/>
          </p:nvPr>
        </p:nvSpPr>
        <p:spPr>
          <a:xfrm>
            <a:off x="3179625" y="1338600"/>
            <a:ext cx="5435700" cy="34047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en-GB"/>
              <a:t>Symptoms before a sudden cardiac death may be absent, but if present, they include:</a:t>
            </a:r>
            <a:endParaRPr/>
          </a:p>
          <a:p>
            <a:pPr marL="914400" lvl="1" indent="-304165" algn="l" rtl="0">
              <a:spcBef>
                <a:spcPts val="0"/>
              </a:spcBef>
              <a:spcAft>
                <a:spcPts val="0"/>
              </a:spcAft>
              <a:buClr>
                <a:srgbClr val="C00000"/>
              </a:buClr>
              <a:buSzPct val="66666"/>
              <a:buChar char="○"/>
            </a:pPr>
            <a:r>
              <a:rPr lang="en-GB" sz="2100" b="1" i="1">
                <a:solidFill>
                  <a:srgbClr val="C00000"/>
                </a:solidFill>
              </a:rPr>
              <a:t>Syncope, Chest Pain, Dyspnea, and Palpitations.</a:t>
            </a:r>
            <a:r>
              <a:rPr lang="en-GB" b="1">
                <a:solidFill>
                  <a:srgbClr val="C00000"/>
                </a:solidFill>
              </a:rPr>
              <a:t> </a:t>
            </a:r>
            <a:endParaRPr b="1">
              <a:solidFill>
                <a:srgbClr val="C00000"/>
              </a:solidFill>
            </a:endParaRPr>
          </a:p>
          <a:p>
            <a:pPr marL="457200" lvl="0" indent="-325755" algn="l" rtl="0">
              <a:spcBef>
                <a:spcPts val="0"/>
              </a:spcBef>
              <a:spcAft>
                <a:spcPts val="0"/>
              </a:spcAft>
              <a:buSzPct val="100000"/>
              <a:buChar char="●"/>
            </a:pPr>
            <a:r>
              <a:rPr lang="en-GB"/>
              <a:t>Patients may have a family history of heart disease (dilated or hypertrophic cardiomyopathy, long QT, arrhythmogenic right ventricular dysplasia, Brugada or Marfan syndromes) or sudden unexplained death that often follows exertion or exercise.</a:t>
            </a:r>
            <a:endParaRPr/>
          </a:p>
          <a:p>
            <a:pPr marL="457200" lvl="0" indent="-325755" algn="l" rtl="0">
              <a:spcBef>
                <a:spcPts val="0"/>
              </a:spcBef>
              <a:spcAft>
                <a:spcPts val="0"/>
              </a:spcAft>
              <a:buSzPct val="100000"/>
              <a:buChar char="●"/>
            </a:pPr>
            <a:r>
              <a:rPr lang="en-GB"/>
              <a:t>3 recognized Mechanisms of sudden death:</a:t>
            </a:r>
            <a:endParaRPr/>
          </a:p>
          <a:p>
            <a:pPr marL="914400" lvl="1" indent="-304165" algn="l" rtl="0">
              <a:spcBef>
                <a:spcPts val="0"/>
              </a:spcBef>
              <a:spcAft>
                <a:spcPts val="0"/>
              </a:spcAft>
              <a:buSzPct val="100000"/>
              <a:buChar char="○"/>
            </a:pPr>
            <a:r>
              <a:rPr lang="en-GB"/>
              <a:t>Arrhythmic </a:t>
            </a:r>
            <a:endParaRPr/>
          </a:p>
          <a:p>
            <a:pPr marL="1371600" lvl="2" indent="-304164" algn="l" rtl="0">
              <a:spcBef>
                <a:spcPts val="0"/>
              </a:spcBef>
              <a:spcAft>
                <a:spcPts val="0"/>
              </a:spcAft>
              <a:buSzPct val="100000"/>
              <a:buChar char="■"/>
            </a:pPr>
            <a:r>
              <a:rPr lang="en-GB"/>
              <a:t>V. fib final cause in 10-20% of children </a:t>
            </a:r>
            <a:endParaRPr/>
          </a:p>
          <a:p>
            <a:pPr marL="1371600" lvl="2" indent="-304164" algn="l" rtl="0">
              <a:spcBef>
                <a:spcPts val="0"/>
              </a:spcBef>
              <a:spcAft>
                <a:spcPts val="0"/>
              </a:spcAft>
              <a:buSzPct val="100000"/>
              <a:buChar char="■"/>
            </a:pPr>
            <a:r>
              <a:rPr lang="en-GB"/>
              <a:t>More often, </a:t>
            </a:r>
            <a:r>
              <a:rPr lang="en-GB" b="1"/>
              <a:t>bradycardia leads to V. Fib or asystole</a:t>
            </a:r>
            <a:r>
              <a:rPr lang="en-GB"/>
              <a:t> </a:t>
            </a:r>
            <a:endParaRPr/>
          </a:p>
          <a:p>
            <a:pPr marL="914400" lvl="1" indent="-304165" algn="l" rtl="0">
              <a:spcBef>
                <a:spcPts val="0"/>
              </a:spcBef>
              <a:spcAft>
                <a:spcPts val="0"/>
              </a:spcAft>
              <a:buSzPct val="100000"/>
              <a:buChar char="○"/>
            </a:pPr>
            <a:r>
              <a:rPr lang="en-GB"/>
              <a:t>Non-arrhythmic cardiac (circulatory and vascular causes) </a:t>
            </a:r>
            <a:endParaRPr/>
          </a:p>
          <a:p>
            <a:pPr marL="914400" lvl="1" indent="-304165" algn="l" rtl="0">
              <a:spcBef>
                <a:spcPts val="0"/>
              </a:spcBef>
              <a:spcAft>
                <a:spcPts val="0"/>
              </a:spcAft>
              <a:buSzPct val="100000"/>
              <a:buChar char="○"/>
            </a:pPr>
            <a:r>
              <a:rPr lang="en-GB"/>
              <a:t>Noncardiac  </a:t>
            </a:r>
            <a:endParaRPr/>
          </a:p>
        </p:txBody>
      </p:sp>
      <p:pic>
        <p:nvPicPr>
          <p:cNvPr id="113" name="Google Shape;113;p18"/>
          <p:cNvPicPr preferRelativeResize="0"/>
          <p:nvPr/>
        </p:nvPicPr>
        <p:blipFill rotWithShape="1">
          <a:blip r:embed="rId3">
            <a:alphaModFix/>
          </a:blip>
          <a:srcRect r="17823" b="-2145"/>
          <a:stretch/>
        </p:blipFill>
        <p:spPr>
          <a:xfrm>
            <a:off x="71100" y="260750"/>
            <a:ext cx="2222600" cy="572125"/>
          </a:xfrm>
          <a:prstGeom prst="rect">
            <a:avLst/>
          </a:prstGeom>
          <a:noFill/>
          <a:ln>
            <a:noFill/>
          </a:ln>
        </p:spPr>
      </p:pic>
      <p:pic>
        <p:nvPicPr>
          <p:cNvPr id="114" name="Google Shape;114;p18"/>
          <p:cNvPicPr preferRelativeResize="0"/>
          <p:nvPr/>
        </p:nvPicPr>
        <p:blipFill>
          <a:blip r:embed="rId4">
            <a:alphaModFix/>
          </a:blip>
          <a:stretch>
            <a:fillRect/>
          </a:stretch>
        </p:blipFill>
        <p:spPr>
          <a:xfrm>
            <a:off x="329475" y="1211350"/>
            <a:ext cx="2550699" cy="3531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Congenital Heart Disease </a:t>
            </a:r>
            <a:endParaRPr/>
          </a:p>
        </p:txBody>
      </p:sp>
      <p:sp>
        <p:nvSpPr>
          <p:cNvPr id="120" name="Google Shape;120;p19"/>
          <p:cNvSpPr txBox="1">
            <a:spLocks noGrp="1"/>
          </p:cNvSpPr>
          <p:nvPr>
            <p:ph type="body" idx="1"/>
          </p:nvPr>
        </p:nvSpPr>
        <p:spPr>
          <a:xfrm>
            <a:off x="1952200" y="1309250"/>
            <a:ext cx="6954900" cy="35421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GB"/>
              <a:t>Valvar aortic stenosis </a:t>
            </a:r>
            <a:endParaRPr/>
          </a:p>
          <a:p>
            <a:pPr marL="914400" lvl="1" indent="-310832" algn="l" rtl="0">
              <a:spcBef>
                <a:spcPts val="0"/>
              </a:spcBef>
              <a:spcAft>
                <a:spcPts val="0"/>
              </a:spcAft>
              <a:buSzPct val="100000"/>
              <a:buChar char="○"/>
            </a:pPr>
            <a:r>
              <a:rPr lang="en-GB"/>
              <a:t>Congenital defect most often associated with sudden death in children </a:t>
            </a:r>
            <a:endParaRPr/>
          </a:p>
          <a:p>
            <a:pPr marL="914400" lvl="1" indent="-310832" algn="l" rtl="0">
              <a:spcBef>
                <a:spcPts val="0"/>
              </a:spcBef>
              <a:spcAft>
                <a:spcPts val="0"/>
              </a:spcAft>
              <a:buSzPct val="100000"/>
              <a:buChar char="○"/>
            </a:pPr>
            <a:r>
              <a:rPr lang="en-GB"/>
              <a:t>Approximately 5% of children with this disease die, although this has become quite rare in the modern era</a:t>
            </a:r>
            <a:endParaRPr/>
          </a:p>
          <a:p>
            <a:pPr marL="914400" lvl="1" indent="-310832" algn="l" rtl="0">
              <a:spcBef>
                <a:spcPts val="0"/>
              </a:spcBef>
              <a:spcAft>
                <a:spcPts val="0"/>
              </a:spcAft>
              <a:buSzPct val="100000"/>
              <a:buChar char="○"/>
            </a:pPr>
            <a:r>
              <a:rPr lang="en-GB"/>
              <a:t>History of syncope, chest pain, evidence of severe obstruction and left ventricular hypertrophy (LVH) are risk factors </a:t>
            </a:r>
            <a:endParaRPr/>
          </a:p>
          <a:p>
            <a:pPr marL="457200" lvl="0" indent="-334327" algn="l" rtl="0">
              <a:spcBef>
                <a:spcPts val="0"/>
              </a:spcBef>
              <a:spcAft>
                <a:spcPts val="0"/>
              </a:spcAft>
              <a:buSzPct val="100000"/>
              <a:buChar char="●"/>
            </a:pPr>
            <a:r>
              <a:rPr lang="en-GB"/>
              <a:t>Coronary artery anomalies </a:t>
            </a:r>
            <a:endParaRPr/>
          </a:p>
          <a:p>
            <a:pPr marL="914400" lvl="1" indent="-310832" algn="l" rtl="0">
              <a:spcBef>
                <a:spcPts val="0"/>
              </a:spcBef>
              <a:spcAft>
                <a:spcPts val="0"/>
              </a:spcAft>
              <a:buSzPct val="100000"/>
              <a:buChar char="○"/>
            </a:pPr>
            <a:r>
              <a:rPr lang="en-GB"/>
              <a:t>Frequently associated with sudden death in children and adolescents </a:t>
            </a:r>
            <a:endParaRPr/>
          </a:p>
          <a:p>
            <a:pPr marL="914400" lvl="1" indent="-310832" algn="l" rtl="0">
              <a:spcBef>
                <a:spcPts val="0"/>
              </a:spcBef>
              <a:spcAft>
                <a:spcPts val="0"/>
              </a:spcAft>
              <a:buSzPct val="100000"/>
              <a:buChar char="○"/>
            </a:pPr>
            <a:r>
              <a:rPr lang="en-GB"/>
              <a:t>Most common abnormality associated with SCD is </a:t>
            </a:r>
            <a:r>
              <a:rPr lang="en-GB" b="1" i="1"/>
              <a:t>origin of left main coronary artery from the right sinus of valsalva </a:t>
            </a:r>
            <a:endParaRPr b="1" i="1"/>
          </a:p>
          <a:p>
            <a:pPr marL="1371600" lvl="2" indent="-310832" algn="l" rtl="0">
              <a:spcBef>
                <a:spcPts val="0"/>
              </a:spcBef>
              <a:spcAft>
                <a:spcPts val="0"/>
              </a:spcAft>
              <a:buSzPct val="100000"/>
              <a:buChar char="■"/>
            </a:pPr>
            <a:r>
              <a:rPr lang="en-GB"/>
              <a:t>Coronary artery courses between pulmonary artery and may be intramural in its course </a:t>
            </a:r>
            <a:endParaRPr/>
          </a:p>
          <a:p>
            <a:pPr marL="914400" lvl="1" indent="-310832" algn="l" rtl="0">
              <a:spcBef>
                <a:spcPts val="0"/>
              </a:spcBef>
              <a:spcAft>
                <a:spcPts val="0"/>
              </a:spcAft>
              <a:buSzPct val="100000"/>
              <a:buChar char="○"/>
            </a:pPr>
            <a:r>
              <a:rPr lang="en-GB" b="1"/>
              <a:t>Exercise</a:t>
            </a:r>
            <a:r>
              <a:rPr lang="en-GB"/>
              <a:t> results in a r</a:t>
            </a:r>
            <a:r>
              <a:rPr lang="en-GB" b="1"/>
              <a:t>ise in pulmonary and aortic pressure</a:t>
            </a:r>
            <a:r>
              <a:rPr lang="en-GB"/>
              <a:t>, which is thought to </a:t>
            </a:r>
            <a:r>
              <a:rPr lang="en-GB" b="1"/>
              <a:t>compress the left main coronary artery</a:t>
            </a:r>
            <a:r>
              <a:rPr lang="en-GB"/>
              <a:t> resulting in</a:t>
            </a:r>
            <a:r>
              <a:rPr lang="en-GB" b="1"/>
              <a:t> </a:t>
            </a:r>
            <a:r>
              <a:rPr lang="en-GB" b="1" i="1"/>
              <a:t>ischemia </a:t>
            </a:r>
            <a:r>
              <a:rPr lang="en-GB"/>
              <a:t>due to compression or kinking </a:t>
            </a:r>
            <a:endParaRPr/>
          </a:p>
          <a:p>
            <a:pPr marL="914400" lvl="1" indent="-310832" algn="l" rtl="0">
              <a:spcBef>
                <a:spcPts val="0"/>
              </a:spcBef>
              <a:spcAft>
                <a:spcPts val="0"/>
              </a:spcAft>
              <a:buSzPct val="100000"/>
              <a:buChar char="○"/>
            </a:pPr>
            <a:r>
              <a:rPr lang="en-GB"/>
              <a:t>Anomalous origins of right coronary artery from left sinus of valsalva much more common but rarely is a cause of SCD </a:t>
            </a:r>
            <a:endParaRPr/>
          </a:p>
        </p:txBody>
      </p:sp>
      <p:pic>
        <p:nvPicPr>
          <p:cNvPr id="121" name="Google Shape;121;p19"/>
          <p:cNvPicPr preferRelativeResize="0"/>
          <p:nvPr/>
        </p:nvPicPr>
        <p:blipFill rotWithShape="1">
          <a:blip r:embed="rId3">
            <a:alphaModFix/>
          </a:blip>
          <a:srcRect r="17823" b="-2145"/>
          <a:stretch/>
        </p:blipFill>
        <p:spPr>
          <a:xfrm>
            <a:off x="71100" y="260750"/>
            <a:ext cx="2222600" cy="572125"/>
          </a:xfrm>
          <a:prstGeom prst="rect">
            <a:avLst/>
          </a:prstGeom>
          <a:noFill/>
          <a:ln>
            <a:noFill/>
          </a:ln>
        </p:spPr>
      </p:pic>
      <p:pic>
        <p:nvPicPr>
          <p:cNvPr id="122" name="Google Shape;122;p19"/>
          <p:cNvPicPr preferRelativeResize="0"/>
          <p:nvPr/>
        </p:nvPicPr>
        <p:blipFill>
          <a:blip r:embed="rId4">
            <a:alphaModFix/>
          </a:blip>
          <a:stretch>
            <a:fillRect/>
          </a:stretch>
        </p:blipFill>
        <p:spPr>
          <a:xfrm>
            <a:off x="186475" y="1106516"/>
            <a:ext cx="1765725" cy="1574425"/>
          </a:xfrm>
          <a:prstGeom prst="rect">
            <a:avLst/>
          </a:prstGeom>
          <a:noFill/>
          <a:ln>
            <a:noFill/>
          </a:ln>
        </p:spPr>
      </p:pic>
      <p:pic>
        <p:nvPicPr>
          <p:cNvPr id="123" name="Google Shape;123;p19"/>
          <p:cNvPicPr preferRelativeResize="0"/>
          <p:nvPr/>
        </p:nvPicPr>
        <p:blipFill rotWithShape="1">
          <a:blip r:embed="rId5">
            <a:alphaModFix/>
          </a:blip>
          <a:srcRect l="13010" r="9864"/>
          <a:stretch/>
        </p:blipFill>
        <p:spPr>
          <a:xfrm>
            <a:off x="0" y="2853475"/>
            <a:ext cx="2478549" cy="1997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Cardiomyopathy </a:t>
            </a:r>
            <a:endParaRPr/>
          </a:p>
        </p:txBody>
      </p:sp>
      <p:sp>
        <p:nvSpPr>
          <p:cNvPr id="129" name="Google Shape;129;p20"/>
          <p:cNvSpPr txBox="1">
            <a:spLocks noGrp="1"/>
          </p:cNvSpPr>
          <p:nvPr>
            <p:ph type="body" idx="1"/>
          </p:nvPr>
        </p:nvSpPr>
        <p:spPr>
          <a:xfrm>
            <a:off x="1414475" y="1152925"/>
            <a:ext cx="7610100" cy="36048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a:t>All 3 types of cardiomyopathy are associated with sudden death in the pediatric population; sudden death may sadly be the only manifestation </a:t>
            </a:r>
            <a:endParaRPr/>
          </a:p>
          <a:p>
            <a:pPr marL="457200" lvl="0" indent="-317182" algn="l" rtl="0">
              <a:spcBef>
                <a:spcPts val="1200"/>
              </a:spcBef>
              <a:spcAft>
                <a:spcPts val="0"/>
              </a:spcAft>
              <a:buSzPct val="100000"/>
              <a:buChar char="●"/>
            </a:pPr>
            <a:r>
              <a:rPr lang="en-GB"/>
              <a:t>Hypertrophic Cardiomyopathy (HCM) </a:t>
            </a:r>
            <a:endParaRPr/>
          </a:p>
          <a:p>
            <a:pPr marL="914400" lvl="1" indent="-297497" algn="l" rtl="0">
              <a:spcBef>
                <a:spcPts val="0"/>
              </a:spcBef>
              <a:spcAft>
                <a:spcPts val="0"/>
              </a:spcAft>
              <a:buSzPct val="100000"/>
              <a:buChar char="○"/>
            </a:pPr>
            <a:r>
              <a:rPr lang="en-GB"/>
              <a:t>The </a:t>
            </a:r>
            <a:r>
              <a:rPr lang="en-GB" b="1" i="1"/>
              <a:t>most common cause of sudden death in the athletic adolescent</a:t>
            </a:r>
            <a:r>
              <a:rPr lang="en-GB"/>
              <a:t> </a:t>
            </a:r>
            <a:endParaRPr/>
          </a:p>
          <a:p>
            <a:pPr marL="914400" lvl="1" indent="-297497" algn="l" rtl="0">
              <a:spcBef>
                <a:spcPts val="0"/>
              </a:spcBef>
              <a:spcAft>
                <a:spcPts val="0"/>
              </a:spcAft>
              <a:buSzPct val="100000"/>
              <a:buChar char="○"/>
            </a:pPr>
            <a:r>
              <a:rPr lang="en-GB"/>
              <a:t>Annual risk of SCD is 2% per year </a:t>
            </a:r>
            <a:endParaRPr/>
          </a:p>
          <a:p>
            <a:pPr marL="914400" lvl="1" indent="-297497" algn="l" rtl="0">
              <a:spcBef>
                <a:spcPts val="0"/>
              </a:spcBef>
              <a:spcAft>
                <a:spcPts val="0"/>
              </a:spcAft>
              <a:buSzPct val="100000"/>
              <a:buChar char="○"/>
            </a:pPr>
            <a:r>
              <a:rPr lang="en-GB"/>
              <a:t>Risk factors for SCD include family history of SCD, symptoms, ventricular arrhythmias, and presentation at an early age </a:t>
            </a:r>
            <a:endParaRPr/>
          </a:p>
          <a:p>
            <a:pPr marL="914400" lvl="1" indent="-297497" algn="l" rtl="0">
              <a:spcBef>
                <a:spcPts val="0"/>
              </a:spcBef>
              <a:spcAft>
                <a:spcPts val="0"/>
              </a:spcAft>
              <a:buSzPct val="100000"/>
              <a:buChar char="○"/>
            </a:pPr>
            <a:r>
              <a:rPr lang="en-GB"/>
              <a:t>Many patients with HCM have obstruction of left ventricular outflow tract (LVOT). </a:t>
            </a:r>
            <a:endParaRPr/>
          </a:p>
          <a:p>
            <a:pPr marL="914400" lvl="1" indent="-297497" algn="l" rtl="0">
              <a:spcBef>
                <a:spcPts val="0"/>
              </a:spcBef>
              <a:spcAft>
                <a:spcPts val="0"/>
              </a:spcAft>
              <a:buSzPct val="100000"/>
              <a:buChar char="○"/>
            </a:pPr>
            <a:r>
              <a:rPr lang="en-GB"/>
              <a:t>Mechanism of death is </a:t>
            </a:r>
            <a:r>
              <a:rPr lang="en-GB" b="1"/>
              <a:t>arrhythmic </a:t>
            </a:r>
            <a:r>
              <a:rPr lang="en-GB"/>
              <a:t>and may be secondary to development of dynamic obstruction with exercise and resultant loss of cardiac output, or may be related to cardiac ischemia </a:t>
            </a:r>
            <a:endParaRPr/>
          </a:p>
          <a:p>
            <a:pPr marL="1371600" lvl="2" indent="-297497" algn="l" rtl="0">
              <a:spcBef>
                <a:spcPts val="0"/>
              </a:spcBef>
              <a:spcAft>
                <a:spcPts val="0"/>
              </a:spcAft>
              <a:buSzPct val="100000"/>
              <a:buChar char="■"/>
            </a:pPr>
            <a:r>
              <a:rPr lang="en-GB"/>
              <a:t>Even patients without LVOT are at risk of SCD </a:t>
            </a:r>
            <a:endParaRPr/>
          </a:p>
          <a:p>
            <a:pPr marL="457200" lvl="0" indent="-317182" algn="l" rtl="0">
              <a:spcBef>
                <a:spcPts val="0"/>
              </a:spcBef>
              <a:spcAft>
                <a:spcPts val="0"/>
              </a:spcAft>
              <a:buSzPct val="100000"/>
              <a:buChar char="●"/>
            </a:pPr>
            <a:r>
              <a:rPr lang="en-GB"/>
              <a:t>Dilated cardiomyopathies also associated with SCD, although risk lower than in adults </a:t>
            </a:r>
            <a:endParaRPr/>
          </a:p>
          <a:p>
            <a:pPr marL="457200" lvl="0" indent="-317182" algn="l" rtl="0">
              <a:spcBef>
                <a:spcPts val="0"/>
              </a:spcBef>
              <a:spcAft>
                <a:spcPts val="0"/>
              </a:spcAft>
              <a:buSzPct val="100000"/>
              <a:buChar char="●"/>
            </a:pPr>
            <a:r>
              <a:rPr lang="en-GB"/>
              <a:t>Arrhythmogenic cardiomyopathy (arrhythmogenic right ventricular cardiomyopathy) is a specific form associated with exercise-induced ventricular arrhythmias and sudden death. </a:t>
            </a:r>
            <a:endParaRPr/>
          </a:p>
          <a:p>
            <a:pPr marL="457200" lvl="0" indent="-317182" algn="l" rtl="0">
              <a:spcBef>
                <a:spcPts val="0"/>
              </a:spcBef>
              <a:spcAft>
                <a:spcPts val="0"/>
              </a:spcAft>
              <a:buSzPct val="100000"/>
              <a:buChar char="●"/>
            </a:pPr>
            <a:r>
              <a:rPr lang="en-GB" b="1"/>
              <a:t>Myocarditis </a:t>
            </a:r>
            <a:r>
              <a:rPr lang="en-GB"/>
              <a:t>has often been found on pathology of patients with SCD of unknown etiology. Symptoms before SCD may be absent or may include overt heart failure or subtle findings such as tachycardia </a:t>
            </a:r>
            <a:endParaRPr/>
          </a:p>
          <a:p>
            <a:pPr marL="914400" lvl="1" indent="-297497" algn="l" rtl="0">
              <a:spcBef>
                <a:spcPts val="0"/>
              </a:spcBef>
              <a:spcAft>
                <a:spcPts val="0"/>
              </a:spcAft>
              <a:buSzPct val="100000"/>
              <a:buChar char="○"/>
            </a:pPr>
            <a:r>
              <a:rPr lang="en-GB"/>
              <a:t>Pediatric patients may have complete heart block or ventricular arrhythmias </a:t>
            </a:r>
            <a:endParaRPr/>
          </a:p>
        </p:txBody>
      </p:sp>
      <p:pic>
        <p:nvPicPr>
          <p:cNvPr id="130" name="Google Shape;130;p20"/>
          <p:cNvPicPr preferRelativeResize="0"/>
          <p:nvPr/>
        </p:nvPicPr>
        <p:blipFill rotWithShape="1">
          <a:blip r:embed="rId3">
            <a:alphaModFix/>
          </a:blip>
          <a:srcRect r="17823" b="-2145"/>
          <a:stretch/>
        </p:blipFill>
        <p:spPr>
          <a:xfrm>
            <a:off x="71100" y="260750"/>
            <a:ext cx="2222600" cy="572125"/>
          </a:xfrm>
          <a:prstGeom prst="rect">
            <a:avLst/>
          </a:prstGeom>
          <a:noFill/>
          <a:ln>
            <a:noFill/>
          </a:ln>
        </p:spPr>
      </p:pic>
      <p:pic>
        <p:nvPicPr>
          <p:cNvPr id="131" name="Google Shape;131;p20"/>
          <p:cNvPicPr preferRelativeResize="0"/>
          <p:nvPr/>
        </p:nvPicPr>
        <p:blipFill rotWithShape="1">
          <a:blip r:embed="rId4">
            <a:alphaModFix/>
          </a:blip>
          <a:srcRect l="20901" t="10090" r="21277" b="7203"/>
          <a:stretch/>
        </p:blipFill>
        <p:spPr>
          <a:xfrm>
            <a:off x="0" y="2020850"/>
            <a:ext cx="1729125" cy="17053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Cardiac Arrhythmia </a:t>
            </a:r>
            <a:endParaRPr/>
          </a:p>
        </p:txBody>
      </p:sp>
      <p:sp>
        <p:nvSpPr>
          <p:cNvPr id="137" name="Google Shape;137;p21"/>
          <p:cNvSpPr txBox="1">
            <a:spLocks noGrp="1"/>
          </p:cNvSpPr>
          <p:nvPr>
            <p:ph type="body" idx="1"/>
          </p:nvPr>
        </p:nvSpPr>
        <p:spPr>
          <a:xfrm>
            <a:off x="1379400" y="1362000"/>
            <a:ext cx="7106700" cy="3232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a:t>A primary conduction system abnormality may result in sudden death. </a:t>
            </a:r>
            <a:endParaRPr/>
          </a:p>
          <a:p>
            <a:pPr marL="457200" lvl="0" indent="-325755" algn="l" rtl="0">
              <a:spcBef>
                <a:spcPts val="1200"/>
              </a:spcBef>
              <a:spcAft>
                <a:spcPts val="0"/>
              </a:spcAft>
              <a:buSzPct val="100000"/>
              <a:buChar char="●"/>
            </a:pPr>
            <a:r>
              <a:rPr lang="en-GB"/>
              <a:t>Wolff Parkinson White Syndrome (WPW) </a:t>
            </a:r>
            <a:endParaRPr/>
          </a:p>
          <a:p>
            <a:pPr marL="914400" lvl="1" indent="-304165" algn="l" rtl="0">
              <a:spcBef>
                <a:spcPts val="0"/>
              </a:spcBef>
              <a:spcAft>
                <a:spcPts val="0"/>
              </a:spcAft>
              <a:buSzPct val="100000"/>
              <a:buChar char="○"/>
            </a:pPr>
            <a:r>
              <a:rPr lang="en-GB"/>
              <a:t>Can result in A. Fib with rapid conduction across the accessory pathway, leading to V. Fib and sudden death. </a:t>
            </a:r>
            <a:endParaRPr/>
          </a:p>
          <a:p>
            <a:pPr marL="914400" lvl="1" indent="-304165" algn="l" rtl="0">
              <a:spcBef>
                <a:spcPts val="0"/>
              </a:spcBef>
              <a:spcAft>
                <a:spcPts val="0"/>
              </a:spcAft>
              <a:buSzPct val="100000"/>
              <a:buChar char="○"/>
            </a:pPr>
            <a:r>
              <a:rPr lang="en-GB"/>
              <a:t>Mechanism of Arrhythmia formation is from an accessory bundle of Kent. </a:t>
            </a:r>
            <a:endParaRPr/>
          </a:p>
          <a:p>
            <a:pPr marL="457200" lvl="0" indent="-325755" algn="l" rtl="0">
              <a:spcBef>
                <a:spcPts val="0"/>
              </a:spcBef>
              <a:spcAft>
                <a:spcPts val="0"/>
              </a:spcAft>
              <a:buSzPct val="100000"/>
              <a:buChar char="●"/>
            </a:pPr>
            <a:r>
              <a:rPr lang="en-GB"/>
              <a:t>Long QT Syndrome </a:t>
            </a:r>
            <a:endParaRPr/>
          </a:p>
          <a:p>
            <a:pPr marL="914400" lvl="1" indent="-304165" algn="l" rtl="0">
              <a:spcBef>
                <a:spcPts val="0"/>
              </a:spcBef>
              <a:spcAft>
                <a:spcPts val="0"/>
              </a:spcAft>
              <a:buSzPct val="100000"/>
              <a:buChar char="○"/>
            </a:pPr>
            <a:r>
              <a:rPr lang="en-GB"/>
              <a:t>A group of channelopathies that affect ventricular repolarization</a:t>
            </a:r>
            <a:endParaRPr/>
          </a:p>
          <a:p>
            <a:pPr marL="914400" lvl="1" indent="-304165" algn="l" rtl="0">
              <a:spcBef>
                <a:spcPts val="0"/>
              </a:spcBef>
              <a:spcAft>
                <a:spcPts val="0"/>
              </a:spcAft>
              <a:buSzPct val="100000"/>
              <a:buChar char="○"/>
            </a:pPr>
            <a:r>
              <a:rPr lang="en-GB"/>
              <a:t>Mechanism of death is polymorphic ventricular tachycardia (</a:t>
            </a:r>
            <a:r>
              <a:rPr lang="en-GB" b="1"/>
              <a:t>torsades de pointes</a:t>
            </a:r>
            <a:r>
              <a:rPr lang="en-GB"/>
              <a:t>) </a:t>
            </a:r>
            <a:endParaRPr/>
          </a:p>
          <a:p>
            <a:pPr marL="914400" lvl="1" indent="-304165" algn="l" rtl="0">
              <a:spcBef>
                <a:spcPts val="0"/>
              </a:spcBef>
              <a:spcAft>
                <a:spcPts val="0"/>
              </a:spcAft>
              <a:buSzPct val="100000"/>
              <a:buChar char="○"/>
            </a:pPr>
            <a:r>
              <a:rPr lang="en-GB"/>
              <a:t>Acquired long QT may be seen in electrolyte abnormalities</a:t>
            </a:r>
            <a:endParaRPr/>
          </a:p>
          <a:p>
            <a:pPr marL="457200" lvl="0" indent="-325755" algn="l" rtl="0">
              <a:spcBef>
                <a:spcPts val="0"/>
              </a:spcBef>
              <a:spcAft>
                <a:spcPts val="0"/>
              </a:spcAft>
              <a:buSzPct val="100000"/>
              <a:buChar char="●"/>
            </a:pPr>
            <a:r>
              <a:rPr lang="en-GB"/>
              <a:t>Brugada Syndrome </a:t>
            </a:r>
            <a:endParaRPr/>
          </a:p>
          <a:p>
            <a:pPr marL="914400" lvl="1" indent="-304165" algn="l" rtl="0">
              <a:spcBef>
                <a:spcPts val="0"/>
              </a:spcBef>
              <a:spcAft>
                <a:spcPts val="0"/>
              </a:spcAft>
              <a:buSzPct val="100000"/>
              <a:buChar char="○"/>
            </a:pPr>
            <a:r>
              <a:rPr lang="en-GB"/>
              <a:t>Autosomal dominant disorder caused by a mutation in the SCN5A gene in approximately 30% of patients </a:t>
            </a:r>
            <a:endParaRPr/>
          </a:p>
          <a:p>
            <a:pPr marL="914400" lvl="1" indent="-304165" algn="l" rtl="0">
              <a:spcBef>
                <a:spcPts val="0"/>
              </a:spcBef>
              <a:spcAft>
                <a:spcPts val="0"/>
              </a:spcAft>
              <a:buSzPct val="100000"/>
              <a:buChar char="○"/>
            </a:pPr>
            <a:r>
              <a:rPr lang="en-GB"/>
              <a:t>SCD associated with fever, drugs, nighttime electrolyte disorders, or after a large meal </a:t>
            </a:r>
            <a:endParaRPr/>
          </a:p>
          <a:p>
            <a:pPr marL="914400" lvl="1" indent="-304165" algn="l" rtl="0">
              <a:spcBef>
                <a:spcPts val="0"/>
              </a:spcBef>
              <a:spcAft>
                <a:spcPts val="0"/>
              </a:spcAft>
              <a:buSzPct val="100000"/>
              <a:buChar char="○"/>
            </a:pPr>
            <a:r>
              <a:rPr lang="en-GB"/>
              <a:t>EKG findings include </a:t>
            </a:r>
            <a:r>
              <a:rPr lang="en-GB" b="1"/>
              <a:t>coved </a:t>
            </a:r>
            <a:r>
              <a:rPr lang="en-GB"/>
              <a:t>ST segment elevations in V1-V3</a:t>
            </a:r>
            <a:endParaRPr/>
          </a:p>
          <a:p>
            <a:pPr marL="914400" lvl="1" indent="-304165" algn="l" rtl="0">
              <a:spcBef>
                <a:spcPts val="0"/>
              </a:spcBef>
              <a:spcAft>
                <a:spcPts val="0"/>
              </a:spcAft>
              <a:buSzPct val="100000"/>
              <a:buChar char="○"/>
            </a:pPr>
            <a:r>
              <a:rPr lang="en-GB"/>
              <a:t>Sudden death results from V. Fib or V. Tach </a:t>
            </a:r>
            <a:endParaRPr/>
          </a:p>
        </p:txBody>
      </p:sp>
      <p:pic>
        <p:nvPicPr>
          <p:cNvPr id="138" name="Google Shape;138;p21"/>
          <p:cNvPicPr preferRelativeResize="0"/>
          <p:nvPr/>
        </p:nvPicPr>
        <p:blipFill rotWithShape="1">
          <a:blip r:embed="rId3">
            <a:alphaModFix/>
          </a:blip>
          <a:srcRect r="17823" b="-2145"/>
          <a:stretch/>
        </p:blipFill>
        <p:spPr>
          <a:xfrm>
            <a:off x="71100" y="260750"/>
            <a:ext cx="2222600" cy="572125"/>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2341</Words>
  <Application>Microsoft Office PowerPoint</Application>
  <PresentationFormat>On-screen Show (16:9)</PresentationFormat>
  <Paragraphs>158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Lato</vt:lpstr>
      <vt:lpstr>Arial</vt:lpstr>
      <vt:lpstr>Raleway</vt:lpstr>
      <vt:lpstr>Calibri</vt:lpstr>
      <vt:lpstr>Swiss</vt:lpstr>
      <vt:lpstr>Project ADAM: Advocacy Module for Residents </vt:lpstr>
      <vt:lpstr>Goals and Objectives </vt:lpstr>
      <vt:lpstr>What is Project ADAM? </vt:lpstr>
      <vt:lpstr>Project ADAM </vt:lpstr>
      <vt:lpstr>Sudden Cardiac Death </vt:lpstr>
      <vt:lpstr>Sudden Cardiac Death Continued </vt:lpstr>
      <vt:lpstr>Congenital Heart Disease </vt:lpstr>
      <vt:lpstr>Cardiomyopathy </vt:lpstr>
      <vt:lpstr>Cardiac Arrhythmia </vt:lpstr>
      <vt:lpstr>Cardiac Arrhythmia continued </vt:lpstr>
      <vt:lpstr>Miscellaneous Causes </vt:lpstr>
      <vt:lpstr>Prevention of Sudden Cardiac Death </vt:lpstr>
      <vt:lpstr>What is a Sudden Cardiac Arrest? </vt:lpstr>
      <vt:lpstr>Signs and Symptoms of a Sudden Cardiac Arrest: What You must Know </vt:lpstr>
      <vt:lpstr>Sudden Cardiac Arrest Statistics </vt:lpstr>
      <vt:lpstr>The Cardiac Chain of Survival </vt:lpstr>
      <vt:lpstr>The Cardiac Chain of Survival Continued </vt:lpstr>
      <vt:lpstr>Project ADAM New York’s Goal </vt:lpstr>
      <vt:lpstr>Thank you! </vt:lpstr>
      <vt:lpstr>End of Module Quiz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ADAM: Advocacy Module for Residents</dc:title>
  <dc:creator>Miliaresis, Christa</dc:creator>
  <cp:lastModifiedBy>Miliaresis, Christa</cp:lastModifiedBy>
  <cp:revision>1</cp:revision>
  <dcterms:modified xsi:type="dcterms:W3CDTF">2023-01-18T20:11:58Z</dcterms:modified>
</cp:coreProperties>
</file>