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62" r:id="rId3"/>
    <p:sldId id="272" r:id="rId4"/>
    <p:sldId id="261" r:id="rId5"/>
    <p:sldId id="265" r:id="rId6"/>
    <p:sldId id="281" r:id="rId7"/>
    <p:sldId id="280" r:id="rId8"/>
    <p:sldId id="284" r:id="rId9"/>
    <p:sldId id="270" r:id="rId10"/>
    <p:sldId id="275" r:id="rId11"/>
    <p:sldId id="276" r:id="rId12"/>
    <p:sldId id="277" r:id="rId13"/>
    <p:sldId id="282" r:id="rId14"/>
    <p:sldId id="278" r:id="rId15"/>
    <p:sldId id="274" r:id="rId16"/>
    <p:sldId id="269" r:id="rId17"/>
    <p:sldId id="267" r:id="rId18"/>
    <p:sldId id="268" r:id="rId19"/>
    <p:sldId id="279" r:id="rId20"/>
    <p:sldId id="271" r:id="rId21"/>
    <p:sldId id="283" r:id="rId22"/>
    <p:sldId id="28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44"/>
    <p:restoredTop sz="94651"/>
  </p:normalViewPr>
  <p:slideViewPr>
    <p:cSldViewPr snapToGrid="0" snapToObjects="1">
      <p:cViewPr varScale="1">
        <p:scale>
          <a:sx n="63" d="100"/>
          <a:sy n="63" d="100"/>
        </p:scale>
        <p:origin x="9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791F5-4E80-4C2C-9A73-4833984A3639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F92B3-A5C6-4E3D-8B91-225B5B03C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79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F92B3-A5C6-4E3D-8B91-225B5B03C5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36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B57C8A-A8EF-2C4B-865D-4B2CE7085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07258"/>
            <a:ext cx="9144000" cy="226184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D6BF213-7977-D64E-88FF-81878C004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87989"/>
            <a:ext cx="9144000" cy="112347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66739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892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984BBC-A543-BE48-9B0F-CD5503AFB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5E2EFC-0C7B-5A41-8984-20865C4A4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556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D7FD93-CCF0-D14F-B1E3-8CAB17141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F1D0F7-AFA1-1447-967A-FF1087A348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553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32347A-A15C-6941-9780-92BAA663D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61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0285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92279F-FCEB-0C49-8AF5-315788C73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3852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59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E568186-9AD3-DA41-97D8-D2D097993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961"/>
            <a:ext cx="10515600" cy="729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CB070F-C9AF-FF4A-A319-87648119B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74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8210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2" r:id="rId4"/>
    <p:sldLayoutId id="2147483654" r:id="rId5"/>
    <p:sldLayoutId id="214748366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jectadam.com/Heartsafeschools" TargetMode="External"/><Relationship Id="rId2" Type="http://schemas.openxmlformats.org/officeDocument/2006/relationships/hyperlink" Target="https://www.projectadam.com/ProjectADAM/School-Manual-Docs/ProjectADAM_HeartSafeSchool_Checklist_2-23-22.pdf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calheart.org/idc/groups/heart-public/@wcm/@cmc/documents/downloadable/ucm_465190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callpushshock.org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B6AF14B3-0B0E-954D-BCAC-64635612A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520" y="726149"/>
            <a:ext cx="11551920" cy="22618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Project ADAM Heart Safe School </a:t>
            </a:r>
            <a:br>
              <a:rPr lang="en-US" dirty="0" smtClean="0"/>
            </a:br>
            <a:r>
              <a:rPr lang="en-US" dirty="0" smtClean="0"/>
              <a:t>Education Session</a:t>
            </a:r>
            <a:endParaRPr lang="en-US" sz="2200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xmlns="" id="{3610A970-4796-9243-856E-70574548F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47069"/>
            <a:ext cx="9144000" cy="1123474"/>
          </a:xfrm>
        </p:spPr>
        <p:txBody>
          <a:bodyPr/>
          <a:lstStyle/>
          <a:p>
            <a:r>
              <a:rPr lang="en-US" dirty="0" smtClean="0"/>
              <a:t>Your Project ADAM team information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13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prepared is my school for a cardiac emergency?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9073" y="1313561"/>
            <a:ext cx="3951641" cy="47548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9936" y="1933832"/>
            <a:ext cx="6096000" cy="509370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1. </a:t>
            </a:r>
            <a:r>
              <a:rPr lang="en-US" sz="2000" dirty="0">
                <a:solidFill>
                  <a:schemeClr val="bg1"/>
                </a:solidFill>
              </a:rPr>
              <a:t>T</a:t>
            </a:r>
            <a:r>
              <a:rPr lang="en-US" sz="2000" dirty="0" smtClean="0">
                <a:solidFill>
                  <a:schemeClr val="bg1"/>
                </a:solidFill>
              </a:rPr>
              <a:t>he </a:t>
            </a:r>
            <a:r>
              <a:rPr lang="en-US" sz="2000" dirty="0">
                <a:solidFill>
                  <a:schemeClr val="bg1"/>
                </a:solidFill>
              </a:rPr>
              <a:t>Heart Safe School </a:t>
            </a:r>
            <a:r>
              <a:rPr lang="en-US" sz="2000" dirty="0" smtClean="0">
                <a:solidFill>
                  <a:schemeClr val="bg1"/>
                </a:solidFill>
              </a:rPr>
              <a:t>checklist is a tool to serve as an initial </a:t>
            </a:r>
            <a:r>
              <a:rPr lang="en-US" sz="2000" dirty="0">
                <a:solidFill>
                  <a:schemeClr val="bg1"/>
                </a:solidFill>
              </a:rPr>
              <a:t>a</a:t>
            </a:r>
            <a:r>
              <a:rPr lang="en-US" sz="2000" dirty="0" smtClean="0">
                <a:solidFill>
                  <a:schemeClr val="bg1"/>
                </a:solidFill>
              </a:rPr>
              <a:t>ssessment of your school/district.</a:t>
            </a:r>
          </a:p>
          <a:p>
            <a:pPr marL="342900" lvl="0" indent="-342900">
              <a:buClr>
                <a:schemeClr val="dk1"/>
              </a:buClr>
              <a:buSzPct val="100000"/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</a:endParaRPr>
          </a:p>
          <a:p>
            <a:pPr marL="342900" lvl="0" indent="-342900"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2. There are 14 checkpoints based upon best practices in school-based cardiac emergency preparedness.</a:t>
            </a:r>
          </a:p>
          <a:p>
            <a:pPr marL="342900" lvl="0" indent="-342900">
              <a:buClr>
                <a:schemeClr val="dk1"/>
              </a:buClr>
              <a:buSzPct val="100000"/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</a:endParaRPr>
          </a:p>
          <a:p>
            <a:pPr marL="342900" lvl="0" indent="-342900"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3. The main categories are: </a:t>
            </a: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AEDs</a:t>
            </a: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Response team</a:t>
            </a: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R</a:t>
            </a:r>
            <a:r>
              <a:rPr lang="en-US" sz="2000" b="1" dirty="0" smtClean="0">
                <a:solidFill>
                  <a:schemeClr val="bg1"/>
                </a:solidFill>
              </a:rPr>
              <a:t>esponse plan</a:t>
            </a: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Staff training/education</a:t>
            </a: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AED Drills</a:t>
            </a:r>
          </a:p>
          <a:p>
            <a:pPr marL="342900" lvl="0" indent="-342900">
              <a:buClr>
                <a:schemeClr val="dk1"/>
              </a:buClr>
              <a:buSzPct val="100000"/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lvl="0" indent="-34290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200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404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AEDs on campus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" y="1825625"/>
            <a:ext cx="5181600" cy="343070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GOAL: </a:t>
            </a:r>
            <a:r>
              <a:rPr lang="en-US" dirty="0" smtClean="0">
                <a:solidFill>
                  <a:schemeClr val="bg1"/>
                </a:solidFill>
              </a:rPr>
              <a:t>AED equipment accessible within 2-3 minutes anywhere on your campus … AED pads applied to a victim in under 3 minutes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Things to consider:</a:t>
            </a:r>
          </a:p>
          <a:p>
            <a:r>
              <a:rPr lang="en-US" dirty="0"/>
              <a:t>Number of People</a:t>
            </a:r>
          </a:p>
          <a:p>
            <a:r>
              <a:rPr lang="en-US" dirty="0"/>
              <a:t>Number of Buildings</a:t>
            </a:r>
          </a:p>
          <a:p>
            <a:r>
              <a:rPr lang="en-US" dirty="0"/>
              <a:t>Number of AEDs</a:t>
            </a:r>
          </a:p>
          <a:p>
            <a:r>
              <a:rPr lang="en-US" dirty="0"/>
              <a:t>Community Use?</a:t>
            </a:r>
          </a:p>
          <a:p>
            <a:r>
              <a:rPr lang="en-US" dirty="0"/>
              <a:t>Athletic Fields</a:t>
            </a:r>
          </a:p>
          <a:p>
            <a:r>
              <a:rPr lang="en-US" dirty="0"/>
              <a:t>Number of Teams</a:t>
            </a:r>
          </a:p>
          <a:p>
            <a:r>
              <a:rPr lang="en-US" dirty="0"/>
              <a:t>Practice Fields</a:t>
            </a:r>
          </a:p>
          <a:p>
            <a:r>
              <a:rPr lang="en-US" dirty="0"/>
              <a:t>AEDs with Teams at Fields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0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Cardiac Emergency Response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02920" y="1825625"/>
            <a:ext cx="10850880" cy="3961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Do we already have a </a:t>
            </a:r>
            <a:r>
              <a:rPr lang="en-US" dirty="0" smtClean="0"/>
              <a:t>medical emergency response team?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10% Staff involved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Keep up CPR/AED </a:t>
            </a:r>
            <a:r>
              <a:rPr lang="en-US" b="1" dirty="0" smtClean="0">
                <a:solidFill>
                  <a:schemeClr val="bg1"/>
                </a:solidFill>
              </a:rPr>
              <a:t>Training</a:t>
            </a:r>
            <a:r>
              <a:rPr lang="en-US" dirty="0" smtClean="0">
                <a:solidFill>
                  <a:schemeClr val="bg1"/>
                </a:solidFill>
              </a:rPr>
              <a:t> &amp; conduct </a:t>
            </a:r>
            <a:r>
              <a:rPr lang="en-US" b="1" dirty="0" smtClean="0">
                <a:solidFill>
                  <a:schemeClr val="bg1"/>
                </a:solidFill>
              </a:rPr>
              <a:t>AED drills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Respond </a:t>
            </a:r>
            <a:r>
              <a:rPr lang="en-US" dirty="0" smtClean="0">
                <a:solidFill>
                  <a:schemeClr val="bg1"/>
                </a:solidFill>
              </a:rPr>
              <a:t>to the scene in a sudden emergency/collapse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52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Cardiac Emergency Response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Do we already have a response plan fro medical emergencies?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A full plan that is reviewed annually </a:t>
            </a:r>
            <a:r>
              <a:rPr lang="en-US" b="1" dirty="0" smtClean="0">
                <a:solidFill>
                  <a:schemeClr val="bg1"/>
                </a:solidFill>
              </a:rPr>
              <a:t>(CERP)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What do the team members do if a ‘code’ is called? </a:t>
            </a:r>
            <a:r>
              <a:rPr lang="en-US" b="1" dirty="0" smtClean="0">
                <a:solidFill>
                  <a:schemeClr val="bg1"/>
                </a:solidFill>
              </a:rPr>
              <a:t>(abbreviated plan)</a:t>
            </a:r>
          </a:p>
          <a:p>
            <a:pPr marL="0" indent="0">
              <a:buNone/>
            </a:pPr>
            <a:endParaRPr lang="en-US" b="1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353" y="1691500"/>
            <a:ext cx="3496667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6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&amp; Education / AED Drills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1195304" cy="4758055"/>
          </a:xfrm>
        </p:spPr>
        <p:txBody>
          <a:bodyPr/>
          <a:lstStyle/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838200" y="1430626"/>
          <a:ext cx="11085576" cy="5386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2048"/>
                <a:gridCol w="3958336"/>
                <a:gridCol w="3695192"/>
              </a:tblGrid>
              <a:tr h="552724">
                <a:tc>
                  <a:txBody>
                    <a:bodyPr/>
                    <a:lstStyle/>
                    <a:p>
                      <a:r>
                        <a:rPr lang="en-US" dirty="0" smtClean="0"/>
                        <a:t>Staff</a:t>
                      </a:r>
                      <a:r>
                        <a:rPr lang="en-US" baseline="0" dirty="0" smtClean="0"/>
                        <a:t> / Team Training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Example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 / Cost</a:t>
                      </a:r>
                      <a:endParaRPr lang="en-US" dirty="0"/>
                    </a:p>
                  </a:txBody>
                  <a:tcPr/>
                </a:tc>
              </a:tr>
              <a:tr h="9997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CPR/AED Training</a:t>
                      </a:r>
                    </a:p>
                    <a:p>
                      <a:pPr algn="ctr"/>
                      <a:endParaRPr lang="en-US" dirty="0" smtClean="0"/>
                    </a:p>
                    <a:p>
                      <a:pPr algn="l"/>
                      <a:r>
                        <a:rPr lang="en-US" b="1" u="sng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OR</a:t>
                      </a:r>
                      <a:endParaRPr lang="en-US" b="1" u="sng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5 - 30 minutes; annually</a:t>
                      </a:r>
                    </a:p>
                    <a:p>
                      <a:pPr algn="ctr"/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No cost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9672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CPR/AED Certification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2 - 4 hours; every 2 years</a:t>
                      </a:r>
                    </a:p>
                    <a:p>
                      <a:pPr algn="ctr"/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$30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– 75/person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18243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All Staff Training 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on SCA and AED locations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5 – 20 minutes</a:t>
                      </a:r>
                    </a:p>
                    <a:p>
                      <a:pPr algn="ctr"/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No cost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299629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AED drill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5 – 20 minutes; 1-2 times annually</a:t>
                      </a:r>
                    </a:p>
                    <a:p>
                      <a:pPr algn="ctr"/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No cost</a:t>
                      </a:r>
                    </a:p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209" y="2105844"/>
            <a:ext cx="1819577" cy="7863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490" y="4266925"/>
            <a:ext cx="2514600" cy="10058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410" y="2973679"/>
            <a:ext cx="1614230" cy="11887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353" y="5473088"/>
            <a:ext cx="2079287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1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236" y="1159925"/>
            <a:ext cx="7468236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0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269" y="2718252"/>
            <a:ext cx="10515600" cy="1958787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The need and evidence for school-based CPR and AED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29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Schools?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9942" y="1727389"/>
            <a:ext cx="9122454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4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245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93824" y="428325"/>
            <a:ext cx="8321040" cy="173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863" y="2620343"/>
            <a:ext cx="7651143" cy="3176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338" y="5671832"/>
            <a:ext cx="3170195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984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1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17 </a:t>
            </a:r>
            <a:r>
              <a:rPr lang="en-US" dirty="0"/>
              <a:t>year old athlete, Adam Lemel, collapses from a Sudden Cardiac Arrest while playing basketball</a:t>
            </a:r>
          </a:p>
          <a:p>
            <a:r>
              <a:rPr lang="en-US" dirty="0" smtClean="0"/>
              <a:t>CPR </a:t>
            </a:r>
            <a:r>
              <a:rPr lang="en-US" dirty="0"/>
              <a:t>was initiated and 911 called</a:t>
            </a:r>
          </a:p>
          <a:p>
            <a:r>
              <a:rPr lang="en-US" dirty="0" smtClean="0"/>
              <a:t>No </a:t>
            </a:r>
            <a:r>
              <a:rPr lang="en-US" dirty="0"/>
              <a:t>AED was available within the school</a:t>
            </a:r>
          </a:p>
          <a:p>
            <a:r>
              <a:rPr lang="en-US" dirty="0" smtClean="0"/>
              <a:t>EMS </a:t>
            </a:r>
            <a:r>
              <a:rPr lang="en-US" dirty="0"/>
              <a:t>arrived</a:t>
            </a:r>
          </a:p>
          <a:p>
            <a:r>
              <a:rPr lang="en-US" dirty="0" smtClean="0"/>
              <a:t>Adam </a:t>
            </a:r>
            <a:r>
              <a:rPr lang="en-US" dirty="0"/>
              <a:t>passed away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9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Don’t wait … start working with your school administration and staff to assess your campus and start making a plan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Utilize our resources, information from this evenings webinar to support your </a:t>
            </a:r>
            <a:r>
              <a:rPr lang="en-US" dirty="0" smtClean="0"/>
              <a:t>case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Attend a Heart Safe School Workshop (or view a recorded one) to learn more about the </a:t>
            </a:r>
            <a:r>
              <a:rPr lang="en-US" dirty="0" err="1" smtClean="0"/>
              <a:t>impkementation</a:t>
            </a:r>
            <a:r>
              <a:rPr lang="en-US" dirty="0" smtClean="0"/>
              <a:t> process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Contact our Project ADAM team for further support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39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Heart </a:t>
            </a:r>
            <a:r>
              <a:rPr lang="en-US" dirty="0"/>
              <a:t>Safe School checklist </a:t>
            </a:r>
            <a:r>
              <a:rPr lang="en-US" u="sng" dirty="0" smtClean="0">
                <a:hlinkClick r:id="rId2"/>
              </a:rPr>
              <a:t>https</a:t>
            </a:r>
            <a:r>
              <a:rPr lang="en-US" u="sng" dirty="0">
                <a:hlinkClick r:id="rId2"/>
              </a:rPr>
              <a:t>://www.projectadam.com/ProjectADAM/School-Manual-Docs/ProjectADAM_HeartSafeSchool_Checklist_2-23-22.pdf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Heart Safe school tab, customizable templates &amp; videos – </a:t>
            </a:r>
            <a:r>
              <a:rPr lang="en-US" u="sng" dirty="0">
                <a:hlinkClick r:id="rId3"/>
              </a:rPr>
              <a:t>https://www.projectadam.com/Heartsafeschools</a:t>
            </a:r>
            <a:r>
              <a:rPr lang="en-US" dirty="0"/>
              <a:t> </a:t>
            </a:r>
          </a:p>
          <a:p>
            <a:pPr marL="0" lvl="0" indent="0">
              <a:buNone/>
            </a:pPr>
            <a:endParaRPr lang="en-US" b="1" dirty="0" smtClean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@</a:t>
            </a:r>
            <a:r>
              <a:rPr lang="en-US" b="1" dirty="0" smtClean="0">
                <a:solidFill>
                  <a:srgbClr val="C00000"/>
                </a:solidFill>
              </a:rPr>
              <a:t>supportprojectadam </a:t>
            </a:r>
            <a:r>
              <a:rPr lang="en-US" dirty="0" smtClean="0"/>
              <a:t>on Facebook &amp; Instagram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21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…for ALL you do to keep our schools, communities and beyond!! You are true heroes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Customize a closing slide with:</a:t>
            </a:r>
          </a:p>
          <a:p>
            <a:r>
              <a:rPr lang="en-US" dirty="0" smtClean="0"/>
              <a:t> your team contact information</a:t>
            </a:r>
          </a:p>
          <a:p>
            <a:r>
              <a:rPr lang="en-US" dirty="0" smtClean="0"/>
              <a:t>Local Project ADAM website if applicable</a:t>
            </a:r>
          </a:p>
          <a:p>
            <a:r>
              <a:rPr lang="en-US" dirty="0" smtClean="0"/>
              <a:t>National Project ADAM </a:t>
            </a:r>
            <a:r>
              <a:rPr lang="en-US" dirty="0" err="1" smtClean="0"/>
              <a:t>webiste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08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Birth of Project ADAM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23" y="1600772"/>
            <a:ext cx="5097905" cy="4605155"/>
          </a:xfrm>
        </p:spPr>
        <p:txBody>
          <a:bodyPr>
            <a:normAutofit/>
          </a:bodyPr>
          <a:lstStyle/>
          <a:p>
            <a:pPr marL="0" indent="0" defTabSz="45720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dirty="0">
                <a:solidFill>
                  <a:prstClr val="black"/>
                </a:solidFill>
                <a:cs typeface="Calibri" panose="020F0502020204030204" pitchFamily="34" charset="0"/>
              </a:rPr>
              <a:t>Adam’s </a:t>
            </a:r>
            <a:r>
              <a:rPr lang="en-US" dirty="0" smtClean="0">
                <a:solidFill>
                  <a:prstClr val="black"/>
                </a:solidFill>
                <a:cs typeface="Calibri" panose="020F0502020204030204" pitchFamily="34" charset="0"/>
              </a:rPr>
              <a:t>parents worked </a:t>
            </a:r>
            <a:r>
              <a:rPr lang="en-US" dirty="0">
                <a:solidFill>
                  <a:prstClr val="black"/>
                </a:solidFill>
                <a:cs typeface="Calibri" panose="020F0502020204030204" pitchFamily="34" charset="0"/>
              </a:rPr>
              <a:t>with </a:t>
            </a:r>
            <a:r>
              <a:rPr lang="en-US" dirty="0" smtClean="0">
                <a:solidFill>
                  <a:prstClr val="black"/>
                </a:solidFill>
                <a:cs typeface="Calibri" panose="020F0502020204030204" pitchFamily="34" charset="0"/>
              </a:rPr>
              <a:t>Children’s Wisconsin to create a community outreach program to help schools</a:t>
            </a:r>
          </a:p>
          <a:p>
            <a:pPr marL="0" indent="0" defTabSz="45720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endParaRPr lang="en-US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0" indent="0" defTabSz="457200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b="1" dirty="0">
                <a:solidFill>
                  <a:prstClr val="black"/>
                </a:solidFill>
                <a:cs typeface="Calibri" panose="020F0502020204030204" pitchFamily="34" charset="0"/>
              </a:rPr>
              <a:t>Project </a:t>
            </a:r>
            <a:r>
              <a:rPr lang="en-US" b="1" dirty="0" smtClean="0">
                <a:solidFill>
                  <a:prstClr val="black"/>
                </a:solidFill>
                <a:cs typeface="Calibri" panose="020F0502020204030204" pitchFamily="34" charset="0"/>
              </a:rPr>
              <a:t>ADAM</a:t>
            </a:r>
          </a:p>
          <a:p>
            <a:pPr marL="800100" lvl="1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u="sng" dirty="0" smtClean="0">
                <a:solidFill>
                  <a:prstClr val="black"/>
                </a:solidFill>
                <a:cs typeface="Calibri" panose="020F0502020204030204" pitchFamily="34" charset="0"/>
              </a:rPr>
              <a:t>A</a:t>
            </a:r>
            <a:r>
              <a:rPr lang="en-US" dirty="0" smtClean="0">
                <a:solidFill>
                  <a:prstClr val="black"/>
                </a:solidFill>
                <a:cs typeface="Calibri" panose="020F0502020204030204" pitchFamily="34" charset="0"/>
              </a:rPr>
              <a:t>utomated </a:t>
            </a:r>
          </a:p>
          <a:p>
            <a:pPr marL="800100" lvl="1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u="sng" dirty="0" smtClean="0">
                <a:solidFill>
                  <a:prstClr val="black"/>
                </a:solidFill>
                <a:cs typeface="Calibri" panose="020F0502020204030204" pitchFamily="34" charset="0"/>
              </a:rPr>
              <a:t>D</a:t>
            </a:r>
            <a:r>
              <a:rPr lang="en-US" dirty="0" smtClean="0">
                <a:solidFill>
                  <a:prstClr val="black"/>
                </a:solidFill>
                <a:cs typeface="Calibri" panose="020F0502020204030204" pitchFamily="34" charset="0"/>
              </a:rPr>
              <a:t>efibrillators </a:t>
            </a:r>
            <a:r>
              <a:rPr lang="en-US" dirty="0">
                <a:solidFill>
                  <a:prstClr val="black"/>
                </a:solidFill>
                <a:cs typeface="Calibri" panose="020F0502020204030204" pitchFamily="34" charset="0"/>
              </a:rPr>
              <a:t>in </a:t>
            </a:r>
            <a:endParaRPr lang="en-US" dirty="0" smtClean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800100" lvl="1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u="sng" dirty="0" smtClean="0">
                <a:solidFill>
                  <a:prstClr val="black"/>
                </a:solidFill>
                <a:cs typeface="Calibri" panose="020F0502020204030204" pitchFamily="34" charset="0"/>
              </a:rPr>
              <a:t>A</a:t>
            </a:r>
            <a:r>
              <a:rPr lang="en-US" dirty="0" smtClean="0">
                <a:solidFill>
                  <a:prstClr val="black"/>
                </a:solidFill>
                <a:cs typeface="Calibri" panose="020F0502020204030204" pitchFamily="34" charset="0"/>
              </a:rPr>
              <a:t>dam’s </a:t>
            </a:r>
          </a:p>
          <a:p>
            <a:pPr marL="800100" lvl="1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u="sng" dirty="0" smtClean="0">
                <a:solidFill>
                  <a:prstClr val="black"/>
                </a:solidFill>
                <a:cs typeface="Calibri" panose="020F0502020204030204" pitchFamily="34" charset="0"/>
              </a:rPr>
              <a:t>M</a:t>
            </a:r>
            <a:r>
              <a:rPr lang="en-US" dirty="0" smtClean="0">
                <a:solidFill>
                  <a:prstClr val="black"/>
                </a:solidFill>
                <a:cs typeface="Calibri" panose="020F0502020204030204" pitchFamily="34" charset="0"/>
              </a:rPr>
              <a:t>emory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734" y="1600772"/>
            <a:ext cx="324619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9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 &amp; Vision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1892120"/>
            <a:ext cx="844542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Mission: </a:t>
            </a:r>
          </a:p>
          <a:p>
            <a:r>
              <a:rPr lang="en-US" sz="2400" dirty="0">
                <a:solidFill>
                  <a:schemeClr val="bg1"/>
                </a:solidFill>
              </a:rPr>
              <a:t>Project ADAM saves lives by empowering schools and communities to be prepared for a sudden cardiac arrest.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Vision: </a:t>
            </a:r>
          </a:p>
          <a:p>
            <a:r>
              <a:rPr lang="en-US" sz="2400" dirty="0">
                <a:solidFill>
                  <a:schemeClr val="bg1"/>
                </a:solidFill>
              </a:rPr>
              <a:t>Eradicate sudden cardiac death through school and community prevention.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81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077498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4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cs typeface="Arial" panose="020B0604020202020204" pitchFamily="34" charset="0"/>
              </a:rPr>
              <a:t>Sudden Cardiac Arrest (SCA)</a:t>
            </a:r>
            <a:br>
              <a:rPr lang="en-US" dirty="0">
                <a:cs typeface="Arial" panose="020B0604020202020204" pitchFamily="34" charset="0"/>
              </a:rPr>
            </a:br>
            <a:r>
              <a:rPr lang="en-US" dirty="0">
                <a:cs typeface="Arial" panose="020B0604020202020204" pitchFamily="34" charset="0"/>
              </a:rPr>
              <a:t>Sudden Cardiac Death (SCD)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915885"/>
            <a:ext cx="10515600" cy="388421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American Heart Association-the heart suddenly stops beating (SCA) due to an irregular heart rhythm – typically ventricular fibrillation (quivering of the heart without effective contraction</a:t>
            </a:r>
            <a:r>
              <a:rPr lang="en-US" dirty="0" smtClean="0"/>
              <a:t>).</a:t>
            </a:r>
            <a:endParaRPr lang="en-US" dirty="0"/>
          </a:p>
          <a:p>
            <a:r>
              <a:rPr lang="en-US" dirty="0"/>
              <a:t>Can be caused by an underlying condition such as cardiomyopathy or electrical abnormality</a:t>
            </a:r>
          </a:p>
          <a:p>
            <a:pPr lvl="1"/>
            <a:r>
              <a:rPr lang="en-US" dirty="0"/>
              <a:t>More than half of these disorders in children and adolescents are genetic.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Other causes: a blow to the chest at a specific time in the cardiac cycle, drugs, or unknown </a:t>
            </a:r>
          </a:p>
          <a:p>
            <a:r>
              <a:rPr lang="en-US" dirty="0"/>
              <a:t>In adult: cause can be heart attack or stroke.</a:t>
            </a:r>
          </a:p>
          <a:p>
            <a:r>
              <a:rPr lang="en-US" dirty="0"/>
              <a:t>Without treatment, death occurs within minutes.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538" y="3482859"/>
            <a:ext cx="234017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9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Sudden Cardiac Arrest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SCA </a:t>
            </a:r>
            <a:r>
              <a:rPr lang="en-US" b="1" dirty="0" smtClean="0"/>
              <a:t>Recognition</a:t>
            </a:r>
          </a:p>
          <a:p>
            <a:r>
              <a:rPr lang="en-US" dirty="0"/>
              <a:t>Unresponsive</a:t>
            </a:r>
          </a:p>
          <a:p>
            <a:r>
              <a:rPr lang="en-US" dirty="0" smtClean="0"/>
              <a:t>Not </a:t>
            </a:r>
            <a:r>
              <a:rPr lang="en-US" dirty="0"/>
              <a:t>breathing or distressed breathing</a:t>
            </a:r>
          </a:p>
          <a:p>
            <a:r>
              <a:rPr lang="en-US" u="sng" dirty="0"/>
              <a:t>Seizure activity may be present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Unconscious + Unresponsive + </a:t>
            </a:r>
            <a:r>
              <a:rPr lang="en-US" dirty="0"/>
              <a:t>Pulseless </a:t>
            </a:r>
            <a:r>
              <a:rPr lang="en-US" dirty="0" smtClean="0"/>
              <a:t>= </a:t>
            </a:r>
            <a:r>
              <a:rPr lang="en-US" dirty="0"/>
              <a:t>Dead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" y="594410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/>
              </a:rPr>
              <a:t>http://www.localheart.org/idc/groups/heart-public/@wcm/@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cmc/documents/downloadable/ucm_465190.pdf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723" y="224961"/>
            <a:ext cx="5133277" cy="661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5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Sudden cardiac death 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55801"/>
            <a:ext cx="5181600" cy="4755385"/>
          </a:xfrm>
        </p:spPr>
        <p:txBody>
          <a:bodyPr/>
          <a:lstStyle/>
          <a:p>
            <a:r>
              <a:rPr lang="en-US" sz="2300" dirty="0"/>
              <a:t>Secondary prevention - prevent death from arrest – PCPs and nurses as advocates</a:t>
            </a:r>
          </a:p>
          <a:p>
            <a:pPr lvl="1"/>
            <a:r>
              <a:rPr lang="en-US" sz="2300" dirty="0"/>
              <a:t>Be prepared to recognize SCA</a:t>
            </a:r>
          </a:p>
          <a:p>
            <a:pPr lvl="1"/>
            <a:r>
              <a:rPr lang="en-US" sz="2300" dirty="0"/>
              <a:t>Have a plan, CPR training and AED accessibility</a:t>
            </a:r>
          </a:p>
          <a:p>
            <a:pPr lvl="1"/>
            <a:r>
              <a:rPr lang="en-US" sz="2300" dirty="0"/>
              <a:t>Be READY to call, push, shock </a:t>
            </a:r>
            <a:endParaRPr lang="en-US" sz="2300" dirty="0" smtClean="0"/>
          </a:p>
          <a:p>
            <a:pPr marL="457200" lvl="1" indent="0">
              <a:buNone/>
            </a:pPr>
            <a:r>
              <a:rPr lang="en-US" sz="2300" dirty="0">
                <a:hlinkClick r:id="rId2"/>
              </a:rPr>
              <a:t>https://callpushshock.org</a:t>
            </a:r>
            <a:r>
              <a:rPr lang="en-US" sz="2300" dirty="0" smtClean="0">
                <a:hlinkClick r:id="rId2"/>
              </a:rPr>
              <a:t>/</a:t>
            </a:r>
            <a:r>
              <a:rPr lang="en-US" sz="2300" dirty="0" smtClean="0"/>
              <a:t> </a:t>
            </a:r>
          </a:p>
          <a:p>
            <a:pPr lvl="1"/>
            <a:endParaRPr lang="en-US" sz="2300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65233" y="1405900"/>
            <a:ext cx="3251041" cy="4389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FD6033B-8104-3CC8-2BBB-32D2A9F3F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718" y="4898830"/>
            <a:ext cx="3127519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2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269" y="2718252"/>
            <a:ext cx="10515600" cy="1958787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Preparing your school for a cardiac emergency – where do I start?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01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roject Adam">
      <a:dk1>
        <a:srgbClr val="FFFFFF"/>
      </a:dk1>
      <a:lt1>
        <a:srgbClr val="000000"/>
      </a:lt1>
      <a:dk2>
        <a:srgbClr val="8A1538"/>
      </a:dk2>
      <a:lt2>
        <a:srgbClr val="E7E6E6"/>
      </a:lt2>
      <a:accent1>
        <a:srgbClr val="0075C9"/>
      </a:accent1>
      <a:accent2>
        <a:srgbClr val="003865"/>
      </a:accent2>
      <a:accent3>
        <a:srgbClr val="8A1537"/>
      </a:accent3>
      <a:accent4>
        <a:srgbClr val="0074C8"/>
      </a:accent4>
      <a:accent5>
        <a:srgbClr val="003765"/>
      </a:accent5>
      <a:accent6>
        <a:srgbClr val="8A1537"/>
      </a:accent6>
      <a:hlink>
        <a:srgbClr val="0074C8"/>
      </a:hlink>
      <a:folHlink>
        <a:srgbClr val="C0C0C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702</Words>
  <Application>Microsoft Office PowerPoint</Application>
  <PresentationFormat>Widescreen</PresentationFormat>
  <Paragraphs>128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Century Gothic</vt:lpstr>
      <vt:lpstr>Office Theme</vt:lpstr>
      <vt:lpstr>Project ADAM Heart Safe School  Education Session</vt:lpstr>
      <vt:lpstr>Adam</vt:lpstr>
      <vt:lpstr>The Birth of Project ADAM</vt:lpstr>
      <vt:lpstr>Mission &amp; Vision</vt:lpstr>
      <vt:lpstr>PowerPoint Presentation</vt:lpstr>
      <vt:lpstr>Sudden Cardiac Arrest (SCA) Sudden Cardiac Death (SCD)</vt:lpstr>
      <vt:lpstr>Sudden Cardiac Arrest</vt:lpstr>
      <vt:lpstr>Sudden cardiac death prevention</vt:lpstr>
      <vt:lpstr>Preparing your school for a cardiac emergency – where do I start?</vt:lpstr>
      <vt:lpstr>How prepared is my school for a cardiac emergency?</vt:lpstr>
      <vt:lpstr>AEDs on campus</vt:lpstr>
      <vt:lpstr>Cardiac Emergency Response Team</vt:lpstr>
      <vt:lpstr>Cardiac Emergency Response Plan</vt:lpstr>
      <vt:lpstr>Training &amp; Education / AED Drills</vt:lpstr>
      <vt:lpstr>PowerPoint Presentation</vt:lpstr>
      <vt:lpstr>The need and evidence for school-based CPR and AED programs</vt:lpstr>
      <vt:lpstr>Why Schools?</vt:lpstr>
      <vt:lpstr>PowerPoint Presentation</vt:lpstr>
      <vt:lpstr>PowerPoint Presentation</vt:lpstr>
      <vt:lpstr>Next steps</vt:lpstr>
      <vt:lpstr>Resources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Thompson, Allison</cp:lastModifiedBy>
  <cp:revision>48</cp:revision>
  <dcterms:created xsi:type="dcterms:W3CDTF">2019-05-09T15:53:39Z</dcterms:created>
  <dcterms:modified xsi:type="dcterms:W3CDTF">2023-01-19T20:43:06Z</dcterms:modified>
</cp:coreProperties>
</file>