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2.xml" ContentType="application/vnd.ms-office.activeX+xml"/>
  <Override PartName="/ppt/activeX/activeX3.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52"/>
  </p:notesMasterIdLst>
  <p:handoutMasterIdLst>
    <p:handoutMasterId r:id="rId53"/>
  </p:handoutMasterIdLst>
  <p:sldIdLst>
    <p:sldId id="257" r:id="rId2"/>
    <p:sldId id="272" r:id="rId3"/>
    <p:sldId id="271" r:id="rId4"/>
    <p:sldId id="273" r:id="rId5"/>
    <p:sldId id="274" r:id="rId6"/>
    <p:sldId id="275" r:id="rId7"/>
    <p:sldId id="276" r:id="rId8"/>
    <p:sldId id="281" r:id="rId9"/>
    <p:sldId id="282" r:id="rId10"/>
    <p:sldId id="312" r:id="rId11"/>
    <p:sldId id="325" r:id="rId12"/>
    <p:sldId id="286" r:id="rId13"/>
    <p:sldId id="259" r:id="rId14"/>
    <p:sldId id="308" r:id="rId15"/>
    <p:sldId id="309" r:id="rId16"/>
    <p:sldId id="263" r:id="rId17"/>
    <p:sldId id="304" r:id="rId18"/>
    <p:sldId id="262" r:id="rId19"/>
    <p:sldId id="320" r:id="rId20"/>
    <p:sldId id="317" r:id="rId21"/>
    <p:sldId id="310" r:id="rId22"/>
    <p:sldId id="319" r:id="rId23"/>
    <p:sldId id="311" r:id="rId24"/>
    <p:sldId id="333" r:id="rId25"/>
    <p:sldId id="334" r:id="rId26"/>
    <p:sldId id="322" r:id="rId27"/>
    <p:sldId id="280" r:id="rId28"/>
    <p:sldId id="285" r:id="rId29"/>
    <p:sldId id="302" r:id="rId30"/>
    <p:sldId id="260" r:id="rId31"/>
    <p:sldId id="288" r:id="rId32"/>
    <p:sldId id="305" r:id="rId33"/>
    <p:sldId id="293" r:id="rId34"/>
    <p:sldId id="296" r:id="rId35"/>
    <p:sldId id="326" r:id="rId36"/>
    <p:sldId id="327" r:id="rId37"/>
    <p:sldId id="328" r:id="rId38"/>
    <p:sldId id="329" r:id="rId39"/>
    <p:sldId id="330" r:id="rId40"/>
    <p:sldId id="331" r:id="rId41"/>
    <p:sldId id="295" r:id="rId42"/>
    <p:sldId id="292" r:id="rId43"/>
    <p:sldId id="323" r:id="rId44"/>
    <p:sldId id="324" r:id="rId45"/>
    <p:sldId id="315" r:id="rId46"/>
    <p:sldId id="299" r:id="rId47"/>
    <p:sldId id="268" r:id="rId48"/>
    <p:sldId id="266" r:id="rId49"/>
    <p:sldId id="316" r:id="rId50"/>
    <p:sldId id="269" r:id="rId51"/>
  </p:sldIdLst>
  <p:sldSz cx="9144000" cy="6858000" type="screen4x3"/>
  <p:notesSz cx="70104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ADAD"/>
    <a:srgbClr val="ABFFD9"/>
    <a:srgbClr val="71FFBF"/>
    <a:srgbClr val="D5FFEC"/>
    <a:srgbClr val="F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4637" autoAdjust="0"/>
  </p:normalViewPr>
  <p:slideViewPr>
    <p:cSldViewPr snapToGrid="0" showGuides="1">
      <p:cViewPr varScale="1">
        <p:scale>
          <a:sx n="93" d="100"/>
          <a:sy n="93" d="100"/>
        </p:scale>
        <p:origin x="-1061" y="-67"/>
      </p:cViewPr>
      <p:guideLst>
        <p:guide orient="horz" pos="1058"/>
        <p:guide pos="3888"/>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84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031AB85D-FD20-42FC-A116-C742660B0178}" type="datetimeFigureOut">
              <a:rPr lang="en-US" smtClean="0"/>
              <a:t>1/29/2016</a:t>
            </a:fld>
            <a:endParaRPr lang="en-US"/>
          </a:p>
        </p:txBody>
      </p:sp>
      <p:sp>
        <p:nvSpPr>
          <p:cNvPr id="4" name="Footer Placeholder 3"/>
          <p:cNvSpPr>
            <a:spLocks noGrp="1"/>
          </p:cNvSpPr>
          <p:nvPr>
            <p:ph type="ftr" sz="quarter" idx="2"/>
          </p:nvPr>
        </p:nvSpPr>
        <p:spPr>
          <a:xfrm>
            <a:off x="0" y="8805863"/>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05863"/>
            <a:ext cx="3038475" cy="463550"/>
          </a:xfrm>
          <a:prstGeom prst="rect">
            <a:avLst/>
          </a:prstGeom>
        </p:spPr>
        <p:txBody>
          <a:bodyPr vert="horz" lIns="91440" tIns="45720" rIns="91440" bIns="45720" rtlCol="0" anchor="b"/>
          <a:lstStyle>
            <a:lvl1pPr algn="r">
              <a:defRPr sz="1200"/>
            </a:lvl1pPr>
          </a:lstStyle>
          <a:p>
            <a:fld id="{F1A8F788-1A60-412F-8889-8DDE3DD7D492}" type="slidenum">
              <a:rPr lang="en-US" smtClean="0"/>
              <a:t>‹#›</a:t>
            </a:fld>
            <a:endParaRPr lang="en-US"/>
          </a:p>
        </p:txBody>
      </p:sp>
    </p:spTree>
    <p:extLst>
      <p:ext uri="{BB962C8B-B14F-4D97-AF65-F5344CB8AC3E}">
        <p14:creationId xmlns:p14="http://schemas.microsoft.com/office/powerpoint/2010/main" val="714347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22" tIns="46511" rIns="93022" bIns="46511" rtlCol="0"/>
          <a:lstStyle>
            <a:lvl1pPr algn="l">
              <a:defRPr sz="1200"/>
            </a:lvl1pPr>
          </a:lstStyle>
          <a:p>
            <a:endParaRPr lang="en-US"/>
          </a:p>
        </p:txBody>
      </p:sp>
      <p:sp>
        <p:nvSpPr>
          <p:cNvPr id="3" name="Date Placeholder 2"/>
          <p:cNvSpPr>
            <a:spLocks noGrp="1"/>
          </p:cNvSpPr>
          <p:nvPr>
            <p:ph type="dt" idx="1"/>
          </p:nvPr>
        </p:nvSpPr>
        <p:spPr>
          <a:xfrm>
            <a:off x="3970938" y="0"/>
            <a:ext cx="3037840" cy="463550"/>
          </a:xfrm>
          <a:prstGeom prst="rect">
            <a:avLst/>
          </a:prstGeom>
        </p:spPr>
        <p:txBody>
          <a:bodyPr vert="horz" lIns="93022" tIns="46511" rIns="93022" bIns="46511" rtlCol="0"/>
          <a:lstStyle>
            <a:lvl1pPr algn="r">
              <a:defRPr sz="1200"/>
            </a:lvl1pPr>
          </a:lstStyle>
          <a:p>
            <a:fld id="{D4EF0FED-E01D-4562-B5FE-9B32936D25FA}" type="datetimeFigureOut">
              <a:rPr lang="en-US" smtClean="0"/>
              <a:t>1/29/2016</a:t>
            </a:fld>
            <a:endParaRPr lang="en-US"/>
          </a:p>
        </p:txBody>
      </p:sp>
      <p:sp>
        <p:nvSpPr>
          <p:cNvPr id="4" name="Slide Image Placeholder 3"/>
          <p:cNvSpPr>
            <a:spLocks noGrp="1" noRot="1" noChangeAspect="1"/>
          </p:cNvSpPr>
          <p:nvPr>
            <p:ph type="sldImg" idx="2"/>
          </p:nvPr>
        </p:nvSpPr>
        <p:spPr>
          <a:xfrm>
            <a:off x="1187450" y="695325"/>
            <a:ext cx="4635500" cy="3476625"/>
          </a:xfrm>
          <a:prstGeom prst="rect">
            <a:avLst/>
          </a:prstGeom>
          <a:noFill/>
          <a:ln w="12700">
            <a:solidFill>
              <a:prstClr val="black"/>
            </a:solidFill>
          </a:ln>
        </p:spPr>
        <p:txBody>
          <a:bodyPr vert="horz" lIns="93022" tIns="46511" rIns="93022" bIns="46511" rtlCol="0" anchor="ctr"/>
          <a:lstStyle/>
          <a:p>
            <a:endParaRPr lang="en-US"/>
          </a:p>
        </p:txBody>
      </p:sp>
      <p:sp>
        <p:nvSpPr>
          <p:cNvPr id="5" name="Notes Placeholder 4"/>
          <p:cNvSpPr>
            <a:spLocks noGrp="1"/>
          </p:cNvSpPr>
          <p:nvPr>
            <p:ph type="body" sz="quarter" idx="3"/>
          </p:nvPr>
        </p:nvSpPr>
        <p:spPr>
          <a:xfrm>
            <a:off x="701040" y="4403725"/>
            <a:ext cx="5608320" cy="4171950"/>
          </a:xfrm>
          <a:prstGeom prst="rect">
            <a:avLst/>
          </a:prstGeom>
        </p:spPr>
        <p:txBody>
          <a:bodyPr vert="horz" lIns="93022" tIns="46511" rIns="93022" bIns="465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7840" cy="463550"/>
          </a:xfrm>
          <a:prstGeom prst="rect">
            <a:avLst/>
          </a:prstGeom>
        </p:spPr>
        <p:txBody>
          <a:bodyPr vert="horz" lIns="93022" tIns="46511" rIns="93022" bIns="4651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05841"/>
            <a:ext cx="3037840" cy="463550"/>
          </a:xfrm>
          <a:prstGeom prst="rect">
            <a:avLst/>
          </a:prstGeom>
        </p:spPr>
        <p:txBody>
          <a:bodyPr vert="horz" lIns="93022" tIns="46511" rIns="93022" bIns="46511" rtlCol="0" anchor="b"/>
          <a:lstStyle>
            <a:lvl1pPr algn="r">
              <a:defRPr sz="1200"/>
            </a:lvl1pPr>
          </a:lstStyle>
          <a:p>
            <a:fld id="{337854FA-B65D-491E-BDDE-8EE2FAAC744D}" type="slidenum">
              <a:rPr lang="en-US" smtClean="0"/>
              <a:t>‹#›</a:t>
            </a:fld>
            <a:endParaRPr lang="en-US"/>
          </a:p>
        </p:txBody>
      </p:sp>
    </p:spTree>
    <p:extLst>
      <p:ext uri="{BB962C8B-B14F-4D97-AF65-F5344CB8AC3E}">
        <p14:creationId xmlns:p14="http://schemas.microsoft.com/office/powerpoint/2010/main" val="382330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7854FA-B65D-491E-BDDE-8EE2FAAC744D}" type="slidenum">
              <a:rPr lang="en-US" smtClean="0"/>
              <a:t>34</a:t>
            </a:fld>
            <a:endParaRPr lang="en-US"/>
          </a:p>
        </p:txBody>
      </p:sp>
    </p:spTree>
    <p:extLst>
      <p:ext uri="{BB962C8B-B14F-4D97-AF65-F5344CB8AC3E}">
        <p14:creationId xmlns:p14="http://schemas.microsoft.com/office/powerpoint/2010/main" val="153132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7854FA-B65D-491E-BDDE-8EE2FAAC744D}" type="slidenum">
              <a:rPr lang="en-US" smtClean="0"/>
              <a:t>35</a:t>
            </a:fld>
            <a:endParaRPr lang="en-US"/>
          </a:p>
        </p:txBody>
      </p:sp>
    </p:spTree>
    <p:extLst>
      <p:ext uri="{BB962C8B-B14F-4D97-AF65-F5344CB8AC3E}">
        <p14:creationId xmlns:p14="http://schemas.microsoft.com/office/powerpoint/2010/main" val="153132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7854FA-B65D-491E-BDDE-8EE2FAAC744D}" type="slidenum">
              <a:rPr lang="en-US" smtClean="0"/>
              <a:t>36</a:t>
            </a:fld>
            <a:endParaRPr lang="en-US"/>
          </a:p>
        </p:txBody>
      </p:sp>
    </p:spTree>
    <p:extLst>
      <p:ext uri="{BB962C8B-B14F-4D97-AF65-F5344CB8AC3E}">
        <p14:creationId xmlns:p14="http://schemas.microsoft.com/office/powerpoint/2010/main" val="153132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7854FA-B65D-491E-BDDE-8EE2FAAC744D}" type="slidenum">
              <a:rPr lang="en-US" smtClean="0"/>
              <a:t>37</a:t>
            </a:fld>
            <a:endParaRPr lang="en-US"/>
          </a:p>
        </p:txBody>
      </p:sp>
    </p:spTree>
    <p:extLst>
      <p:ext uri="{BB962C8B-B14F-4D97-AF65-F5344CB8AC3E}">
        <p14:creationId xmlns:p14="http://schemas.microsoft.com/office/powerpoint/2010/main" val="153132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7854FA-B65D-491E-BDDE-8EE2FAAC744D}" type="slidenum">
              <a:rPr lang="en-US" smtClean="0"/>
              <a:t>38</a:t>
            </a:fld>
            <a:endParaRPr lang="en-US"/>
          </a:p>
        </p:txBody>
      </p:sp>
    </p:spTree>
    <p:extLst>
      <p:ext uri="{BB962C8B-B14F-4D97-AF65-F5344CB8AC3E}">
        <p14:creationId xmlns:p14="http://schemas.microsoft.com/office/powerpoint/2010/main" val="153132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7854FA-B65D-491E-BDDE-8EE2FAAC744D}" type="slidenum">
              <a:rPr lang="en-US" smtClean="0"/>
              <a:t>39</a:t>
            </a:fld>
            <a:endParaRPr lang="en-US"/>
          </a:p>
        </p:txBody>
      </p:sp>
    </p:spTree>
    <p:extLst>
      <p:ext uri="{BB962C8B-B14F-4D97-AF65-F5344CB8AC3E}">
        <p14:creationId xmlns:p14="http://schemas.microsoft.com/office/powerpoint/2010/main" val="1531327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7854FA-B65D-491E-BDDE-8EE2FAAC744D}" type="slidenum">
              <a:rPr lang="en-US" smtClean="0"/>
              <a:t>40</a:t>
            </a:fld>
            <a:endParaRPr lang="en-US"/>
          </a:p>
        </p:txBody>
      </p:sp>
    </p:spTree>
    <p:extLst>
      <p:ext uri="{BB962C8B-B14F-4D97-AF65-F5344CB8AC3E}">
        <p14:creationId xmlns:p14="http://schemas.microsoft.com/office/powerpoint/2010/main" val="1531327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7854FA-B65D-491E-BDDE-8EE2FAAC744D}" type="slidenum">
              <a:rPr lang="en-US" smtClean="0"/>
              <a:t>43</a:t>
            </a:fld>
            <a:endParaRPr lang="en-US"/>
          </a:p>
        </p:txBody>
      </p:sp>
    </p:spTree>
    <p:extLst>
      <p:ext uri="{BB962C8B-B14F-4D97-AF65-F5344CB8AC3E}">
        <p14:creationId xmlns:p14="http://schemas.microsoft.com/office/powerpoint/2010/main" val="1111474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7854FA-B65D-491E-BDDE-8EE2FAAC744D}" type="slidenum">
              <a:rPr lang="en-US" smtClean="0"/>
              <a:t>44</a:t>
            </a:fld>
            <a:endParaRPr lang="en-US"/>
          </a:p>
        </p:txBody>
      </p:sp>
    </p:spTree>
    <p:extLst>
      <p:ext uri="{BB962C8B-B14F-4D97-AF65-F5344CB8AC3E}">
        <p14:creationId xmlns:p14="http://schemas.microsoft.com/office/powerpoint/2010/main" val="111147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4" name="Straight Connector 3"/>
          <p:cNvCxnSpPr/>
          <p:nvPr/>
        </p:nvCxnSpPr>
        <p:spPr>
          <a:xfrm>
            <a:off x="685800" y="3733800"/>
            <a:ext cx="77724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nchor="b" anchorCtr="0">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4572000" cy="914400"/>
          </a:xfrm>
        </p:spPr>
        <p:txBody>
          <a:bodyPr/>
          <a:lstStyle>
            <a:lvl1pPr marL="0" indent="0" algn="l">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87975"/>
            <a:ext cx="4953000" cy="1317625"/>
          </a:xfrm>
        </p:spPr>
        <p:txBody>
          <a:bodyPr anchor="b" anchorCtr="0">
            <a:normAutofit/>
          </a:bodyPr>
          <a:lstStyle>
            <a:lvl1pPr algn="l">
              <a:defRPr sz="4400"/>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mj-lt"/>
              </a:defRPr>
            </a:lvl1pPr>
          </a:lstStyle>
          <a:p>
            <a:r>
              <a:rPr lang="en-US" dirty="0" smtClean="0"/>
              <a:t>Click to edit Master title style</a:t>
            </a:r>
            <a:endParaRPr lang="en-US" dirty="0"/>
          </a:p>
        </p:txBody>
      </p:sp>
      <p:cxnSp>
        <p:nvCxnSpPr>
          <p:cNvPr id="4" name="Straight Connector 3"/>
          <p:cNvCxnSpPr/>
          <p:nvPr/>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006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0"/>
          </p:nvPr>
        </p:nvSpPr>
        <p:spPr>
          <a:xfrm>
            <a:off x="8305800" y="6400801"/>
            <a:ext cx="457200" cy="457200"/>
          </a:xfrm>
        </p:spPr>
        <p:txBody>
          <a:bodyPr/>
          <a:lstStyle>
            <a:lvl1pPr>
              <a:defRPr sz="1100">
                <a:solidFill>
                  <a:schemeClr val="bg1">
                    <a:lumMod val="50000"/>
                  </a:schemeClr>
                </a:solidFill>
                <a:latin typeface="+mj-lt"/>
              </a:defRPr>
            </a:lvl1pPr>
          </a:lstStyle>
          <a:p>
            <a:fld id="{47A0B629-23DB-4578-ACD5-4D3EB0440E17}" type="slidenum">
              <a:rPr lang="en-US" smtClean="0"/>
              <a:t>‹#›</a:t>
            </a:fld>
            <a:endParaRPr lang="en-US"/>
          </a:p>
        </p:txBody>
      </p:sp>
      <p:sp>
        <p:nvSpPr>
          <p:cNvPr id="19" name="TextBox 18"/>
          <p:cNvSpPr txBox="1"/>
          <p:nvPr/>
        </p:nvSpPr>
        <p:spPr>
          <a:xfrm>
            <a:off x="1676400" y="6477001"/>
            <a:ext cx="6477000" cy="307777"/>
          </a:xfrm>
          <a:prstGeom prst="rect">
            <a:avLst/>
          </a:prstGeom>
          <a:noFill/>
        </p:spPr>
        <p:txBody>
          <a:bodyPr wrap="square">
            <a:spAutoFit/>
          </a:bodyPr>
          <a:lstStyle/>
          <a:p>
            <a:pPr algn="r">
              <a:defRPr/>
            </a:pPr>
            <a:r>
              <a:rPr lang="en-US" sz="1400" dirty="0" smtClean="0">
                <a:solidFill>
                  <a:schemeClr val="bg1">
                    <a:lumMod val="75000"/>
                  </a:schemeClr>
                </a:solidFill>
                <a:latin typeface="+mj-lt"/>
              </a:rPr>
              <a:t>Children’s Healthcare of Atlanta | Sibley Heart Center Cardiology</a:t>
            </a:r>
            <a:endParaRPr lang="en-US" sz="1400" dirty="0">
              <a:solidFill>
                <a:schemeClr val="bg1">
                  <a:lumMod val="7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09D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cxnSp>
        <p:nvCxnSpPr>
          <p:cNvPr id="4" name="Straight Connector 3"/>
          <p:cNvCxnSpPr/>
          <p:nvPr/>
        </p:nvCxnSpPr>
        <p:spPr>
          <a:xfrm>
            <a:off x="457200" y="1219200"/>
            <a:ext cx="8229600"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chor="ctr" anchorCtr="0"/>
          <a:lstStyle>
            <a:lvl1pPr>
              <a:defRPr>
                <a:solidFill>
                  <a:schemeClr val="bg1"/>
                </a:solidFill>
                <a:latin typeface="+mj-lt"/>
              </a:defRPr>
            </a:lvl1pPr>
          </a:lstStyle>
          <a:p>
            <a:r>
              <a:rPr lang="en-US" smtClean="0"/>
              <a:t>Click to edit Master title style</a:t>
            </a:r>
            <a:endParaRPr lang="en-US" dirty="0"/>
          </a:p>
        </p:txBody>
      </p:sp>
      <p:sp>
        <p:nvSpPr>
          <p:cNvPr id="7" name="Slide Number Placeholder 5"/>
          <p:cNvSpPr>
            <a:spLocks noGrp="1"/>
          </p:cNvSpPr>
          <p:nvPr>
            <p:ph type="sldNum" sz="quarter" idx="10"/>
          </p:nvPr>
        </p:nvSpPr>
        <p:spPr>
          <a:xfrm>
            <a:off x="8305800" y="6400801"/>
            <a:ext cx="457200" cy="457200"/>
          </a:xfrm>
        </p:spPr>
        <p:txBody>
          <a:bodyPr/>
          <a:lstStyle>
            <a:lvl1pPr>
              <a:defRPr sz="1100">
                <a:solidFill>
                  <a:schemeClr val="bg1"/>
                </a:solidFill>
                <a:latin typeface="+mj-lt"/>
              </a:defRPr>
            </a:lvl1pPr>
          </a:lstStyle>
          <a:p>
            <a:fld id="{47A0B629-23DB-4578-ACD5-4D3EB0440E17}" type="slidenum">
              <a:rPr lang="en-US" smtClean="0"/>
              <a:t>‹#›</a:t>
            </a:fld>
            <a:endParaRPr lang="en-US"/>
          </a:p>
        </p:txBody>
      </p:sp>
      <p:sp>
        <p:nvSpPr>
          <p:cNvPr id="8" name="TextBox 7"/>
          <p:cNvSpPr txBox="1"/>
          <p:nvPr/>
        </p:nvSpPr>
        <p:spPr>
          <a:xfrm>
            <a:off x="1676400" y="6477001"/>
            <a:ext cx="6477000" cy="307777"/>
          </a:xfrm>
          <a:prstGeom prst="rect">
            <a:avLst/>
          </a:prstGeom>
          <a:noFill/>
        </p:spPr>
        <p:txBody>
          <a:bodyPr wrap="square">
            <a:spAutoFit/>
          </a:bodyPr>
          <a:lstStyle/>
          <a:p>
            <a:pPr algn="r">
              <a:defRPr/>
            </a:pPr>
            <a:r>
              <a:rPr lang="en-US" sz="1400" dirty="0" smtClean="0">
                <a:solidFill>
                  <a:schemeClr val="bg1"/>
                </a:solidFill>
                <a:latin typeface="+mj-lt"/>
              </a:rPr>
              <a:t>Children’s Healthcare of Atlanta | Sibley Heart Center Cardiology</a:t>
            </a:r>
            <a:endParaRPr lang="en-US" sz="1400" dirty="0">
              <a:solidFill>
                <a:schemeClr val="bg1"/>
              </a:solidFill>
              <a:latin typeface="+mj-lt"/>
            </a:endParaRPr>
          </a:p>
        </p:txBody>
      </p:sp>
      <p:sp>
        <p:nvSpPr>
          <p:cNvPr id="9" name="Content Placeholder 2"/>
          <p:cNvSpPr>
            <a:spLocks noGrp="1"/>
          </p:cNvSpPr>
          <p:nvPr>
            <p:ph idx="1"/>
          </p:nvPr>
        </p:nvSpPr>
        <p:spPr>
          <a:xfrm>
            <a:off x="457200" y="1371600"/>
            <a:ext cx="8229600" cy="4800600"/>
          </a:xfrm>
        </p:spPr>
        <p:txBody>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mj-l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45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4038600" cy="47545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1" name="Straight Connector 10"/>
          <p:cNvCxnSpPr/>
          <p:nvPr/>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0"/>
          </p:nvPr>
        </p:nvSpPr>
        <p:spPr>
          <a:xfrm>
            <a:off x="8305800" y="6400801"/>
            <a:ext cx="457200" cy="457200"/>
          </a:xfrm>
        </p:spPr>
        <p:txBody>
          <a:bodyPr/>
          <a:lstStyle>
            <a:lvl1pPr>
              <a:defRPr sz="1100">
                <a:solidFill>
                  <a:schemeClr val="bg1">
                    <a:lumMod val="50000"/>
                  </a:schemeClr>
                </a:solidFill>
                <a:latin typeface="+mj-lt"/>
              </a:defRPr>
            </a:lvl1pPr>
          </a:lstStyle>
          <a:p>
            <a:fld id="{47A0B629-23DB-4578-ACD5-4D3EB0440E17}" type="slidenum">
              <a:rPr lang="en-US" smtClean="0"/>
              <a:t>‹#›</a:t>
            </a:fld>
            <a:endParaRPr lang="en-US"/>
          </a:p>
        </p:txBody>
      </p:sp>
      <p:sp>
        <p:nvSpPr>
          <p:cNvPr id="14" name="TextBox 13"/>
          <p:cNvSpPr txBox="1"/>
          <p:nvPr/>
        </p:nvSpPr>
        <p:spPr>
          <a:xfrm>
            <a:off x="1676400" y="6477001"/>
            <a:ext cx="6477000" cy="307777"/>
          </a:xfrm>
          <a:prstGeom prst="rect">
            <a:avLst/>
          </a:prstGeom>
          <a:noFill/>
        </p:spPr>
        <p:txBody>
          <a:bodyPr wrap="square">
            <a:spAutoFit/>
          </a:bodyPr>
          <a:lstStyle/>
          <a:p>
            <a:pPr algn="r">
              <a:defRPr/>
            </a:pPr>
            <a:r>
              <a:rPr lang="en-US" sz="1400" dirty="0" smtClean="0">
                <a:solidFill>
                  <a:schemeClr val="bg1">
                    <a:lumMod val="75000"/>
                  </a:schemeClr>
                </a:solidFill>
                <a:latin typeface="+mj-lt"/>
              </a:rPr>
              <a:t>Children’s Healthcare of Atlanta | Sibley Heart Center Cardiology</a:t>
            </a:r>
            <a:endParaRPr lang="en-US" sz="1400" dirty="0">
              <a:solidFill>
                <a:schemeClr val="bg1">
                  <a:lumMod val="7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4" name="Slide Number Placeholder 5"/>
          <p:cNvSpPr>
            <a:spLocks noGrp="1"/>
          </p:cNvSpPr>
          <p:nvPr>
            <p:ph type="sldNum" sz="quarter" idx="10"/>
          </p:nvPr>
        </p:nvSpPr>
        <p:spPr>
          <a:xfrm>
            <a:off x="8305800" y="6400801"/>
            <a:ext cx="457200" cy="457200"/>
          </a:xfrm>
        </p:spPr>
        <p:txBody>
          <a:bodyPr/>
          <a:lstStyle>
            <a:lvl1pPr>
              <a:defRPr sz="1100">
                <a:solidFill>
                  <a:schemeClr val="bg1"/>
                </a:solidFill>
                <a:latin typeface="+mj-lt"/>
              </a:defRPr>
            </a:lvl1pPr>
          </a:lstStyle>
          <a:p>
            <a:fld id="{47A0B629-23DB-4578-ACD5-4D3EB0440E17}" type="slidenum">
              <a:rPr lang="en-US" smtClean="0"/>
              <a:t>‹#›</a:t>
            </a:fld>
            <a:endParaRPr lang="en-US"/>
          </a:p>
        </p:txBody>
      </p:sp>
      <p:cxnSp>
        <p:nvCxnSpPr>
          <p:cNvPr id="5" name="Straight Connector 4"/>
          <p:cNvCxnSpPr/>
          <p:nvPr/>
        </p:nvCxnSpPr>
        <p:spPr>
          <a:xfrm>
            <a:off x="457200" y="1219200"/>
            <a:ext cx="8229600"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457200" y="152400"/>
            <a:ext cx="8229600" cy="990600"/>
          </a:xfrm>
        </p:spPr>
        <p:txBody>
          <a:bodyPr anchor="ctr" anchorCtr="0"/>
          <a:lstStyle>
            <a:lvl1pPr>
              <a:defRPr>
                <a:solidFill>
                  <a:schemeClr val="bg1"/>
                </a:solidFill>
                <a:latin typeface="+mj-lt"/>
              </a:defRPr>
            </a:lvl1pPr>
          </a:lstStyle>
          <a:p>
            <a:r>
              <a:rPr lang="en-US" smtClean="0"/>
              <a:t>Click to edit Master title style</a:t>
            </a:r>
            <a:endParaRPr lang="en-US" dirty="0"/>
          </a:p>
        </p:txBody>
      </p:sp>
      <p:sp>
        <p:nvSpPr>
          <p:cNvPr id="7" name="Content Placeholder 2"/>
          <p:cNvSpPr>
            <a:spLocks noGrp="1"/>
          </p:cNvSpPr>
          <p:nvPr>
            <p:ph idx="1"/>
          </p:nvPr>
        </p:nvSpPr>
        <p:spPr>
          <a:xfrm>
            <a:off x="457200" y="1371600"/>
            <a:ext cx="8229600" cy="4800600"/>
          </a:xfrm>
        </p:spPr>
        <p:txBody>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Box 10"/>
          <p:cNvSpPr txBox="1"/>
          <p:nvPr/>
        </p:nvSpPr>
        <p:spPr>
          <a:xfrm>
            <a:off x="1676400" y="6477001"/>
            <a:ext cx="6477000" cy="307777"/>
          </a:xfrm>
          <a:prstGeom prst="rect">
            <a:avLst/>
          </a:prstGeom>
          <a:noFill/>
        </p:spPr>
        <p:txBody>
          <a:bodyPr wrap="square">
            <a:spAutoFit/>
          </a:bodyPr>
          <a:lstStyle/>
          <a:p>
            <a:pPr algn="r">
              <a:defRPr/>
            </a:pPr>
            <a:r>
              <a:rPr lang="en-US" sz="1400" dirty="0" smtClean="0">
                <a:solidFill>
                  <a:schemeClr val="bg1"/>
                </a:solidFill>
                <a:latin typeface="+mj-lt"/>
              </a:rPr>
              <a:t>Children’s Healthcare of Atlanta | Sibley Heart Center Cardiology</a:t>
            </a:r>
            <a:endParaRPr lang="en-US" sz="14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9560C63-2C0D-459D-A3D4-018F9135AC0E}" type="datetimeFigureOut">
              <a:rPr lang="en-US" smtClean="0"/>
              <a:t>1/29/2016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077200" y="6356350"/>
            <a:ext cx="609600" cy="365125"/>
          </a:xfrm>
          <a:prstGeom prst="rect">
            <a:avLst/>
          </a:prstGeom>
        </p:spPr>
        <p:txBody>
          <a:bodyPr/>
          <a:lstStyle/>
          <a:p>
            <a:fld id="{47A0B629-23DB-4578-ACD5-4D3EB0440E17}" type="slidenum">
              <a:rPr lang="en-US" smtClean="0"/>
              <a:t>‹#›</a:t>
            </a:fld>
            <a:endParaRPr lang="en-US"/>
          </a:p>
        </p:txBody>
      </p:sp>
    </p:spTree>
    <p:extLst>
      <p:ext uri="{BB962C8B-B14F-4D97-AF65-F5344CB8AC3E}">
        <p14:creationId xmlns:p14="http://schemas.microsoft.com/office/powerpoint/2010/main" val="4682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9560C63-2C0D-459D-A3D4-018F9135AC0E}" type="datetimeFigureOut">
              <a:rPr lang="en-US" smtClean="0"/>
              <a:t>1/29/2016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077200" y="6356350"/>
            <a:ext cx="609600" cy="365125"/>
          </a:xfrm>
          <a:prstGeom prst="rect">
            <a:avLst/>
          </a:prstGeom>
        </p:spPr>
        <p:txBody>
          <a:bodyPr/>
          <a:lstStyle/>
          <a:p>
            <a:fld id="{47A0B629-23DB-4578-ACD5-4D3EB0440E17}" type="slidenum">
              <a:rPr lang="en-US" smtClean="0"/>
              <a:t>‹#›</a:t>
            </a:fld>
            <a:endParaRPr lang="en-US"/>
          </a:p>
        </p:txBody>
      </p:sp>
    </p:spTree>
    <p:extLst>
      <p:ext uri="{BB962C8B-B14F-4D97-AF65-F5344CB8AC3E}">
        <p14:creationId xmlns:p14="http://schemas.microsoft.com/office/powerpoint/2010/main" val="424261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fontAlgn="auto">
              <a:spcBef>
                <a:spcPts val="0"/>
              </a:spcBef>
              <a:spcAft>
                <a:spcPts val="0"/>
              </a:spcAft>
              <a:defRPr sz="1000" b="0">
                <a:solidFill>
                  <a:schemeClr val="bg1">
                    <a:lumMod val="50000"/>
                  </a:schemeClr>
                </a:solidFill>
                <a:latin typeface="+mj-lt"/>
              </a:defRPr>
            </a:lvl1pPr>
          </a:lstStyle>
          <a:p>
            <a:pPr>
              <a:defRPr/>
            </a:pPr>
            <a:fld id="{D423F924-74D2-45C3-9581-52674854CC0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600" kern="1200">
          <a:solidFill>
            <a:srgbClr val="009D57"/>
          </a:solidFill>
          <a:latin typeface="+mj-lt"/>
          <a:ea typeface="+mj-ea"/>
          <a:cs typeface="+mj-cs"/>
        </a:defRPr>
      </a:lvl1pPr>
      <a:lvl2pPr algn="l" rtl="0" eaLnBrk="1" fontAlgn="base" hangingPunct="1">
        <a:spcBef>
          <a:spcPct val="0"/>
        </a:spcBef>
        <a:spcAft>
          <a:spcPct val="0"/>
        </a:spcAft>
        <a:defRPr sz="3600">
          <a:solidFill>
            <a:srgbClr val="009D57"/>
          </a:solidFill>
          <a:latin typeface="Archer Semibold" pitchFamily="50" charset="0"/>
        </a:defRPr>
      </a:lvl2pPr>
      <a:lvl3pPr algn="l" rtl="0" eaLnBrk="1" fontAlgn="base" hangingPunct="1">
        <a:spcBef>
          <a:spcPct val="0"/>
        </a:spcBef>
        <a:spcAft>
          <a:spcPct val="0"/>
        </a:spcAft>
        <a:defRPr sz="3600">
          <a:solidFill>
            <a:srgbClr val="009D57"/>
          </a:solidFill>
          <a:latin typeface="Archer Semibold" pitchFamily="50" charset="0"/>
        </a:defRPr>
      </a:lvl3pPr>
      <a:lvl4pPr algn="l" rtl="0" eaLnBrk="1" fontAlgn="base" hangingPunct="1">
        <a:spcBef>
          <a:spcPct val="0"/>
        </a:spcBef>
        <a:spcAft>
          <a:spcPct val="0"/>
        </a:spcAft>
        <a:defRPr sz="3600">
          <a:solidFill>
            <a:srgbClr val="009D57"/>
          </a:solidFill>
          <a:latin typeface="Archer Semibold" pitchFamily="50" charset="0"/>
        </a:defRPr>
      </a:lvl4pPr>
      <a:lvl5pPr algn="l" rtl="0" eaLnBrk="1" fontAlgn="base" hangingPunct="1">
        <a:spcBef>
          <a:spcPct val="0"/>
        </a:spcBef>
        <a:spcAft>
          <a:spcPct val="0"/>
        </a:spcAft>
        <a:defRPr sz="3600">
          <a:solidFill>
            <a:srgbClr val="009D57"/>
          </a:solidFill>
          <a:latin typeface="Archer Semibold" pitchFamily="50" charset="0"/>
        </a:defRPr>
      </a:lvl5pPr>
      <a:lvl6pPr marL="457200" algn="l" rtl="0" eaLnBrk="1" fontAlgn="base" hangingPunct="1">
        <a:spcBef>
          <a:spcPct val="0"/>
        </a:spcBef>
        <a:spcAft>
          <a:spcPct val="0"/>
        </a:spcAft>
        <a:defRPr sz="3600">
          <a:solidFill>
            <a:srgbClr val="009D57"/>
          </a:solidFill>
          <a:latin typeface="Archer Semibold" pitchFamily="50" charset="0"/>
        </a:defRPr>
      </a:lvl6pPr>
      <a:lvl7pPr marL="914400" algn="l" rtl="0" eaLnBrk="1" fontAlgn="base" hangingPunct="1">
        <a:spcBef>
          <a:spcPct val="0"/>
        </a:spcBef>
        <a:spcAft>
          <a:spcPct val="0"/>
        </a:spcAft>
        <a:defRPr sz="3600">
          <a:solidFill>
            <a:srgbClr val="009D57"/>
          </a:solidFill>
          <a:latin typeface="Archer Semibold" pitchFamily="50" charset="0"/>
        </a:defRPr>
      </a:lvl7pPr>
      <a:lvl8pPr marL="1371600" algn="l" rtl="0" eaLnBrk="1" fontAlgn="base" hangingPunct="1">
        <a:spcBef>
          <a:spcPct val="0"/>
        </a:spcBef>
        <a:spcAft>
          <a:spcPct val="0"/>
        </a:spcAft>
        <a:defRPr sz="3600">
          <a:solidFill>
            <a:srgbClr val="009D57"/>
          </a:solidFill>
          <a:latin typeface="Archer Semibold" pitchFamily="50" charset="0"/>
        </a:defRPr>
      </a:lvl8pPr>
      <a:lvl9pPr marL="1828800" algn="l" rtl="0" eaLnBrk="1" fontAlgn="base" hangingPunct="1">
        <a:spcBef>
          <a:spcPct val="0"/>
        </a:spcBef>
        <a:spcAft>
          <a:spcPct val="0"/>
        </a:spcAft>
        <a:defRPr sz="3600">
          <a:solidFill>
            <a:srgbClr val="009D57"/>
          </a:solidFill>
          <a:latin typeface="Archer Semibold" pitchFamily="50"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262626"/>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rgbClr val="262626"/>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262626"/>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rgbClr val="262626"/>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hyperlink" Target="http://www.google.com/url?sa=i&amp;rct=j&amp;q=&amp;esrc=s&amp;frm=1&amp;source=images&amp;cd=&amp;cad=rja&amp;uact=8&amp;docid=rkYpwmpBOlvWnM&amp;tbnid=LswBJimpGWweLM:&amp;ved=0CAUQjRw&amp;url=http://www.foremostequipment.com/index.cgi?item%3DFME-6218&amp;ei=p_F0U4bSJbCj8gH0yYHADQ&amp;bvm=bv.66699033,d.b2k&amp;psig=AFQjCNEmGj4OmKOFfLsqL1hZ7Q6ZClAuwg&amp;ust=1400259256274940" TargetMode="Externa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www.google.com/url?sa=i&amp;rct=j&amp;q=&amp;esrc=s&amp;frm=1&amp;source=images&amp;cd=&amp;cad=rja&amp;uact=8&amp;docid=rkYpwmpBOlvWnM&amp;tbnid=LswBJimpGWweLM:&amp;ved=0CAUQjRw&amp;url=http://visingso.deltidskar.se/page/5&amp;ei=y_F0U_HTDoHq8QHxgoH4AQ&amp;bvm=bv.66699033,d.b2k&amp;psig=AFQjCNEmGj4OmKOFfLsqL1hZ7Q6ZClAuwg&amp;ust=1400259256274940" TargetMode="Externa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hyperlink" Target="https://mycares.net/index.jsp" TargetMode="External"/><Relationship Id="rId1" Type="http://schemas.openxmlformats.org/officeDocument/2006/relationships/slideLayout" Target="../slideLayouts/slideLayout1.xml"/><Relationship Id="rId6" Type="http://schemas.openxmlformats.org/officeDocument/2006/relationships/hyperlink" Target="http://www.emory.edu/" TargetMode="External"/><Relationship Id="rId5" Type="http://schemas.openxmlformats.org/officeDocument/2006/relationships/image" Target="../media/image20.png"/><Relationship Id="rId4" Type="http://schemas.openxmlformats.org/officeDocument/2006/relationships/hyperlink" Target="http://www.cdc.gov/"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30.wmf"/></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34.w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 CPR and AEDs Make a Difference?</a:t>
            </a:r>
            <a:endParaRPr lang="en-US" dirty="0"/>
          </a:p>
        </p:txBody>
      </p:sp>
      <p:sp>
        <p:nvSpPr>
          <p:cNvPr id="3" name="Subtitle 2"/>
          <p:cNvSpPr>
            <a:spLocks noGrp="1"/>
          </p:cNvSpPr>
          <p:nvPr>
            <p:ph type="subTitle" idx="1"/>
          </p:nvPr>
        </p:nvSpPr>
        <p:spPr/>
        <p:txBody>
          <a:bodyPr/>
          <a:lstStyle/>
          <a:p>
            <a:r>
              <a:rPr lang="en-US" dirty="0" smtClean="0"/>
              <a:t>Robert Campbell, MD</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6024675"/>
            <a:ext cx="4419600" cy="83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20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p:cNvSpPr txBox="1"/>
          <p:nvPr/>
        </p:nvSpPr>
        <p:spPr>
          <a:xfrm>
            <a:off x="723900" y="1050910"/>
            <a:ext cx="1790700" cy="1877437"/>
          </a:xfrm>
          <a:prstGeom prst="rect">
            <a:avLst/>
          </a:prstGeom>
          <a:noFill/>
          <a:ln>
            <a:solidFill>
              <a:schemeClr val="tx1"/>
            </a:solidFill>
          </a:ln>
        </p:spPr>
        <p:txBody>
          <a:bodyPr wrap="square" rtlCol="0">
            <a:spAutoFit/>
          </a:bodyPr>
          <a:lstStyle/>
          <a:p>
            <a:pPr algn="ctr"/>
            <a:r>
              <a:rPr lang="en-US" sz="2800" b="1" dirty="0" smtClean="0"/>
              <a:t>Primary </a:t>
            </a:r>
          </a:p>
          <a:p>
            <a:pPr algn="ctr"/>
            <a:r>
              <a:rPr lang="en-US" sz="2800" b="1" dirty="0" smtClean="0"/>
              <a:t>Prevention</a:t>
            </a:r>
          </a:p>
          <a:p>
            <a:pPr algn="ctr"/>
            <a:endParaRPr lang="en-US" sz="2000" b="1" dirty="0"/>
          </a:p>
          <a:p>
            <a:pPr algn="ctr"/>
            <a:r>
              <a:rPr lang="en-US" sz="2000" b="1" dirty="0" smtClean="0"/>
              <a:t>Diagnose</a:t>
            </a:r>
          </a:p>
          <a:p>
            <a:pPr algn="ctr"/>
            <a:r>
              <a:rPr lang="en-US" sz="2000" b="1" dirty="0" smtClean="0"/>
              <a:t>Treat</a:t>
            </a:r>
            <a:endParaRPr lang="en-US" sz="2000" b="1" dirty="0"/>
          </a:p>
        </p:txBody>
      </p:sp>
      <p:cxnSp>
        <p:nvCxnSpPr>
          <p:cNvPr id="7" name="Straight Connector 6"/>
          <p:cNvCxnSpPr>
            <a:stCxn id="5" idx="1"/>
            <a:endCxn id="5" idx="3"/>
          </p:cNvCxnSpPr>
          <p:nvPr/>
        </p:nvCxnSpPr>
        <p:spPr>
          <a:xfrm>
            <a:off x="723900" y="1989629"/>
            <a:ext cx="17907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52800" y="1050910"/>
            <a:ext cx="5562600" cy="1938992"/>
          </a:xfrm>
          <a:prstGeom prst="rect">
            <a:avLst/>
          </a:prstGeom>
          <a:noFill/>
          <a:ln>
            <a:solidFill>
              <a:schemeClr val="tx1"/>
            </a:solidFill>
          </a:ln>
        </p:spPr>
        <p:txBody>
          <a:bodyPr wrap="square" rtlCol="0">
            <a:spAutoFit/>
          </a:bodyPr>
          <a:lstStyle/>
          <a:p>
            <a:pPr algn="ctr"/>
            <a:r>
              <a:rPr lang="en-US" sz="2800" b="1" dirty="0" smtClean="0"/>
              <a:t>Secondary</a:t>
            </a:r>
          </a:p>
          <a:p>
            <a:pPr algn="ctr"/>
            <a:r>
              <a:rPr lang="en-US" sz="2800" b="1" dirty="0" smtClean="0"/>
              <a:t>Prevention</a:t>
            </a:r>
          </a:p>
          <a:p>
            <a:pPr algn="ctr"/>
            <a:endParaRPr lang="en-US" sz="2000" b="1" dirty="0"/>
          </a:p>
          <a:p>
            <a:pPr algn="ctr"/>
            <a:r>
              <a:rPr lang="en-US" sz="2000" b="1" dirty="0" smtClean="0"/>
              <a:t>EAP</a:t>
            </a:r>
            <a:r>
              <a:rPr lang="en-US" b="1" dirty="0" smtClean="0"/>
              <a:t>, </a:t>
            </a:r>
            <a:r>
              <a:rPr lang="en-US" sz="2000" b="1" dirty="0" smtClean="0"/>
              <a:t>CPR/AED</a:t>
            </a:r>
            <a:br>
              <a:rPr lang="en-US" sz="2000" b="1" dirty="0" smtClean="0"/>
            </a:br>
            <a:r>
              <a:rPr lang="en-US" sz="2000" b="1" dirty="0" smtClean="0"/>
              <a:t>Chain of Survival</a:t>
            </a:r>
            <a:endParaRPr lang="en-US" sz="2000" b="1" dirty="0"/>
          </a:p>
        </p:txBody>
      </p:sp>
      <p:cxnSp>
        <p:nvCxnSpPr>
          <p:cNvPr id="10" name="Straight Connector 9"/>
          <p:cNvCxnSpPr>
            <a:stCxn id="9" idx="1"/>
            <a:endCxn id="9" idx="3"/>
          </p:cNvCxnSpPr>
          <p:nvPr/>
        </p:nvCxnSpPr>
        <p:spPr>
          <a:xfrm>
            <a:off x="3352800" y="2020406"/>
            <a:ext cx="556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01686" y="4033775"/>
            <a:ext cx="1752600" cy="646331"/>
          </a:xfrm>
          <a:prstGeom prst="rect">
            <a:avLst/>
          </a:prstGeom>
          <a:noFill/>
          <a:ln>
            <a:noFill/>
          </a:ln>
        </p:spPr>
        <p:txBody>
          <a:bodyPr wrap="square" rtlCol="0">
            <a:spAutoFit/>
          </a:bodyPr>
          <a:lstStyle/>
          <a:p>
            <a:r>
              <a:rPr lang="en-US" dirty="0" smtClean="0"/>
              <a:t>SCA (witnessed, unwitnessed)</a:t>
            </a:r>
            <a:endParaRPr lang="en-US" dirty="0"/>
          </a:p>
        </p:txBody>
      </p:sp>
      <p:sp>
        <p:nvSpPr>
          <p:cNvPr id="17" name="TextBox 16"/>
          <p:cNvSpPr txBox="1"/>
          <p:nvPr/>
        </p:nvSpPr>
        <p:spPr>
          <a:xfrm rot="20666544">
            <a:off x="4201886" y="3342565"/>
            <a:ext cx="1752600" cy="646331"/>
          </a:xfrm>
          <a:prstGeom prst="rect">
            <a:avLst/>
          </a:prstGeom>
          <a:noFill/>
          <a:ln>
            <a:noFill/>
          </a:ln>
        </p:spPr>
        <p:txBody>
          <a:bodyPr wrap="square" rtlCol="0">
            <a:spAutoFit/>
          </a:bodyPr>
          <a:lstStyle/>
          <a:p>
            <a:r>
              <a:rPr lang="en-US" dirty="0" smtClean="0"/>
              <a:t>Self terminate</a:t>
            </a:r>
          </a:p>
          <a:p>
            <a:r>
              <a:rPr lang="en-US" dirty="0" smtClean="0"/>
              <a:t>+ </a:t>
            </a:r>
            <a:r>
              <a:rPr lang="en-US" dirty="0" err="1"/>
              <a:t>R</a:t>
            </a:r>
            <a:r>
              <a:rPr lang="en-US" dirty="0" err="1" smtClean="0"/>
              <a:t>esusc</a:t>
            </a:r>
            <a:endParaRPr lang="en-US" dirty="0"/>
          </a:p>
        </p:txBody>
      </p:sp>
      <p:sp>
        <p:nvSpPr>
          <p:cNvPr id="18" name="TextBox 17"/>
          <p:cNvSpPr txBox="1"/>
          <p:nvPr/>
        </p:nvSpPr>
        <p:spPr>
          <a:xfrm>
            <a:off x="6248400" y="3047280"/>
            <a:ext cx="1752600" cy="369332"/>
          </a:xfrm>
          <a:prstGeom prst="rect">
            <a:avLst/>
          </a:prstGeom>
          <a:noFill/>
          <a:ln>
            <a:noFill/>
          </a:ln>
        </p:spPr>
        <p:txBody>
          <a:bodyPr wrap="square" rtlCol="0">
            <a:spAutoFit/>
          </a:bodyPr>
          <a:lstStyle/>
          <a:p>
            <a:r>
              <a:rPr lang="en-US" dirty="0" smtClean="0"/>
              <a:t>Non viable</a:t>
            </a:r>
            <a:endParaRPr lang="en-US" dirty="0"/>
          </a:p>
        </p:txBody>
      </p:sp>
      <p:sp>
        <p:nvSpPr>
          <p:cNvPr id="19" name="TextBox 18"/>
          <p:cNvSpPr txBox="1"/>
          <p:nvPr/>
        </p:nvSpPr>
        <p:spPr>
          <a:xfrm>
            <a:off x="8077200" y="3068089"/>
            <a:ext cx="762000" cy="369332"/>
          </a:xfrm>
          <a:prstGeom prst="rect">
            <a:avLst/>
          </a:prstGeom>
          <a:noFill/>
          <a:ln>
            <a:noFill/>
          </a:ln>
        </p:spPr>
        <p:txBody>
          <a:bodyPr wrap="square" rtlCol="0">
            <a:spAutoFit/>
          </a:bodyPr>
          <a:lstStyle/>
          <a:p>
            <a:r>
              <a:rPr lang="en-US" dirty="0" smtClean="0"/>
              <a:t>SCD</a:t>
            </a:r>
            <a:endParaRPr lang="en-US" dirty="0"/>
          </a:p>
        </p:txBody>
      </p:sp>
      <p:sp>
        <p:nvSpPr>
          <p:cNvPr id="20" name="TextBox 19"/>
          <p:cNvSpPr txBox="1"/>
          <p:nvPr/>
        </p:nvSpPr>
        <p:spPr>
          <a:xfrm>
            <a:off x="6291942" y="4033775"/>
            <a:ext cx="2471058" cy="369332"/>
          </a:xfrm>
          <a:prstGeom prst="rect">
            <a:avLst/>
          </a:prstGeom>
          <a:noFill/>
          <a:ln>
            <a:noFill/>
          </a:ln>
        </p:spPr>
        <p:txBody>
          <a:bodyPr wrap="square" rtlCol="0">
            <a:spAutoFit/>
          </a:bodyPr>
          <a:lstStyle/>
          <a:p>
            <a:r>
              <a:rPr lang="en-US" dirty="0" smtClean="0"/>
              <a:t>Viable (“healthy dead”)</a:t>
            </a:r>
            <a:endParaRPr lang="en-US" dirty="0"/>
          </a:p>
        </p:txBody>
      </p:sp>
      <p:sp>
        <p:nvSpPr>
          <p:cNvPr id="21" name="TextBox 20"/>
          <p:cNvSpPr txBox="1"/>
          <p:nvPr/>
        </p:nvSpPr>
        <p:spPr>
          <a:xfrm>
            <a:off x="6335484" y="5020270"/>
            <a:ext cx="2318657" cy="923330"/>
          </a:xfrm>
          <a:prstGeom prst="rect">
            <a:avLst/>
          </a:prstGeom>
          <a:noFill/>
          <a:ln>
            <a:noFill/>
          </a:ln>
        </p:spPr>
        <p:txBody>
          <a:bodyPr wrap="square" rtlCol="0">
            <a:spAutoFit/>
          </a:bodyPr>
          <a:lstStyle/>
          <a:p>
            <a:r>
              <a:rPr lang="en-US" dirty="0" smtClean="0"/>
              <a:t>Hospital discharge</a:t>
            </a:r>
          </a:p>
          <a:p>
            <a:r>
              <a:rPr lang="en-US" dirty="0" smtClean="0"/>
              <a:t>Neuro intact</a:t>
            </a:r>
          </a:p>
          <a:p>
            <a:r>
              <a:rPr lang="en-US" dirty="0" smtClean="0"/>
              <a:t>Return to work</a:t>
            </a:r>
            <a:endParaRPr lang="en-US" dirty="0"/>
          </a:p>
        </p:txBody>
      </p:sp>
      <p:sp>
        <p:nvSpPr>
          <p:cNvPr id="22" name="TextBox 21"/>
          <p:cNvSpPr txBox="1"/>
          <p:nvPr/>
        </p:nvSpPr>
        <p:spPr>
          <a:xfrm rot="923761">
            <a:off x="4201886" y="4690393"/>
            <a:ext cx="1752600" cy="646331"/>
          </a:xfrm>
          <a:prstGeom prst="rect">
            <a:avLst/>
          </a:prstGeom>
          <a:noFill/>
          <a:ln>
            <a:noFill/>
          </a:ln>
        </p:spPr>
        <p:txBody>
          <a:bodyPr wrap="square" rtlCol="0">
            <a:spAutoFit/>
          </a:bodyPr>
          <a:lstStyle/>
          <a:p>
            <a:r>
              <a:rPr lang="en-US" dirty="0" smtClean="0"/>
              <a:t>– </a:t>
            </a:r>
            <a:r>
              <a:rPr lang="en-US" dirty="0" err="1" smtClean="0"/>
              <a:t>Resusc</a:t>
            </a:r>
            <a:endParaRPr lang="en-US" dirty="0" smtClean="0"/>
          </a:p>
          <a:p>
            <a:r>
              <a:rPr lang="en-US" dirty="0" smtClean="0"/>
              <a:t>No response</a:t>
            </a:r>
            <a:endParaRPr lang="en-US" dirty="0"/>
          </a:p>
        </p:txBody>
      </p:sp>
      <p:sp>
        <p:nvSpPr>
          <p:cNvPr id="23" name="TextBox 22"/>
          <p:cNvSpPr txBox="1"/>
          <p:nvPr/>
        </p:nvSpPr>
        <p:spPr>
          <a:xfrm>
            <a:off x="5715000" y="4719575"/>
            <a:ext cx="762000" cy="369332"/>
          </a:xfrm>
          <a:prstGeom prst="rect">
            <a:avLst/>
          </a:prstGeom>
          <a:noFill/>
          <a:ln>
            <a:noFill/>
          </a:ln>
        </p:spPr>
        <p:txBody>
          <a:bodyPr wrap="square" rtlCol="0">
            <a:spAutoFit/>
          </a:bodyPr>
          <a:lstStyle/>
          <a:p>
            <a:r>
              <a:rPr lang="en-US" dirty="0" smtClean="0"/>
              <a:t>SCD</a:t>
            </a:r>
            <a:endParaRPr lang="en-US" dirty="0"/>
          </a:p>
        </p:txBody>
      </p:sp>
      <p:cxnSp>
        <p:nvCxnSpPr>
          <p:cNvPr id="24" name="Straight Arrow Connector 23"/>
          <p:cNvCxnSpPr/>
          <p:nvPr/>
        </p:nvCxnSpPr>
        <p:spPr>
          <a:xfrm flipV="1">
            <a:off x="4267200" y="3728975"/>
            <a:ext cx="1447800" cy="4571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267200" y="4490975"/>
            <a:ext cx="1447800" cy="3993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02" name="Elbow Connector 4101"/>
          <p:cNvCxnSpPr>
            <a:stCxn id="18" idx="1"/>
            <a:endCxn id="20" idx="1"/>
          </p:cNvCxnSpPr>
          <p:nvPr/>
        </p:nvCxnSpPr>
        <p:spPr>
          <a:xfrm rot="10800000" flipH="1" flipV="1">
            <a:off x="6248400" y="3231945"/>
            <a:ext cx="43542" cy="986495"/>
          </a:xfrm>
          <a:prstGeom prst="bentConnector3">
            <a:avLst>
              <a:gd name="adj1" fmla="val -525010"/>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04" name="Straight Arrow Connector 4103"/>
          <p:cNvCxnSpPr>
            <a:endCxn id="18" idx="3"/>
          </p:cNvCxnSpPr>
          <p:nvPr/>
        </p:nvCxnSpPr>
        <p:spPr>
          <a:xfrm>
            <a:off x="7451270" y="3231946"/>
            <a:ext cx="54973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06" name="Straight Arrow Connector 4105"/>
          <p:cNvCxnSpPr/>
          <p:nvPr/>
        </p:nvCxnSpPr>
        <p:spPr>
          <a:xfrm>
            <a:off x="7010400" y="4443957"/>
            <a:ext cx="0" cy="6566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57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p:cNvSpPr txBox="1"/>
          <p:nvPr/>
        </p:nvSpPr>
        <p:spPr>
          <a:xfrm>
            <a:off x="723900" y="1050910"/>
            <a:ext cx="1790700" cy="1877437"/>
          </a:xfrm>
          <a:prstGeom prst="rect">
            <a:avLst/>
          </a:prstGeom>
          <a:noFill/>
          <a:ln>
            <a:solidFill>
              <a:schemeClr val="tx1"/>
            </a:solidFill>
          </a:ln>
        </p:spPr>
        <p:txBody>
          <a:bodyPr wrap="square" rtlCol="0">
            <a:spAutoFit/>
          </a:bodyPr>
          <a:lstStyle/>
          <a:p>
            <a:pPr algn="ctr"/>
            <a:r>
              <a:rPr lang="en-US" sz="2800" b="1" dirty="0" smtClean="0">
                <a:solidFill>
                  <a:schemeClr val="bg1">
                    <a:lumMod val="75000"/>
                  </a:schemeClr>
                </a:solidFill>
              </a:rPr>
              <a:t>Primary </a:t>
            </a:r>
          </a:p>
          <a:p>
            <a:pPr algn="ctr"/>
            <a:r>
              <a:rPr lang="en-US" sz="2800" b="1" dirty="0" smtClean="0">
                <a:solidFill>
                  <a:schemeClr val="bg1">
                    <a:lumMod val="75000"/>
                  </a:schemeClr>
                </a:solidFill>
              </a:rPr>
              <a:t>Prevention</a:t>
            </a:r>
          </a:p>
          <a:p>
            <a:pPr algn="ctr"/>
            <a:endParaRPr lang="en-US" sz="2000" b="1" dirty="0">
              <a:solidFill>
                <a:schemeClr val="bg1">
                  <a:lumMod val="75000"/>
                </a:schemeClr>
              </a:solidFill>
            </a:endParaRPr>
          </a:p>
          <a:p>
            <a:pPr algn="ctr"/>
            <a:r>
              <a:rPr lang="en-US" sz="2000" b="1" dirty="0" smtClean="0">
                <a:solidFill>
                  <a:schemeClr val="bg1">
                    <a:lumMod val="75000"/>
                  </a:schemeClr>
                </a:solidFill>
              </a:rPr>
              <a:t>Diagnose</a:t>
            </a:r>
          </a:p>
          <a:p>
            <a:pPr algn="ctr"/>
            <a:r>
              <a:rPr lang="en-US" sz="2000" b="1" dirty="0" smtClean="0">
                <a:solidFill>
                  <a:schemeClr val="bg1">
                    <a:lumMod val="75000"/>
                  </a:schemeClr>
                </a:solidFill>
              </a:rPr>
              <a:t>Treat</a:t>
            </a:r>
            <a:endParaRPr lang="en-US" sz="2000" b="1" dirty="0">
              <a:solidFill>
                <a:schemeClr val="bg1">
                  <a:lumMod val="75000"/>
                </a:schemeClr>
              </a:solidFill>
            </a:endParaRPr>
          </a:p>
        </p:txBody>
      </p:sp>
      <p:cxnSp>
        <p:nvCxnSpPr>
          <p:cNvPr id="7" name="Straight Connector 6"/>
          <p:cNvCxnSpPr>
            <a:stCxn id="5" idx="1"/>
            <a:endCxn id="5" idx="3"/>
          </p:cNvCxnSpPr>
          <p:nvPr/>
        </p:nvCxnSpPr>
        <p:spPr>
          <a:xfrm>
            <a:off x="723900" y="1989629"/>
            <a:ext cx="17907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52800" y="1050910"/>
            <a:ext cx="5562600" cy="1938992"/>
          </a:xfrm>
          <a:prstGeom prst="rect">
            <a:avLst/>
          </a:prstGeom>
          <a:noFill/>
          <a:ln>
            <a:solidFill>
              <a:schemeClr val="tx1"/>
            </a:solidFill>
          </a:ln>
        </p:spPr>
        <p:txBody>
          <a:bodyPr wrap="square" rtlCol="0">
            <a:spAutoFit/>
          </a:bodyPr>
          <a:lstStyle/>
          <a:p>
            <a:pPr algn="ctr"/>
            <a:r>
              <a:rPr lang="en-US" sz="2800" b="1" dirty="0" smtClean="0">
                <a:solidFill>
                  <a:schemeClr val="bg1">
                    <a:lumMod val="75000"/>
                  </a:schemeClr>
                </a:solidFill>
              </a:rPr>
              <a:t>Secondary</a:t>
            </a:r>
          </a:p>
          <a:p>
            <a:pPr algn="ctr"/>
            <a:r>
              <a:rPr lang="en-US" sz="2800" b="1" dirty="0" smtClean="0">
                <a:solidFill>
                  <a:schemeClr val="bg1">
                    <a:lumMod val="75000"/>
                  </a:schemeClr>
                </a:solidFill>
              </a:rPr>
              <a:t>Prevention</a:t>
            </a:r>
          </a:p>
          <a:p>
            <a:pPr algn="ctr"/>
            <a:endParaRPr lang="en-US" sz="2000" b="1" dirty="0">
              <a:solidFill>
                <a:schemeClr val="bg1">
                  <a:lumMod val="75000"/>
                </a:schemeClr>
              </a:solidFill>
            </a:endParaRPr>
          </a:p>
          <a:p>
            <a:pPr algn="ctr"/>
            <a:r>
              <a:rPr lang="en-US" sz="2000" b="1" dirty="0" smtClean="0">
                <a:solidFill>
                  <a:schemeClr val="bg1">
                    <a:lumMod val="75000"/>
                  </a:schemeClr>
                </a:solidFill>
              </a:rPr>
              <a:t>EAP</a:t>
            </a:r>
            <a:r>
              <a:rPr lang="en-US" b="1" dirty="0" smtClean="0">
                <a:solidFill>
                  <a:schemeClr val="bg1">
                    <a:lumMod val="75000"/>
                  </a:schemeClr>
                </a:solidFill>
              </a:rPr>
              <a:t>, </a:t>
            </a:r>
            <a:r>
              <a:rPr lang="en-US" sz="2000" b="1" dirty="0" smtClean="0">
                <a:solidFill>
                  <a:schemeClr val="bg1">
                    <a:lumMod val="75000"/>
                  </a:schemeClr>
                </a:solidFill>
              </a:rPr>
              <a:t>CPR/AED</a:t>
            </a:r>
            <a:br>
              <a:rPr lang="en-US" sz="2000" b="1" dirty="0" smtClean="0">
                <a:solidFill>
                  <a:schemeClr val="bg1">
                    <a:lumMod val="75000"/>
                  </a:schemeClr>
                </a:solidFill>
              </a:rPr>
            </a:br>
            <a:r>
              <a:rPr lang="en-US" sz="2000" b="1" dirty="0" smtClean="0">
                <a:solidFill>
                  <a:schemeClr val="bg1">
                    <a:lumMod val="75000"/>
                  </a:schemeClr>
                </a:solidFill>
              </a:rPr>
              <a:t>Chain of Survival</a:t>
            </a:r>
            <a:endParaRPr lang="en-US" sz="2000" b="1" dirty="0">
              <a:solidFill>
                <a:schemeClr val="bg1">
                  <a:lumMod val="75000"/>
                </a:schemeClr>
              </a:solidFill>
            </a:endParaRPr>
          </a:p>
        </p:txBody>
      </p:sp>
      <p:cxnSp>
        <p:nvCxnSpPr>
          <p:cNvPr id="10" name="Straight Connector 9"/>
          <p:cNvCxnSpPr>
            <a:stCxn id="9" idx="1"/>
            <a:endCxn id="9" idx="3"/>
          </p:cNvCxnSpPr>
          <p:nvPr/>
        </p:nvCxnSpPr>
        <p:spPr>
          <a:xfrm>
            <a:off x="3352800" y="2020406"/>
            <a:ext cx="556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01686" y="4033775"/>
            <a:ext cx="1752600" cy="646331"/>
          </a:xfrm>
          <a:prstGeom prst="rect">
            <a:avLst/>
          </a:prstGeom>
          <a:noFill/>
          <a:ln>
            <a:noFill/>
          </a:ln>
        </p:spPr>
        <p:txBody>
          <a:bodyPr wrap="square" rtlCol="0">
            <a:spAutoFit/>
          </a:bodyPr>
          <a:lstStyle/>
          <a:p>
            <a:r>
              <a:rPr lang="en-US" b="1" dirty="0" smtClean="0">
                <a:solidFill>
                  <a:srgbClr val="C00000"/>
                </a:solidFill>
              </a:rPr>
              <a:t>SCA (witnessed</a:t>
            </a:r>
            <a:r>
              <a:rPr lang="en-US" dirty="0" smtClean="0"/>
              <a:t>, </a:t>
            </a:r>
            <a:r>
              <a:rPr lang="en-US" dirty="0" smtClean="0">
                <a:solidFill>
                  <a:schemeClr val="bg1">
                    <a:lumMod val="75000"/>
                  </a:schemeClr>
                </a:solidFill>
              </a:rPr>
              <a:t>unwitnessed)</a:t>
            </a:r>
            <a:endParaRPr lang="en-US" dirty="0">
              <a:solidFill>
                <a:schemeClr val="bg1">
                  <a:lumMod val="75000"/>
                </a:schemeClr>
              </a:solidFill>
            </a:endParaRPr>
          </a:p>
        </p:txBody>
      </p:sp>
      <p:sp>
        <p:nvSpPr>
          <p:cNvPr id="17" name="TextBox 16"/>
          <p:cNvSpPr txBox="1"/>
          <p:nvPr/>
        </p:nvSpPr>
        <p:spPr>
          <a:xfrm rot="20666544">
            <a:off x="4201886" y="3342565"/>
            <a:ext cx="1752600" cy="646331"/>
          </a:xfrm>
          <a:prstGeom prst="rect">
            <a:avLst/>
          </a:prstGeom>
          <a:noFill/>
          <a:ln>
            <a:noFill/>
          </a:ln>
        </p:spPr>
        <p:txBody>
          <a:bodyPr wrap="square" rtlCol="0">
            <a:spAutoFit/>
          </a:bodyPr>
          <a:lstStyle/>
          <a:p>
            <a:r>
              <a:rPr lang="en-US" b="1" dirty="0" smtClean="0">
                <a:solidFill>
                  <a:srgbClr val="C00000"/>
                </a:solidFill>
              </a:rPr>
              <a:t>Self terminate</a:t>
            </a:r>
          </a:p>
          <a:p>
            <a:r>
              <a:rPr lang="en-US" b="1" dirty="0" smtClean="0">
                <a:solidFill>
                  <a:srgbClr val="C00000"/>
                </a:solidFill>
              </a:rPr>
              <a:t>+ </a:t>
            </a:r>
            <a:r>
              <a:rPr lang="en-US" b="1" dirty="0" err="1">
                <a:solidFill>
                  <a:srgbClr val="C00000"/>
                </a:solidFill>
              </a:rPr>
              <a:t>R</a:t>
            </a:r>
            <a:r>
              <a:rPr lang="en-US" b="1" dirty="0" err="1" smtClean="0">
                <a:solidFill>
                  <a:srgbClr val="C00000"/>
                </a:solidFill>
              </a:rPr>
              <a:t>esusc</a:t>
            </a:r>
            <a:endParaRPr lang="en-US" b="1" dirty="0">
              <a:solidFill>
                <a:srgbClr val="C00000"/>
              </a:solidFill>
            </a:endParaRPr>
          </a:p>
        </p:txBody>
      </p:sp>
      <p:sp>
        <p:nvSpPr>
          <p:cNvPr id="18" name="TextBox 17"/>
          <p:cNvSpPr txBox="1"/>
          <p:nvPr/>
        </p:nvSpPr>
        <p:spPr>
          <a:xfrm>
            <a:off x="6248400" y="3047280"/>
            <a:ext cx="1752600" cy="369332"/>
          </a:xfrm>
          <a:prstGeom prst="rect">
            <a:avLst/>
          </a:prstGeom>
          <a:noFill/>
          <a:ln>
            <a:noFill/>
          </a:ln>
        </p:spPr>
        <p:txBody>
          <a:bodyPr wrap="square" rtlCol="0">
            <a:spAutoFit/>
          </a:bodyPr>
          <a:lstStyle/>
          <a:p>
            <a:r>
              <a:rPr lang="en-US" dirty="0" smtClean="0">
                <a:solidFill>
                  <a:schemeClr val="bg1">
                    <a:lumMod val="75000"/>
                  </a:schemeClr>
                </a:solidFill>
              </a:rPr>
              <a:t>Non viable</a:t>
            </a:r>
            <a:endParaRPr lang="en-US" dirty="0">
              <a:solidFill>
                <a:schemeClr val="bg1">
                  <a:lumMod val="75000"/>
                </a:schemeClr>
              </a:solidFill>
            </a:endParaRPr>
          </a:p>
        </p:txBody>
      </p:sp>
      <p:sp>
        <p:nvSpPr>
          <p:cNvPr id="19" name="TextBox 18"/>
          <p:cNvSpPr txBox="1"/>
          <p:nvPr/>
        </p:nvSpPr>
        <p:spPr>
          <a:xfrm>
            <a:off x="8077200" y="3068089"/>
            <a:ext cx="762000" cy="369332"/>
          </a:xfrm>
          <a:prstGeom prst="rect">
            <a:avLst/>
          </a:prstGeom>
          <a:noFill/>
          <a:ln>
            <a:noFill/>
          </a:ln>
        </p:spPr>
        <p:txBody>
          <a:bodyPr wrap="square" rtlCol="0">
            <a:spAutoFit/>
          </a:bodyPr>
          <a:lstStyle/>
          <a:p>
            <a:r>
              <a:rPr lang="en-US" dirty="0" smtClean="0">
                <a:solidFill>
                  <a:schemeClr val="bg1">
                    <a:lumMod val="75000"/>
                  </a:schemeClr>
                </a:solidFill>
              </a:rPr>
              <a:t>SCD</a:t>
            </a:r>
            <a:endParaRPr lang="en-US" dirty="0">
              <a:solidFill>
                <a:schemeClr val="bg1">
                  <a:lumMod val="75000"/>
                </a:schemeClr>
              </a:solidFill>
            </a:endParaRPr>
          </a:p>
        </p:txBody>
      </p:sp>
      <p:sp>
        <p:nvSpPr>
          <p:cNvPr id="20" name="TextBox 19"/>
          <p:cNvSpPr txBox="1"/>
          <p:nvPr/>
        </p:nvSpPr>
        <p:spPr>
          <a:xfrm>
            <a:off x="6291942" y="4033775"/>
            <a:ext cx="2471058" cy="369332"/>
          </a:xfrm>
          <a:prstGeom prst="rect">
            <a:avLst/>
          </a:prstGeom>
          <a:noFill/>
          <a:ln>
            <a:noFill/>
          </a:ln>
        </p:spPr>
        <p:txBody>
          <a:bodyPr wrap="square" rtlCol="0">
            <a:spAutoFit/>
          </a:bodyPr>
          <a:lstStyle/>
          <a:p>
            <a:r>
              <a:rPr lang="en-US" dirty="0" smtClean="0">
                <a:solidFill>
                  <a:schemeClr val="bg1">
                    <a:lumMod val="75000"/>
                  </a:schemeClr>
                </a:solidFill>
              </a:rPr>
              <a:t>Viable (“healthy dead”)</a:t>
            </a:r>
            <a:endParaRPr lang="en-US" dirty="0">
              <a:solidFill>
                <a:schemeClr val="bg1">
                  <a:lumMod val="75000"/>
                </a:schemeClr>
              </a:solidFill>
            </a:endParaRPr>
          </a:p>
        </p:txBody>
      </p:sp>
      <p:sp>
        <p:nvSpPr>
          <p:cNvPr id="21" name="TextBox 20"/>
          <p:cNvSpPr txBox="1"/>
          <p:nvPr/>
        </p:nvSpPr>
        <p:spPr>
          <a:xfrm>
            <a:off x="6335484" y="5020270"/>
            <a:ext cx="2318657" cy="923330"/>
          </a:xfrm>
          <a:prstGeom prst="rect">
            <a:avLst/>
          </a:prstGeom>
          <a:noFill/>
          <a:ln>
            <a:noFill/>
          </a:ln>
        </p:spPr>
        <p:txBody>
          <a:bodyPr wrap="square" rtlCol="0">
            <a:spAutoFit/>
          </a:bodyPr>
          <a:lstStyle/>
          <a:p>
            <a:r>
              <a:rPr lang="en-US" dirty="0" smtClean="0">
                <a:solidFill>
                  <a:schemeClr val="bg1">
                    <a:lumMod val="75000"/>
                  </a:schemeClr>
                </a:solidFill>
              </a:rPr>
              <a:t>Hospital discharge</a:t>
            </a:r>
          </a:p>
          <a:p>
            <a:r>
              <a:rPr lang="en-US" dirty="0" smtClean="0">
                <a:solidFill>
                  <a:schemeClr val="bg1">
                    <a:lumMod val="75000"/>
                  </a:schemeClr>
                </a:solidFill>
              </a:rPr>
              <a:t>Neuro intact</a:t>
            </a:r>
          </a:p>
          <a:p>
            <a:r>
              <a:rPr lang="en-US" dirty="0" smtClean="0">
                <a:solidFill>
                  <a:schemeClr val="bg1">
                    <a:lumMod val="75000"/>
                  </a:schemeClr>
                </a:solidFill>
              </a:rPr>
              <a:t>Return to work</a:t>
            </a:r>
            <a:endParaRPr lang="en-US" dirty="0">
              <a:solidFill>
                <a:schemeClr val="bg1">
                  <a:lumMod val="75000"/>
                </a:schemeClr>
              </a:solidFill>
            </a:endParaRPr>
          </a:p>
        </p:txBody>
      </p:sp>
      <p:sp>
        <p:nvSpPr>
          <p:cNvPr id="22" name="TextBox 21"/>
          <p:cNvSpPr txBox="1"/>
          <p:nvPr/>
        </p:nvSpPr>
        <p:spPr>
          <a:xfrm rot="923761">
            <a:off x="4201886" y="4690393"/>
            <a:ext cx="1752600" cy="646331"/>
          </a:xfrm>
          <a:prstGeom prst="rect">
            <a:avLst/>
          </a:prstGeom>
          <a:noFill/>
          <a:ln>
            <a:noFill/>
          </a:ln>
        </p:spPr>
        <p:txBody>
          <a:bodyPr wrap="square" rtlCol="0">
            <a:spAutoFit/>
          </a:bodyPr>
          <a:lstStyle/>
          <a:p>
            <a:r>
              <a:rPr lang="en-US" b="1" dirty="0" smtClean="0">
                <a:solidFill>
                  <a:srgbClr val="C00000"/>
                </a:solidFill>
              </a:rPr>
              <a:t>– </a:t>
            </a:r>
            <a:r>
              <a:rPr lang="en-US" b="1" dirty="0" err="1" smtClean="0">
                <a:solidFill>
                  <a:srgbClr val="C00000"/>
                </a:solidFill>
              </a:rPr>
              <a:t>Resusc</a:t>
            </a:r>
            <a:endParaRPr lang="en-US" b="1" dirty="0" smtClean="0">
              <a:solidFill>
                <a:srgbClr val="C00000"/>
              </a:solidFill>
            </a:endParaRPr>
          </a:p>
          <a:p>
            <a:r>
              <a:rPr lang="en-US" b="1" dirty="0" smtClean="0">
                <a:solidFill>
                  <a:srgbClr val="C00000"/>
                </a:solidFill>
              </a:rPr>
              <a:t>No response</a:t>
            </a:r>
            <a:endParaRPr lang="en-US" b="1" dirty="0">
              <a:solidFill>
                <a:srgbClr val="C00000"/>
              </a:solidFill>
            </a:endParaRPr>
          </a:p>
        </p:txBody>
      </p:sp>
      <p:sp>
        <p:nvSpPr>
          <p:cNvPr id="23" name="TextBox 22"/>
          <p:cNvSpPr txBox="1"/>
          <p:nvPr/>
        </p:nvSpPr>
        <p:spPr>
          <a:xfrm>
            <a:off x="5715000" y="4719575"/>
            <a:ext cx="762000" cy="369332"/>
          </a:xfrm>
          <a:prstGeom prst="rect">
            <a:avLst/>
          </a:prstGeom>
          <a:noFill/>
          <a:ln>
            <a:noFill/>
          </a:ln>
        </p:spPr>
        <p:txBody>
          <a:bodyPr wrap="square" rtlCol="0">
            <a:spAutoFit/>
          </a:bodyPr>
          <a:lstStyle/>
          <a:p>
            <a:r>
              <a:rPr lang="en-US" dirty="0" smtClean="0">
                <a:solidFill>
                  <a:schemeClr val="bg1">
                    <a:lumMod val="75000"/>
                  </a:schemeClr>
                </a:solidFill>
              </a:rPr>
              <a:t>SCD</a:t>
            </a:r>
            <a:endParaRPr lang="en-US" dirty="0">
              <a:solidFill>
                <a:schemeClr val="bg1">
                  <a:lumMod val="75000"/>
                </a:schemeClr>
              </a:solidFill>
            </a:endParaRPr>
          </a:p>
        </p:txBody>
      </p:sp>
      <p:cxnSp>
        <p:nvCxnSpPr>
          <p:cNvPr id="24" name="Straight Arrow Connector 23"/>
          <p:cNvCxnSpPr/>
          <p:nvPr/>
        </p:nvCxnSpPr>
        <p:spPr>
          <a:xfrm flipV="1">
            <a:off x="4267200" y="3728975"/>
            <a:ext cx="1447800" cy="4571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267200" y="4490975"/>
            <a:ext cx="1447800" cy="3993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02" name="Elbow Connector 4101"/>
          <p:cNvCxnSpPr>
            <a:stCxn id="18" idx="1"/>
            <a:endCxn id="20" idx="1"/>
          </p:cNvCxnSpPr>
          <p:nvPr/>
        </p:nvCxnSpPr>
        <p:spPr>
          <a:xfrm rot="10800000" flipH="1" flipV="1">
            <a:off x="6248400" y="3231945"/>
            <a:ext cx="43542" cy="986495"/>
          </a:xfrm>
          <a:prstGeom prst="bentConnector3">
            <a:avLst>
              <a:gd name="adj1" fmla="val -525010"/>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04" name="Straight Arrow Connector 4103"/>
          <p:cNvCxnSpPr>
            <a:endCxn id="18" idx="3"/>
          </p:cNvCxnSpPr>
          <p:nvPr/>
        </p:nvCxnSpPr>
        <p:spPr>
          <a:xfrm>
            <a:off x="7451270" y="3231946"/>
            <a:ext cx="54973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06" name="Straight Arrow Connector 4105"/>
          <p:cNvCxnSpPr/>
          <p:nvPr/>
        </p:nvCxnSpPr>
        <p:spPr>
          <a:xfrm>
            <a:off x="7010400" y="4443957"/>
            <a:ext cx="0" cy="6566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10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0"/>
            <a:ext cx="7607300" cy="1331912"/>
          </a:xfrm>
        </p:spPr>
        <p:txBody>
          <a:bodyPr/>
          <a:lstStyle/>
          <a:p>
            <a:pPr eaLnBrk="1" hangingPunct="1">
              <a:spcBef>
                <a:spcPts val="1200"/>
              </a:spcBef>
            </a:pPr>
            <a:r>
              <a:rPr lang="en-US" altLang="en-US" dirty="0" smtClean="0">
                <a:latin typeface="Albertus Extra Bold"/>
              </a:rPr>
              <a:t>American Heart Association</a:t>
            </a:r>
            <a:br>
              <a:rPr lang="en-US" altLang="en-US" dirty="0" smtClean="0">
                <a:latin typeface="Albertus Extra Bold"/>
              </a:rPr>
            </a:br>
            <a:r>
              <a:rPr lang="en-US" altLang="en-US" dirty="0" smtClean="0">
                <a:latin typeface="Albertus Extra Bold"/>
              </a:rPr>
              <a:t>Chain of Survival</a:t>
            </a:r>
          </a:p>
        </p:txBody>
      </p:sp>
      <p:sp>
        <p:nvSpPr>
          <p:cNvPr id="35843" name="Rectangle 9"/>
          <p:cNvSpPr>
            <a:spLocks noChangeArrowheads="1"/>
          </p:cNvSpPr>
          <p:nvPr/>
        </p:nvSpPr>
        <p:spPr bwMode="auto">
          <a:xfrm>
            <a:off x="152400" y="2187575"/>
            <a:ext cx="74263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2800">
                <a:solidFill>
                  <a:schemeClr val="bg1"/>
                </a:solidFill>
                <a:latin typeface="Arial" pitchFamily="34" charset="0"/>
                <a:cs typeface="Arial" pitchFamily="34" charset="0"/>
              </a:defRPr>
            </a:lvl1pPr>
            <a:lvl2pPr marL="574675" indent="-230188" eaLnBrk="0" hangingPunct="0">
              <a:spcBef>
                <a:spcPct val="20000"/>
              </a:spcBef>
              <a:buFont typeface="Arial" pitchFamily="34" charset="0"/>
              <a:buChar char="–"/>
              <a:defRPr sz="2400">
                <a:solidFill>
                  <a:schemeClr val="bg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bg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bg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bg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9pPr>
          </a:lstStyle>
          <a:p>
            <a:pPr lvl="1" eaLnBrk="1" hangingPunct="1">
              <a:buSzPct val="110000"/>
              <a:buFontTx/>
              <a:buChar char="•"/>
            </a:pPr>
            <a:r>
              <a:rPr lang="en-US" altLang="en-US" dirty="0">
                <a:solidFill>
                  <a:schemeClr val="tx1"/>
                </a:solidFill>
              </a:rPr>
              <a:t>Early Cardiopulmonary Resuscitation (CPR)</a:t>
            </a:r>
          </a:p>
        </p:txBody>
      </p:sp>
      <p:sp>
        <p:nvSpPr>
          <p:cNvPr id="35844" name="Rectangle 10"/>
          <p:cNvSpPr>
            <a:spLocks noChangeArrowheads="1"/>
          </p:cNvSpPr>
          <p:nvPr/>
        </p:nvSpPr>
        <p:spPr bwMode="auto">
          <a:xfrm>
            <a:off x="152400" y="2671763"/>
            <a:ext cx="74263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2800">
                <a:solidFill>
                  <a:schemeClr val="bg1"/>
                </a:solidFill>
                <a:latin typeface="Arial" pitchFamily="34" charset="0"/>
                <a:cs typeface="Arial" pitchFamily="34" charset="0"/>
              </a:defRPr>
            </a:lvl1pPr>
            <a:lvl2pPr marL="574675" indent="-230188" eaLnBrk="0" hangingPunct="0">
              <a:spcBef>
                <a:spcPct val="20000"/>
              </a:spcBef>
              <a:buFont typeface="Arial" pitchFamily="34" charset="0"/>
              <a:buChar char="–"/>
              <a:defRPr sz="2400">
                <a:solidFill>
                  <a:schemeClr val="bg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bg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bg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bg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9pPr>
          </a:lstStyle>
          <a:p>
            <a:pPr lvl="1" eaLnBrk="1" hangingPunct="1">
              <a:buSzPct val="110000"/>
              <a:buFontTx/>
              <a:buChar char="•"/>
            </a:pPr>
            <a:r>
              <a:rPr lang="en-US" altLang="en-US">
                <a:solidFill>
                  <a:schemeClr val="tx1"/>
                </a:solidFill>
              </a:rPr>
              <a:t>Early Defibrillation</a:t>
            </a:r>
          </a:p>
        </p:txBody>
      </p:sp>
      <p:sp>
        <p:nvSpPr>
          <p:cNvPr id="35845" name="Rectangle 11"/>
          <p:cNvSpPr>
            <a:spLocks noChangeArrowheads="1"/>
          </p:cNvSpPr>
          <p:nvPr/>
        </p:nvSpPr>
        <p:spPr bwMode="auto">
          <a:xfrm>
            <a:off x="152400" y="3087688"/>
            <a:ext cx="7426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2800">
                <a:solidFill>
                  <a:schemeClr val="bg1"/>
                </a:solidFill>
                <a:latin typeface="Arial" pitchFamily="34" charset="0"/>
                <a:cs typeface="Arial" pitchFamily="34" charset="0"/>
              </a:defRPr>
            </a:lvl1pPr>
            <a:lvl2pPr marL="574675" indent="-230188" eaLnBrk="0" hangingPunct="0">
              <a:spcBef>
                <a:spcPct val="20000"/>
              </a:spcBef>
              <a:buFont typeface="Arial" pitchFamily="34" charset="0"/>
              <a:buChar char="–"/>
              <a:defRPr sz="2400">
                <a:solidFill>
                  <a:schemeClr val="bg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bg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bg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bg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9pPr>
          </a:lstStyle>
          <a:p>
            <a:pPr lvl="1" eaLnBrk="1" hangingPunct="1">
              <a:buSzPct val="110000"/>
              <a:buFontTx/>
              <a:buChar char="•"/>
            </a:pPr>
            <a:r>
              <a:rPr lang="en-US" altLang="en-US">
                <a:solidFill>
                  <a:schemeClr val="tx1"/>
                </a:solidFill>
              </a:rPr>
              <a:t>Effective Advanced Care</a:t>
            </a:r>
          </a:p>
        </p:txBody>
      </p:sp>
      <p:pic>
        <p:nvPicPr>
          <p:cNvPr id="35846" name="Picture 5" descr="http://www.georgiahealth.edu/som/ahactc/images/chain%20of%20surviva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4210050"/>
            <a:ext cx="747236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tangle 11"/>
          <p:cNvSpPr>
            <a:spLocks noChangeArrowheads="1"/>
          </p:cNvSpPr>
          <p:nvPr/>
        </p:nvSpPr>
        <p:spPr bwMode="auto">
          <a:xfrm>
            <a:off x="163513" y="3544888"/>
            <a:ext cx="7426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2800">
                <a:solidFill>
                  <a:schemeClr val="bg1"/>
                </a:solidFill>
                <a:latin typeface="Arial" pitchFamily="34" charset="0"/>
                <a:cs typeface="Arial" pitchFamily="34" charset="0"/>
              </a:defRPr>
            </a:lvl1pPr>
            <a:lvl2pPr marL="574675" indent="-230188" eaLnBrk="0" hangingPunct="0">
              <a:spcBef>
                <a:spcPct val="20000"/>
              </a:spcBef>
              <a:buFont typeface="Arial" pitchFamily="34" charset="0"/>
              <a:buChar char="–"/>
              <a:defRPr sz="2400">
                <a:solidFill>
                  <a:schemeClr val="bg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bg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bg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bg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9pPr>
          </a:lstStyle>
          <a:p>
            <a:pPr lvl="1" eaLnBrk="1" hangingPunct="1">
              <a:buSzPct val="110000"/>
              <a:buFontTx/>
              <a:buChar char="•"/>
            </a:pPr>
            <a:r>
              <a:rPr lang="en-US" altLang="en-US">
                <a:solidFill>
                  <a:schemeClr val="tx1"/>
                </a:solidFill>
              </a:rPr>
              <a:t>Coordination of Care in the Hospital</a:t>
            </a:r>
          </a:p>
        </p:txBody>
      </p:sp>
      <p:sp>
        <p:nvSpPr>
          <p:cNvPr id="35848" name="Rectangle 9"/>
          <p:cNvSpPr>
            <a:spLocks noChangeArrowheads="1"/>
          </p:cNvSpPr>
          <p:nvPr/>
        </p:nvSpPr>
        <p:spPr bwMode="auto">
          <a:xfrm>
            <a:off x="163513" y="1752600"/>
            <a:ext cx="74263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2800">
                <a:solidFill>
                  <a:schemeClr val="bg1"/>
                </a:solidFill>
                <a:latin typeface="Arial" pitchFamily="34" charset="0"/>
                <a:cs typeface="Arial" pitchFamily="34" charset="0"/>
              </a:defRPr>
            </a:lvl1pPr>
            <a:lvl2pPr marL="574675" indent="-230188" eaLnBrk="0" hangingPunct="0">
              <a:spcBef>
                <a:spcPct val="20000"/>
              </a:spcBef>
              <a:buFont typeface="Arial" pitchFamily="34" charset="0"/>
              <a:buChar char="–"/>
              <a:defRPr sz="2400">
                <a:solidFill>
                  <a:schemeClr val="bg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bg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bg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bg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bg1"/>
                </a:solidFill>
                <a:latin typeface="Arial" pitchFamily="34" charset="0"/>
                <a:cs typeface="Arial" pitchFamily="34" charset="0"/>
              </a:defRPr>
            </a:lvl9pPr>
          </a:lstStyle>
          <a:p>
            <a:pPr lvl="1" eaLnBrk="1" hangingPunct="1">
              <a:buSzPct val="110000"/>
              <a:buFontTx/>
              <a:buChar char="•"/>
            </a:pPr>
            <a:r>
              <a:rPr lang="en-US" altLang="en-US">
                <a:solidFill>
                  <a:schemeClr val="tx1"/>
                </a:solidFill>
              </a:rPr>
              <a:t>Early Recognition and Call 911</a:t>
            </a:r>
          </a:p>
        </p:txBody>
      </p:sp>
    </p:spTree>
    <p:extLst>
      <p:ext uri="{BB962C8B-B14F-4D97-AF65-F5344CB8AC3E}">
        <p14:creationId xmlns:p14="http://schemas.microsoft.com/office/powerpoint/2010/main" val="379741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718405"/>
            <a:ext cx="8077200" cy="3970318"/>
          </a:xfrm>
          <a:prstGeom prst="rect">
            <a:avLst/>
          </a:prstGeom>
          <a:noFill/>
        </p:spPr>
        <p:txBody>
          <a:bodyPr wrap="square" rtlCol="0">
            <a:spAutoFit/>
          </a:bodyPr>
          <a:lstStyle/>
          <a:p>
            <a:r>
              <a:rPr lang="en-US" sz="2800" i="1" dirty="0" smtClean="0">
                <a:latin typeface="Arial" panose="020B0604020202020204" pitchFamily="34" charset="0"/>
                <a:cs typeface="Arial" panose="020B0604020202020204" pitchFamily="34" charset="0"/>
              </a:rPr>
              <a:t>“During the past 40 years,  knowledge has accumulated that survival increases significantly if the OHCA is quickly recognized and responded to with prompt activation of 911, bystander-initiated cardiopulmonary resuscitation (CPR), lay application of an automated external defibrillator (AED) before arrival of emergency medical services (EMS) providers on scene, advanced life support, and </a:t>
            </a:r>
            <a:r>
              <a:rPr lang="en-US" sz="2800" i="1" dirty="0" err="1" smtClean="0">
                <a:latin typeface="Arial" panose="020B0604020202020204" pitchFamily="34" charset="0"/>
                <a:cs typeface="Arial" panose="020B0604020202020204" pitchFamily="34" charset="0"/>
              </a:rPr>
              <a:t>postresuscitation</a:t>
            </a:r>
            <a:r>
              <a:rPr lang="en-US" sz="2800" i="1" dirty="0" smtClean="0">
                <a:latin typeface="Arial" panose="020B0604020202020204" pitchFamily="34" charset="0"/>
                <a:cs typeface="Arial" panose="020B0604020202020204" pitchFamily="34" charset="0"/>
              </a:rPr>
              <a:t> care.”</a:t>
            </a:r>
            <a:endParaRPr lang="en-US" sz="2800" i="1" dirty="0">
              <a:latin typeface="Arial" panose="020B0604020202020204" pitchFamily="34" charset="0"/>
              <a:cs typeface="Arial" panose="020B0604020202020204" pitchFamily="34" charset="0"/>
            </a:endParaRPr>
          </a:p>
        </p:txBody>
      </p:sp>
      <p:sp>
        <p:nvSpPr>
          <p:cNvPr id="4" name="TextBox 3"/>
          <p:cNvSpPr txBox="1"/>
          <p:nvPr/>
        </p:nvSpPr>
        <p:spPr>
          <a:xfrm>
            <a:off x="6120493" y="6499299"/>
            <a:ext cx="3048000" cy="338554"/>
          </a:xfrm>
          <a:prstGeom prst="rect">
            <a:avLst/>
          </a:prstGeom>
          <a:noFill/>
        </p:spPr>
        <p:txBody>
          <a:bodyPr wrap="square" rtlCol="0">
            <a:spAutoFit/>
          </a:bodyPr>
          <a:lstStyle/>
          <a:p>
            <a:r>
              <a:rPr lang="en-US" sz="1600" i="1" dirty="0" smtClean="0">
                <a:solidFill>
                  <a:schemeClr val="tx1">
                    <a:lumMod val="65000"/>
                    <a:lumOff val="35000"/>
                  </a:schemeClr>
                </a:solidFill>
              </a:rPr>
              <a:t>Resuscitation. </a:t>
            </a:r>
            <a:r>
              <a:rPr lang="en-US" sz="1600" dirty="0" smtClean="0">
                <a:solidFill>
                  <a:schemeClr val="tx1">
                    <a:lumMod val="65000"/>
                    <a:lumOff val="35000"/>
                  </a:schemeClr>
                </a:solidFill>
              </a:rPr>
              <a:t>2013;84:1093-1098</a:t>
            </a:r>
            <a:endParaRPr lang="en-US" sz="1600" i="1" dirty="0">
              <a:solidFill>
                <a:schemeClr val="tx1">
                  <a:lumMod val="65000"/>
                  <a:lumOff val="35000"/>
                </a:schemeClr>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98"/>
          <a:stretch/>
        </p:blipFill>
        <p:spPr bwMode="auto">
          <a:xfrm>
            <a:off x="437359" y="76200"/>
            <a:ext cx="8097041" cy="1986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943600" y="1947446"/>
            <a:ext cx="3048000" cy="338554"/>
          </a:xfrm>
          <a:prstGeom prst="rect">
            <a:avLst/>
          </a:prstGeom>
          <a:noFill/>
        </p:spPr>
        <p:txBody>
          <a:bodyPr wrap="square" rtlCol="0">
            <a:spAutoFit/>
          </a:bodyPr>
          <a:lstStyle/>
          <a:p>
            <a:r>
              <a:rPr lang="en-US" sz="1600" i="1" dirty="0" smtClean="0">
                <a:solidFill>
                  <a:schemeClr val="tx1">
                    <a:lumMod val="65000"/>
                    <a:lumOff val="35000"/>
                  </a:schemeClr>
                </a:solidFill>
              </a:rPr>
              <a:t>Circulation. </a:t>
            </a:r>
            <a:r>
              <a:rPr lang="en-US" sz="1600" dirty="0" smtClean="0">
                <a:solidFill>
                  <a:schemeClr val="tx1">
                    <a:lumMod val="65000"/>
                    <a:lumOff val="35000"/>
                  </a:schemeClr>
                </a:solidFill>
              </a:rPr>
              <a:t>2014;130:1844-1846</a:t>
            </a:r>
            <a:endParaRPr lang="en-US" sz="1600" i="1" dirty="0">
              <a:solidFill>
                <a:schemeClr val="tx1">
                  <a:lumMod val="65000"/>
                  <a:lumOff val="35000"/>
                </a:schemeClr>
              </a:solidFill>
            </a:endParaRPr>
          </a:p>
        </p:txBody>
      </p:sp>
    </p:spTree>
    <p:extLst>
      <p:ext uri="{BB962C8B-B14F-4D97-AF65-F5344CB8AC3E}">
        <p14:creationId xmlns:p14="http://schemas.microsoft.com/office/powerpoint/2010/main" val="38039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8229600" cy="990600"/>
          </a:xfrm>
        </p:spPr>
        <p:txBody>
          <a:bodyPr/>
          <a:lstStyle/>
          <a:p>
            <a:pPr algn="ctr"/>
            <a:r>
              <a:rPr lang="en-US" sz="13800" dirty="0" smtClean="0"/>
              <a:t>CPR</a:t>
            </a:r>
            <a:endParaRPr lang="en-US" sz="13800" dirty="0"/>
          </a:p>
        </p:txBody>
      </p:sp>
    </p:spTree>
    <p:extLst>
      <p:ext uri="{BB962C8B-B14F-4D97-AF65-F5344CB8AC3E}">
        <p14:creationId xmlns:p14="http://schemas.microsoft.com/office/powerpoint/2010/main" val="376243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tx1"/>
              </a:solidFill>
            </a:endParaRPr>
          </a:p>
        </p:txBody>
      </p:sp>
      <p:sp>
        <p:nvSpPr>
          <p:cNvPr id="3" name="TextBox 2"/>
          <p:cNvSpPr txBox="1"/>
          <p:nvPr/>
        </p:nvSpPr>
        <p:spPr>
          <a:xfrm>
            <a:off x="533400" y="2937570"/>
            <a:ext cx="8077200" cy="3539430"/>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CPR is inherently inefficient; it provides only10% to 30% of normal blood flow to the heart and 30% to 40% of normal blood flow to the brain even when delivered according to guidelines.   This inefficiency highlights the need for trained rescuers to deliver the highest quality CPR possible.</a:t>
            </a:r>
            <a:endParaRPr lang="en-US" sz="3200" dirty="0">
              <a:latin typeface="Arial" panose="020B0604020202020204" pitchFamily="34" charset="0"/>
              <a:cs typeface="Arial" panose="020B0604020202020204" pitchFamily="34" charset="0"/>
            </a:endParaRPr>
          </a:p>
        </p:txBody>
      </p:sp>
      <p:sp>
        <p:nvSpPr>
          <p:cNvPr id="4" name="TextBox 3"/>
          <p:cNvSpPr txBox="1"/>
          <p:nvPr/>
        </p:nvSpPr>
        <p:spPr>
          <a:xfrm>
            <a:off x="6096000" y="6519446"/>
            <a:ext cx="3048000" cy="338554"/>
          </a:xfrm>
          <a:prstGeom prst="rect">
            <a:avLst/>
          </a:prstGeom>
          <a:noFill/>
        </p:spPr>
        <p:txBody>
          <a:bodyPr wrap="square" rtlCol="0">
            <a:spAutoFit/>
          </a:bodyPr>
          <a:lstStyle/>
          <a:p>
            <a:r>
              <a:rPr lang="en-US" sz="1600" i="1" dirty="0" smtClean="0">
                <a:solidFill>
                  <a:schemeClr val="tx1">
                    <a:lumMod val="65000"/>
                    <a:lumOff val="35000"/>
                  </a:schemeClr>
                </a:solidFill>
              </a:rPr>
              <a:t>Circulation. </a:t>
            </a:r>
            <a:r>
              <a:rPr lang="en-US" sz="1600" dirty="0" smtClean="0">
                <a:solidFill>
                  <a:schemeClr val="tx1">
                    <a:lumMod val="65000"/>
                    <a:lumOff val="35000"/>
                  </a:schemeClr>
                </a:solidFill>
              </a:rPr>
              <a:t>2013;128:417-435</a:t>
            </a:r>
            <a:endParaRPr lang="en-US" sz="1600" i="1" dirty="0">
              <a:solidFill>
                <a:schemeClr val="tx1">
                  <a:lumMod val="65000"/>
                  <a:lumOff val="35000"/>
                </a:schemeClr>
              </a:solidFill>
            </a:endParaRPr>
          </a:p>
        </p:txBody>
      </p:sp>
      <p:pic>
        <p:nvPicPr>
          <p:cNvPr id="5" name="Picture 6" descr="http://www.arlingtontx.gov/fire/images/Hands-Only-CP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467984"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46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81000" y="3591342"/>
            <a:ext cx="8305800" cy="1384995"/>
          </a:xfrm>
          <a:prstGeom prst="rect">
            <a:avLst/>
          </a:prstGeom>
          <a:noFill/>
        </p:spPr>
        <p:txBody>
          <a:bodyPr wrap="square" rtlCol="0">
            <a:spAutoFit/>
          </a:bodyPr>
          <a:lstStyle/>
          <a:p>
            <a:r>
              <a:rPr lang="en-US" sz="2800" i="1" dirty="0" smtClean="0">
                <a:latin typeface="Arial" panose="020B0604020202020204" pitchFamily="34" charset="0"/>
                <a:cs typeface="Arial" panose="020B0604020202020204" pitchFamily="34" charset="0"/>
              </a:rPr>
              <a:t>“A number of reports have illustrated that bystander CPR can substantially improve rates of survival from SCA.”</a:t>
            </a:r>
            <a:endParaRPr lang="en-US" sz="2800" i="1" dirty="0">
              <a:latin typeface="Arial" panose="020B0604020202020204" pitchFamily="34" charset="0"/>
              <a:cs typeface="Arial" panose="020B0604020202020204" pitchFamily="34" charset="0"/>
            </a:endParaRPr>
          </a:p>
        </p:txBody>
      </p:sp>
      <p:sp>
        <p:nvSpPr>
          <p:cNvPr id="6" name="TextBox 5"/>
          <p:cNvSpPr txBox="1"/>
          <p:nvPr/>
        </p:nvSpPr>
        <p:spPr>
          <a:xfrm>
            <a:off x="6117770" y="4621649"/>
            <a:ext cx="3559630" cy="1169551"/>
          </a:xfrm>
          <a:prstGeom prst="rect">
            <a:avLst/>
          </a:prstGeom>
          <a:noFill/>
        </p:spPr>
        <p:txBody>
          <a:bodyPr wrap="square" rtlCol="0">
            <a:spAutoFit/>
          </a:bodyPr>
          <a:lstStyle/>
          <a:p>
            <a:r>
              <a:rPr lang="en-US" sz="1400" i="1" dirty="0" smtClean="0">
                <a:solidFill>
                  <a:schemeClr val="tx1">
                    <a:lumMod val="65000"/>
                    <a:lumOff val="35000"/>
                  </a:schemeClr>
                </a:solidFill>
                <a:latin typeface="Arial" panose="020B0604020202020204" pitchFamily="34" charset="0"/>
                <a:cs typeface="Arial" panose="020B0604020202020204" pitchFamily="34" charset="0"/>
              </a:rPr>
              <a:t>JAMA. </a:t>
            </a:r>
            <a:r>
              <a:rPr lang="en-US" sz="1400" dirty="0" smtClean="0">
                <a:solidFill>
                  <a:schemeClr val="tx1">
                    <a:lumMod val="65000"/>
                    <a:lumOff val="35000"/>
                  </a:schemeClr>
                </a:solidFill>
                <a:latin typeface="Arial" panose="020B0604020202020204" pitchFamily="34" charset="0"/>
                <a:cs typeface="Arial" panose="020B0604020202020204" pitchFamily="34" charset="0"/>
              </a:rPr>
              <a:t>1995;274:1922-1925</a:t>
            </a:r>
          </a:p>
          <a:p>
            <a:r>
              <a:rPr lang="en-US" sz="1400" i="1" dirty="0" smtClean="0">
                <a:solidFill>
                  <a:schemeClr val="tx1">
                    <a:lumMod val="65000"/>
                    <a:lumOff val="35000"/>
                  </a:schemeClr>
                </a:solidFill>
                <a:latin typeface="Arial" panose="020B0604020202020204" pitchFamily="34" charset="0"/>
                <a:cs typeface="Arial" panose="020B0604020202020204" pitchFamily="34" charset="0"/>
              </a:rPr>
              <a:t>Resuscitation. </a:t>
            </a:r>
            <a:r>
              <a:rPr lang="en-US" sz="1400" dirty="0" smtClean="0">
                <a:solidFill>
                  <a:schemeClr val="tx1">
                    <a:lumMod val="65000"/>
                    <a:lumOff val="35000"/>
                  </a:schemeClr>
                </a:solidFill>
                <a:latin typeface="Arial" panose="020B0604020202020204" pitchFamily="34" charset="0"/>
                <a:cs typeface="Arial" panose="020B0604020202020204" pitchFamily="34" charset="0"/>
              </a:rPr>
              <a:t>1993;26:47-52</a:t>
            </a:r>
          </a:p>
          <a:p>
            <a:r>
              <a:rPr lang="en-US" sz="1400" i="1" dirty="0" smtClean="0">
                <a:solidFill>
                  <a:schemeClr val="tx1">
                    <a:lumMod val="65000"/>
                    <a:lumOff val="35000"/>
                  </a:schemeClr>
                </a:solidFill>
                <a:latin typeface="Arial" panose="020B0604020202020204" pitchFamily="34" charset="0"/>
                <a:cs typeface="Arial" panose="020B0604020202020204" pitchFamily="34" charset="0"/>
              </a:rPr>
              <a:t>Resuscitation. </a:t>
            </a:r>
            <a:r>
              <a:rPr lang="en-US" sz="1400" dirty="0" smtClean="0">
                <a:solidFill>
                  <a:schemeClr val="tx1">
                    <a:lumMod val="65000"/>
                    <a:lumOff val="35000"/>
                  </a:schemeClr>
                </a:solidFill>
                <a:latin typeface="Arial" panose="020B0604020202020204" pitchFamily="34" charset="0"/>
                <a:cs typeface="Arial" panose="020B0604020202020204" pitchFamily="34" charset="0"/>
              </a:rPr>
              <a:t>1994;28:195-203</a:t>
            </a:r>
          </a:p>
          <a:p>
            <a:r>
              <a:rPr lang="en-US" sz="1400" i="1" dirty="0" smtClean="0">
                <a:solidFill>
                  <a:schemeClr val="tx1">
                    <a:lumMod val="65000"/>
                    <a:lumOff val="35000"/>
                  </a:schemeClr>
                </a:solidFill>
                <a:latin typeface="Arial" panose="020B0604020202020204" pitchFamily="34" charset="0"/>
                <a:cs typeface="Arial" panose="020B0604020202020204" pitchFamily="34" charset="0"/>
              </a:rPr>
              <a:t>Circulation</a:t>
            </a:r>
            <a:r>
              <a:rPr lang="en-US" sz="1400" dirty="0" smtClean="0">
                <a:solidFill>
                  <a:schemeClr val="tx1">
                    <a:lumMod val="65000"/>
                    <a:lumOff val="35000"/>
                  </a:schemeClr>
                </a:solidFill>
                <a:latin typeface="Arial" panose="020B0604020202020204" pitchFamily="34" charset="0"/>
                <a:cs typeface="Arial" panose="020B0604020202020204" pitchFamily="34" charset="0"/>
              </a:rPr>
              <a:t>. 1997;96:3308-3313</a:t>
            </a:r>
          </a:p>
          <a:p>
            <a:r>
              <a:rPr lang="en-US" sz="1400" i="1" dirty="0" smtClean="0">
                <a:solidFill>
                  <a:schemeClr val="tx1">
                    <a:lumMod val="65000"/>
                    <a:lumOff val="35000"/>
                  </a:schemeClr>
                </a:solidFill>
                <a:latin typeface="Arial" panose="020B0604020202020204" pitchFamily="34" charset="0"/>
                <a:cs typeface="Arial" panose="020B0604020202020204" pitchFamily="34" charset="0"/>
              </a:rPr>
              <a:t>Ann </a:t>
            </a:r>
            <a:r>
              <a:rPr lang="en-US" sz="1400" i="1" dirty="0" err="1" smtClean="0">
                <a:solidFill>
                  <a:schemeClr val="tx1">
                    <a:lumMod val="65000"/>
                    <a:lumOff val="35000"/>
                  </a:schemeClr>
                </a:solidFill>
                <a:latin typeface="Arial" panose="020B0604020202020204" pitchFamily="34" charset="0"/>
                <a:cs typeface="Arial" panose="020B0604020202020204" pitchFamily="34" charset="0"/>
              </a:rPr>
              <a:t>Emerg</a:t>
            </a:r>
            <a:r>
              <a:rPr lang="en-US" sz="1400" i="1" dirty="0" smtClean="0">
                <a:solidFill>
                  <a:schemeClr val="tx1">
                    <a:lumMod val="65000"/>
                    <a:lumOff val="35000"/>
                  </a:schemeClr>
                </a:solidFill>
                <a:latin typeface="Arial" panose="020B0604020202020204" pitchFamily="34" charset="0"/>
                <a:cs typeface="Arial" panose="020B0604020202020204" pitchFamily="34" charset="0"/>
              </a:rPr>
              <a:t> Med. </a:t>
            </a:r>
            <a:r>
              <a:rPr lang="en-US" sz="1400" dirty="0" smtClean="0">
                <a:solidFill>
                  <a:schemeClr val="tx1">
                    <a:lumMod val="65000"/>
                    <a:lumOff val="35000"/>
                  </a:schemeClr>
                </a:solidFill>
                <a:latin typeface="Arial" panose="020B0604020202020204" pitchFamily="34" charset="0"/>
                <a:cs typeface="Arial" panose="020B0604020202020204" pitchFamily="34" charset="0"/>
              </a:rPr>
              <a:t>1993;22:1652-1658</a:t>
            </a: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75240"/>
            <a:ext cx="8315324" cy="2515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085114" y="2586982"/>
            <a:ext cx="3048000" cy="338554"/>
          </a:xfrm>
          <a:prstGeom prst="rect">
            <a:avLst/>
          </a:prstGeom>
          <a:noFill/>
        </p:spPr>
        <p:txBody>
          <a:bodyPr wrap="square" rtlCol="0">
            <a:spAutoFit/>
          </a:bodyPr>
          <a:lstStyle/>
          <a:p>
            <a:r>
              <a:rPr lang="en-US" sz="1600" i="1" dirty="0" smtClean="0">
                <a:solidFill>
                  <a:schemeClr val="tx1">
                    <a:lumMod val="65000"/>
                    <a:lumOff val="35000"/>
                  </a:schemeClr>
                </a:solidFill>
              </a:rPr>
              <a:t>Circulation. </a:t>
            </a:r>
            <a:r>
              <a:rPr lang="en-US" sz="1600" dirty="0" smtClean="0">
                <a:solidFill>
                  <a:schemeClr val="tx1">
                    <a:lumMod val="65000"/>
                    <a:lumOff val="35000"/>
                  </a:schemeClr>
                </a:solidFill>
              </a:rPr>
              <a:t>2008;117:704-709</a:t>
            </a:r>
            <a:endParaRPr lang="en-US" sz="1600" i="1" dirty="0">
              <a:solidFill>
                <a:schemeClr val="tx1">
                  <a:lumMod val="65000"/>
                  <a:lumOff val="35000"/>
                </a:schemeClr>
              </a:solidFill>
            </a:endParaRPr>
          </a:p>
        </p:txBody>
      </p:sp>
    </p:spTree>
    <p:extLst>
      <p:ext uri="{BB962C8B-B14F-4D97-AF65-F5344CB8AC3E}">
        <p14:creationId xmlns:p14="http://schemas.microsoft.com/office/powerpoint/2010/main" val="322484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75240"/>
            <a:ext cx="8315324" cy="2515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89170" y="5715000"/>
            <a:ext cx="3559630" cy="584775"/>
          </a:xfrm>
          <a:prstGeom prst="rect">
            <a:avLst/>
          </a:prstGeom>
          <a:noFill/>
        </p:spPr>
        <p:txBody>
          <a:bodyPr wrap="square" rtlCol="0">
            <a:spAutoFit/>
          </a:bodyPr>
          <a:lstStyle/>
          <a:p>
            <a:r>
              <a:rPr lang="en-US" sz="1600" i="1" dirty="0" smtClean="0">
                <a:solidFill>
                  <a:schemeClr val="tx1">
                    <a:lumMod val="65000"/>
                    <a:lumOff val="35000"/>
                  </a:schemeClr>
                </a:solidFill>
                <a:latin typeface="+mj-lt"/>
                <a:cs typeface="Arial" panose="020B0604020202020204" pitchFamily="34" charset="0"/>
              </a:rPr>
              <a:t>N </a:t>
            </a:r>
            <a:r>
              <a:rPr lang="en-US" sz="1600" i="1" dirty="0" err="1" smtClean="0">
                <a:solidFill>
                  <a:schemeClr val="tx1">
                    <a:lumMod val="65000"/>
                    <a:lumOff val="35000"/>
                  </a:schemeClr>
                </a:solidFill>
                <a:latin typeface="+mj-lt"/>
                <a:cs typeface="Arial" panose="020B0604020202020204" pitchFamily="34" charset="0"/>
              </a:rPr>
              <a:t>Engl</a:t>
            </a:r>
            <a:r>
              <a:rPr lang="en-US" sz="1600" i="1" dirty="0" smtClean="0">
                <a:solidFill>
                  <a:schemeClr val="tx1">
                    <a:lumMod val="65000"/>
                    <a:lumOff val="35000"/>
                  </a:schemeClr>
                </a:solidFill>
                <a:latin typeface="+mj-lt"/>
                <a:cs typeface="Arial" panose="020B0604020202020204" pitchFamily="34" charset="0"/>
              </a:rPr>
              <a:t> J Med.  </a:t>
            </a:r>
            <a:r>
              <a:rPr lang="en-US" sz="1600" dirty="0" smtClean="0">
                <a:solidFill>
                  <a:schemeClr val="tx1">
                    <a:lumMod val="65000"/>
                    <a:lumOff val="35000"/>
                  </a:schemeClr>
                </a:solidFill>
                <a:latin typeface="+mj-lt"/>
                <a:cs typeface="Arial" panose="020B0604020202020204" pitchFamily="34" charset="0"/>
              </a:rPr>
              <a:t>2002;347:1242-1247</a:t>
            </a:r>
          </a:p>
          <a:p>
            <a:r>
              <a:rPr lang="en-US" sz="1600" i="1" dirty="0" smtClean="0">
                <a:solidFill>
                  <a:schemeClr val="tx1">
                    <a:lumMod val="65000"/>
                    <a:lumOff val="35000"/>
                  </a:schemeClr>
                </a:solidFill>
                <a:latin typeface="+mj-lt"/>
                <a:cs typeface="Arial" panose="020B0604020202020204" pitchFamily="34" charset="0"/>
              </a:rPr>
              <a:t>N </a:t>
            </a:r>
            <a:r>
              <a:rPr lang="en-US" sz="1600" i="1" dirty="0" err="1" smtClean="0">
                <a:solidFill>
                  <a:schemeClr val="tx1">
                    <a:lumMod val="65000"/>
                    <a:lumOff val="35000"/>
                  </a:schemeClr>
                </a:solidFill>
                <a:latin typeface="+mj-lt"/>
                <a:cs typeface="Arial" panose="020B0604020202020204" pitchFamily="34" charset="0"/>
              </a:rPr>
              <a:t>Engl</a:t>
            </a:r>
            <a:r>
              <a:rPr lang="en-US" sz="1600" i="1" dirty="0" smtClean="0">
                <a:solidFill>
                  <a:schemeClr val="tx1">
                    <a:lumMod val="65000"/>
                    <a:lumOff val="35000"/>
                  </a:schemeClr>
                </a:solidFill>
                <a:latin typeface="+mj-lt"/>
                <a:cs typeface="Arial" panose="020B0604020202020204" pitchFamily="34" charset="0"/>
              </a:rPr>
              <a:t> J Med. </a:t>
            </a:r>
            <a:r>
              <a:rPr lang="en-US" sz="1600" dirty="0" smtClean="0">
                <a:solidFill>
                  <a:schemeClr val="tx1">
                    <a:lumMod val="65000"/>
                    <a:lumOff val="35000"/>
                  </a:schemeClr>
                </a:solidFill>
                <a:latin typeface="+mj-lt"/>
                <a:cs typeface="Arial" panose="020B0604020202020204" pitchFamily="34" charset="0"/>
              </a:rPr>
              <a:t>2000;343:1206-1209</a:t>
            </a:r>
          </a:p>
        </p:txBody>
      </p:sp>
      <p:sp>
        <p:nvSpPr>
          <p:cNvPr id="5" name="TextBox 4"/>
          <p:cNvSpPr txBox="1"/>
          <p:nvPr/>
        </p:nvSpPr>
        <p:spPr>
          <a:xfrm>
            <a:off x="381000" y="3362980"/>
            <a:ext cx="8305800" cy="2677656"/>
          </a:xfrm>
          <a:prstGeom prst="rect">
            <a:avLst/>
          </a:prstGeom>
          <a:noFill/>
        </p:spPr>
        <p:txBody>
          <a:bodyPr wrap="square" rtlCol="0">
            <a:spAutoFit/>
          </a:bodyPr>
          <a:lstStyle/>
          <a:p>
            <a:r>
              <a:rPr lang="en-US" sz="2800" i="1" dirty="0" smtClean="0">
                <a:latin typeface="Arial" panose="020B0604020202020204" pitchFamily="34" charset="0"/>
                <a:cs typeface="Arial" panose="020B0604020202020204" pitchFamily="34" charset="0"/>
              </a:rPr>
              <a:t>“In places where widespread first responder CPR training has been provided (e.g. as part of community lay rescuer AED programs), survival rates from witnessed SCA associated with ventricular fibrillation have been reported to be as high as 49% to 74%%.”</a:t>
            </a:r>
            <a:endParaRPr lang="en-US" sz="2800" i="1" dirty="0">
              <a:latin typeface="Arial" panose="020B0604020202020204" pitchFamily="34" charset="0"/>
              <a:cs typeface="Arial" panose="020B0604020202020204" pitchFamily="34" charset="0"/>
            </a:endParaRPr>
          </a:p>
        </p:txBody>
      </p:sp>
      <p:sp>
        <p:nvSpPr>
          <p:cNvPr id="6" name="TextBox 5"/>
          <p:cNvSpPr txBox="1"/>
          <p:nvPr/>
        </p:nvSpPr>
        <p:spPr>
          <a:xfrm>
            <a:off x="5867400" y="2590800"/>
            <a:ext cx="3048000" cy="338554"/>
          </a:xfrm>
          <a:prstGeom prst="rect">
            <a:avLst/>
          </a:prstGeom>
          <a:noFill/>
        </p:spPr>
        <p:txBody>
          <a:bodyPr wrap="square" rtlCol="0">
            <a:spAutoFit/>
          </a:bodyPr>
          <a:lstStyle/>
          <a:p>
            <a:r>
              <a:rPr lang="en-US" sz="1600" i="1" dirty="0" smtClean="0">
                <a:solidFill>
                  <a:schemeClr val="tx1">
                    <a:lumMod val="65000"/>
                    <a:lumOff val="35000"/>
                  </a:schemeClr>
                </a:solidFill>
              </a:rPr>
              <a:t>Circulation. </a:t>
            </a:r>
            <a:r>
              <a:rPr lang="en-US" sz="1600" dirty="0" smtClean="0">
                <a:solidFill>
                  <a:schemeClr val="tx1">
                    <a:lumMod val="65000"/>
                    <a:lumOff val="35000"/>
                  </a:schemeClr>
                </a:solidFill>
              </a:rPr>
              <a:t>2008;117:704-709</a:t>
            </a:r>
            <a:endParaRPr lang="en-US" sz="1600" i="1" dirty="0">
              <a:solidFill>
                <a:schemeClr val="tx1">
                  <a:lumMod val="65000"/>
                  <a:lumOff val="35000"/>
                </a:schemeClr>
              </a:solidFill>
            </a:endParaRPr>
          </a:p>
        </p:txBody>
      </p:sp>
    </p:spTree>
    <p:extLst>
      <p:ext uri="{BB962C8B-B14F-4D97-AF65-F5344CB8AC3E}">
        <p14:creationId xmlns:p14="http://schemas.microsoft.com/office/powerpoint/2010/main" val="120197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2"/>
          <p:cNvSpPr txBox="1">
            <a:spLocks/>
          </p:cNvSpPr>
          <p:nvPr/>
        </p:nvSpPr>
        <p:spPr bwMode="auto">
          <a:xfrm>
            <a:off x="533400" y="3094037"/>
            <a:ext cx="8229600" cy="3078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indent="-400050" algn="l"/>
            <a:r>
              <a:rPr lang="en-US" sz="2800" dirty="0" smtClean="0">
                <a:solidFill>
                  <a:schemeClr val="tx1"/>
                </a:solidFill>
              </a:rPr>
              <a:t>3 important concepts</a:t>
            </a:r>
          </a:p>
          <a:p>
            <a:pPr marL="914400" lvl="1" indent="-457200" algn="l">
              <a:buFont typeface="+mj-lt"/>
              <a:buAutoNum type="arabicPeriod"/>
            </a:pPr>
            <a:r>
              <a:rPr lang="en-US" sz="2000" dirty="0" smtClean="0">
                <a:solidFill>
                  <a:schemeClr val="tx1"/>
                </a:solidFill>
              </a:rPr>
              <a:t>High-quality CPR is an important determinant of survival from SCA</a:t>
            </a:r>
          </a:p>
          <a:p>
            <a:pPr marL="914400" lvl="1" indent="-457200" algn="l">
              <a:buFont typeface="+mj-lt"/>
              <a:buAutoNum type="arabicPeriod"/>
            </a:pPr>
            <a:r>
              <a:rPr lang="en-US" sz="2000" dirty="0" smtClean="0">
                <a:solidFill>
                  <a:schemeClr val="tx1"/>
                </a:solidFill>
              </a:rPr>
              <a:t>More victims of out-of-hospital SCA should receive bystander CPR</a:t>
            </a:r>
          </a:p>
          <a:p>
            <a:pPr marL="914400" lvl="1" indent="-457200" algn="l">
              <a:buFont typeface="+mj-lt"/>
              <a:buAutoNum type="arabicPeriod"/>
            </a:pPr>
            <a:r>
              <a:rPr lang="en-US" sz="2000" dirty="0" smtClean="0">
                <a:solidFill>
                  <a:schemeClr val="tx1"/>
                </a:solidFill>
              </a:rPr>
              <a:t>CPR must be performed effectively by bystanders and healthcare providers</a:t>
            </a:r>
          </a:p>
        </p:txBody>
      </p:sp>
      <p:sp>
        <p:nvSpPr>
          <p:cNvPr id="8" name="TextBox 7"/>
          <p:cNvSpPr txBox="1"/>
          <p:nvPr/>
        </p:nvSpPr>
        <p:spPr>
          <a:xfrm>
            <a:off x="6172200" y="2562489"/>
            <a:ext cx="3048000" cy="338554"/>
          </a:xfrm>
          <a:prstGeom prst="rect">
            <a:avLst/>
          </a:prstGeom>
          <a:noFill/>
        </p:spPr>
        <p:txBody>
          <a:bodyPr wrap="square" rtlCol="0">
            <a:spAutoFit/>
          </a:bodyPr>
          <a:lstStyle/>
          <a:p>
            <a:r>
              <a:rPr lang="en-US" sz="1600" i="1" dirty="0" smtClean="0">
                <a:solidFill>
                  <a:schemeClr val="tx1">
                    <a:lumMod val="65000"/>
                    <a:lumOff val="35000"/>
                  </a:schemeClr>
                </a:solidFill>
              </a:rPr>
              <a:t>Circulation. </a:t>
            </a:r>
            <a:r>
              <a:rPr lang="en-US" sz="1600" dirty="0" smtClean="0">
                <a:solidFill>
                  <a:schemeClr val="tx1">
                    <a:lumMod val="65000"/>
                    <a:lumOff val="35000"/>
                  </a:schemeClr>
                </a:solidFill>
              </a:rPr>
              <a:t>2008;117:704-709</a:t>
            </a:r>
            <a:endParaRPr lang="en-US" sz="1600" i="1" dirty="0">
              <a:solidFill>
                <a:schemeClr val="tx1">
                  <a:lumMod val="65000"/>
                  <a:lumOff val="35000"/>
                </a:schemeClr>
              </a:solidFill>
            </a:endParaRPr>
          </a:p>
        </p:txBody>
      </p:sp>
      <p:sp>
        <p:nvSpPr>
          <p:cNvPr id="3" name="Title 2"/>
          <p:cNvSpPr>
            <a:spLocks noGrp="1"/>
          </p:cNvSpPr>
          <p:nvPr>
            <p:ph type="title"/>
          </p:nvPr>
        </p:nvSpPr>
        <p:spPr/>
        <p:txBody>
          <a:bodyPr/>
          <a:lstStyle/>
          <a:p>
            <a:endParaRPr lang="en-US"/>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75240"/>
            <a:ext cx="8315324" cy="2515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15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990600"/>
          </a:xfrm>
        </p:spPr>
        <p:txBody>
          <a:bodyPr/>
          <a:lstStyle/>
          <a:p>
            <a:pPr algn="ctr"/>
            <a:r>
              <a:rPr lang="en-US" sz="6600" dirty="0" smtClean="0"/>
              <a:t>We can even teach young children…..</a:t>
            </a:r>
            <a:endParaRPr lang="en-US" sz="6600" dirty="0"/>
          </a:p>
        </p:txBody>
      </p:sp>
    </p:spTree>
    <p:extLst>
      <p:ext uri="{BB962C8B-B14F-4D97-AF65-F5344CB8AC3E}">
        <p14:creationId xmlns:p14="http://schemas.microsoft.com/office/powerpoint/2010/main" val="2417097661"/>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“We Need CRP and AEDs to Make a Greater Difference”</a:t>
            </a:r>
            <a:endParaRPr lang="en-US" dirty="0"/>
          </a:p>
        </p:txBody>
      </p:sp>
      <p:sp>
        <p:nvSpPr>
          <p:cNvPr id="3" name="Subtitle 2"/>
          <p:cNvSpPr>
            <a:spLocks noGrp="1"/>
          </p:cNvSpPr>
          <p:nvPr>
            <p:ph type="subTitle" idx="1"/>
          </p:nvPr>
        </p:nvSpPr>
        <p:spPr/>
        <p:txBody>
          <a:bodyPr/>
          <a:lstStyle/>
          <a:p>
            <a:r>
              <a:rPr lang="en-US" dirty="0" smtClean="0"/>
              <a:t>Robert Campbell, MD</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6024675"/>
            <a:ext cx="4419600" cy="83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62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0" y="6475061"/>
            <a:ext cx="2057400" cy="369332"/>
          </a:xfrm>
          <a:prstGeom prst="rect">
            <a:avLst/>
          </a:prstGeom>
          <a:noFill/>
        </p:spPr>
        <p:txBody>
          <a:bodyPr wrap="square" rtlCol="0">
            <a:spAutoFit/>
          </a:bodyPr>
          <a:lstStyle/>
          <a:p>
            <a:pPr algn="r"/>
            <a:r>
              <a:rPr lang="en-US" dirty="0" smtClean="0"/>
              <a:t>Child </a:t>
            </a:r>
            <a:r>
              <a:rPr lang="en-US" dirty="0" err="1" smtClean="0"/>
              <a:t>cpr</a:t>
            </a:r>
            <a:endParaRPr lang="en-US" dirty="0"/>
          </a:p>
        </p:txBody>
      </p:sp>
    </p:spTree>
    <p:controls>
      <mc:AlternateContent xmlns:mc="http://schemas.openxmlformats.org/markup-compatibility/2006">
        <mc:Choice xmlns:v="urn:schemas-microsoft-com:vml" Requires="v">
          <p:control spid="6150" name="ShockwaveFlash1" r:id="rId2" imgW="8458933" imgH="6553768"/>
        </mc:Choice>
        <mc:Fallback>
          <p:control name="ShockwaveFlash1" r:id="rId2" imgW="8458933" imgH="6553768">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458200" cy="6553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8011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8229600" cy="990600"/>
          </a:xfrm>
        </p:spPr>
        <p:txBody>
          <a:bodyPr/>
          <a:lstStyle/>
          <a:p>
            <a:pPr algn="ctr"/>
            <a:r>
              <a:rPr lang="en-US" sz="13800" dirty="0" smtClean="0"/>
              <a:t>AED</a:t>
            </a:r>
            <a:endParaRPr lang="en-US" sz="13800" dirty="0"/>
          </a:p>
        </p:txBody>
      </p:sp>
    </p:spTree>
    <p:extLst>
      <p:ext uri="{BB962C8B-B14F-4D97-AF65-F5344CB8AC3E}">
        <p14:creationId xmlns:p14="http://schemas.microsoft.com/office/powerpoint/2010/main" val="160760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descr="http://www.foremostequipment.com/thumb.cgi?w=350&amp;h=1000&amp;img=graphics/Physio-ControlSpecial-Pricing-Lifepak-500-Adult-Pediatric.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10" b="3292"/>
          <a:stretch/>
        </p:blipFill>
        <p:spPr bwMode="auto">
          <a:xfrm>
            <a:off x="614615" y="536122"/>
            <a:ext cx="2955899" cy="247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1CB69F06-ADC1-4C0C-A118-6958B8613D9F}" type="slidenum">
              <a:rPr lang="en-US"/>
              <a:pPr>
                <a:defRPr/>
              </a:pPr>
              <a:t>22</a:t>
            </a:fld>
            <a:endParaRPr lang="en-US" dirty="0"/>
          </a:p>
        </p:txBody>
      </p:sp>
      <p:pic>
        <p:nvPicPr>
          <p:cNvPr id="39941" name="Picture 2" descr="Lightning c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9981" y="816429"/>
            <a:ext cx="5283067" cy="573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visingso.deltidskar.se/archive/uploads/22/12f14a9e8ec7a22ba3ddb8fd086fe0cc.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02"/>
          <a:stretch/>
        </p:blipFill>
        <p:spPr bwMode="auto">
          <a:xfrm>
            <a:off x="81215" y="2849336"/>
            <a:ext cx="2771535" cy="320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GOTHAM\tmpUsers\BrownS\CAMPBELL COMPLETE\Campbell Files 2003\Pictures\747 cockpi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0487" y="187779"/>
            <a:ext cx="4827134" cy="643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73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39941"/>
                                        </p:tgtEl>
                                        <p:attrNameLst>
                                          <p:attrName>style.visibility</p:attrName>
                                        </p:attrNameLst>
                                      </p:cBhvr>
                                      <p:to>
                                        <p:strVal val="visible"/>
                                      </p:to>
                                    </p:set>
                                    <p:animEffect transition="in" filter="fade">
                                      <p:cBhvr>
                                        <p:cTn id="7" dur="500"/>
                                        <p:tgtEl>
                                          <p:spTgt spid="399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9941"/>
                                        </p:tgtEl>
                                      </p:cBhvr>
                                    </p:animEffect>
                                    <p:set>
                                      <p:cBhvr>
                                        <p:cTn id="12" dur="1" fill="hold">
                                          <p:stCondLst>
                                            <p:cond delay="499"/>
                                          </p:stCondLst>
                                        </p:cTn>
                                        <p:tgtEl>
                                          <p:spTgt spid="3994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3307"/>
            <a:ext cx="8826500" cy="172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2"/>
          <p:cNvSpPr txBox="1">
            <a:spLocks/>
          </p:cNvSpPr>
          <p:nvPr/>
        </p:nvSpPr>
        <p:spPr bwMode="auto">
          <a:xfrm>
            <a:off x="304800" y="2305060"/>
            <a:ext cx="8229600" cy="1858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dirty="0" smtClean="0">
                <a:solidFill>
                  <a:schemeClr val="tx1"/>
                </a:solidFill>
              </a:rPr>
              <a:t>Netherlands</a:t>
            </a:r>
          </a:p>
          <a:p>
            <a:pPr marL="457200" indent="-457200">
              <a:buFont typeface="Arial" panose="020B0604020202020204" pitchFamily="34" charset="0"/>
              <a:buChar char="•"/>
            </a:pPr>
            <a:r>
              <a:rPr lang="en-US" dirty="0" smtClean="0">
                <a:solidFill>
                  <a:schemeClr val="tx1"/>
                </a:solidFill>
              </a:rPr>
              <a:t>OOH cardiac arrest 2006-2012</a:t>
            </a:r>
          </a:p>
          <a:p>
            <a:pPr marL="457200" indent="-457200">
              <a:buFont typeface="Arial" panose="020B0604020202020204" pitchFamily="34" charset="0"/>
              <a:buChar char="•"/>
            </a:pPr>
            <a:r>
              <a:rPr lang="en-US" dirty="0" smtClean="0">
                <a:solidFill>
                  <a:schemeClr val="tx1"/>
                </a:solidFill>
              </a:rPr>
              <a:t>AED use associated with increased survival in patients with a shockable initial rhythm</a:t>
            </a:r>
          </a:p>
          <a:p>
            <a:pPr marL="457200" indent="-457200">
              <a:buFont typeface="Arial" panose="020B0604020202020204" pitchFamily="34" charset="0"/>
              <a:buChar char="•"/>
            </a:pPr>
            <a:r>
              <a:rPr lang="en-US" dirty="0" smtClean="0">
                <a:solidFill>
                  <a:schemeClr val="tx1"/>
                </a:solidFill>
              </a:rPr>
              <a:t>Rates of AED use almost tripled during study period (21% - 59%)</a:t>
            </a:r>
            <a:endParaRPr lang="en-US" sz="3200" dirty="0" smtClean="0">
              <a:solidFill>
                <a:schemeClr val="tx1"/>
              </a:solidFill>
            </a:endParaRPr>
          </a:p>
        </p:txBody>
      </p:sp>
      <p:sp>
        <p:nvSpPr>
          <p:cNvPr id="5" name="Rectangle 4"/>
          <p:cNvSpPr/>
          <p:nvPr/>
        </p:nvSpPr>
        <p:spPr>
          <a:xfrm>
            <a:off x="6884792" y="6550223"/>
            <a:ext cx="2259208" cy="307777"/>
          </a:xfrm>
          <a:prstGeom prst="rect">
            <a:avLst/>
          </a:prstGeom>
        </p:spPr>
        <p:txBody>
          <a:bodyPr wrap="none">
            <a:spAutoFit/>
          </a:bodyPr>
          <a:lstStyle/>
          <a:p>
            <a:r>
              <a:rPr lang="en-US" sz="1400" i="1" dirty="0">
                <a:solidFill>
                  <a:schemeClr val="tx1">
                    <a:lumMod val="65000"/>
                    <a:lumOff val="35000"/>
                  </a:schemeClr>
                </a:solidFill>
              </a:rPr>
              <a:t>Circulation</a:t>
            </a:r>
            <a:r>
              <a:rPr lang="en-US" sz="1400" dirty="0">
                <a:solidFill>
                  <a:schemeClr val="tx1">
                    <a:lumMod val="65000"/>
                    <a:lumOff val="35000"/>
                  </a:schemeClr>
                </a:solidFill>
              </a:rPr>
              <a:t>. </a:t>
            </a:r>
            <a:r>
              <a:rPr lang="en-US" sz="1400" dirty="0" smtClean="0">
                <a:solidFill>
                  <a:schemeClr val="tx1">
                    <a:lumMod val="65000"/>
                    <a:lumOff val="35000"/>
                  </a:schemeClr>
                </a:solidFill>
              </a:rPr>
              <a:t>2014;130:00-00</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152244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2127" y="84739"/>
            <a:ext cx="7633607" cy="1446550"/>
          </a:xfrm>
          <a:prstGeom prst="rect">
            <a:avLst/>
          </a:prstGeom>
        </p:spPr>
        <p:txBody>
          <a:bodyPr wrap="square">
            <a:spAutoFit/>
          </a:bodyPr>
          <a:lstStyle/>
          <a:p>
            <a:pPr algn="ctr"/>
            <a:r>
              <a:rPr lang="en-US" sz="3200" b="1" dirty="0"/>
              <a:t>U</a:t>
            </a:r>
            <a:r>
              <a:rPr lang="en-US" sz="3200" b="1" dirty="0" smtClean="0"/>
              <a:t>se and benefits of public access defibrillation in a nation-wide network </a:t>
            </a:r>
          </a:p>
          <a:p>
            <a:pPr algn="ctr"/>
            <a:r>
              <a:rPr lang="en-US" sz="2400" dirty="0"/>
              <a:t>Nielsen AM, </a:t>
            </a:r>
            <a:r>
              <a:rPr lang="en-US" sz="2400" dirty="0" err="1"/>
              <a:t>Folke</a:t>
            </a:r>
            <a:r>
              <a:rPr lang="en-US" sz="2400" dirty="0"/>
              <a:t> F, </a:t>
            </a:r>
            <a:r>
              <a:rPr lang="en-US" sz="2400" dirty="0" err="1"/>
              <a:t>Lipert</a:t>
            </a:r>
            <a:r>
              <a:rPr lang="en-US" sz="2400" dirty="0"/>
              <a:t> FK, </a:t>
            </a:r>
            <a:r>
              <a:rPr lang="en-US" sz="2400" dirty="0" err="1"/>
              <a:t>Rasmussnen</a:t>
            </a:r>
            <a:r>
              <a:rPr lang="en-US" sz="2400" dirty="0"/>
              <a:t> LS</a:t>
            </a:r>
            <a:r>
              <a:rPr lang="en-US" sz="2400" dirty="0" smtClean="0"/>
              <a:t>.</a:t>
            </a:r>
            <a:endParaRPr lang="en-US" sz="2400" dirty="0"/>
          </a:p>
        </p:txBody>
      </p:sp>
      <p:sp>
        <p:nvSpPr>
          <p:cNvPr id="6" name="Rectangle 5"/>
          <p:cNvSpPr/>
          <p:nvPr/>
        </p:nvSpPr>
        <p:spPr>
          <a:xfrm>
            <a:off x="6345968" y="6550223"/>
            <a:ext cx="2803716" cy="307777"/>
          </a:xfrm>
          <a:prstGeom prst="rect">
            <a:avLst/>
          </a:prstGeom>
        </p:spPr>
        <p:txBody>
          <a:bodyPr wrap="none">
            <a:spAutoFit/>
          </a:bodyPr>
          <a:lstStyle/>
          <a:p>
            <a:r>
              <a:rPr lang="en-US" sz="1400" i="1" dirty="0" smtClean="0">
                <a:solidFill>
                  <a:schemeClr val="tx1">
                    <a:lumMod val="65000"/>
                    <a:lumOff val="35000"/>
                  </a:schemeClr>
                </a:solidFill>
              </a:rPr>
              <a:t>Resuscitation</a:t>
            </a:r>
            <a:r>
              <a:rPr lang="en-US" sz="1400" dirty="0" smtClean="0">
                <a:solidFill>
                  <a:schemeClr val="tx1">
                    <a:lumMod val="65000"/>
                    <a:lumOff val="35000"/>
                  </a:schemeClr>
                </a:solidFill>
              </a:rPr>
              <a:t>. 2013 Apr; 84(4)430-4</a:t>
            </a:r>
            <a:endParaRPr lang="en-US" sz="1400" dirty="0">
              <a:solidFill>
                <a:schemeClr val="tx1">
                  <a:lumMod val="65000"/>
                  <a:lumOff val="35000"/>
                </a:schemeClr>
              </a:solidFill>
            </a:endParaRPr>
          </a:p>
        </p:txBody>
      </p:sp>
      <p:sp>
        <p:nvSpPr>
          <p:cNvPr id="7" name="Text Placeholder 2"/>
          <p:cNvSpPr txBox="1">
            <a:spLocks/>
          </p:cNvSpPr>
          <p:nvPr/>
        </p:nvSpPr>
        <p:spPr bwMode="auto">
          <a:xfrm>
            <a:off x="304800" y="2092796"/>
            <a:ext cx="8229600" cy="1858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dirty="0" smtClean="0">
                <a:solidFill>
                  <a:schemeClr val="tx1"/>
                </a:solidFill>
              </a:rPr>
              <a:t>28 month study in Denmark</a:t>
            </a:r>
          </a:p>
          <a:p>
            <a:pPr marL="457200" indent="-457200">
              <a:buFont typeface="Arial" panose="020B0604020202020204" pitchFamily="34" charset="0"/>
              <a:buChar char="•"/>
            </a:pPr>
            <a:r>
              <a:rPr lang="en-US" dirty="0" smtClean="0">
                <a:solidFill>
                  <a:schemeClr val="tx1"/>
                </a:solidFill>
              </a:rPr>
              <a:t>Shockable rhythms:</a:t>
            </a:r>
          </a:p>
          <a:p>
            <a:pPr marL="914400" indent="-457200">
              <a:buFont typeface="Arial" panose="020B0604020202020204" pitchFamily="34" charset="0"/>
              <a:buChar char="−"/>
            </a:pPr>
            <a:r>
              <a:rPr lang="en-US" dirty="0" smtClean="0">
                <a:solidFill>
                  <a:schemeClr val="tx1"/>
                </a:solidFill>
              </a:rPr>
              <a:t>More likely to be witnessed</a:t>
            </a:r>
          </a:p>
          <a:p>
            <a:pPr marL="914400" indent="-457200">
              <a:buFont typeface="Arial" panose="020B0604020202020204" pitchFamily="34" charset="0"/>
              <a:buChar char="−"/>
            </a:pPr>
            <a:r>
              <a:rPr lang="en-US" dirty="0" smtClean="0">
                <a:solidFill>
                  <a:schemeClr val="tx1"/>
                </a:solidFill>
              </a:rPr>
              <a:t>Occur at sports facilities</a:t>
            </a:r>
          </a:p>
          <a:p>
            <a:pPr marL="914400" indent="-457200">
              <a:buFont typeface="Arial" panose="020B0604020202020204" pitchFamily="34" charset="0"/>
              <a:buChar char="−"/>
            </a:pPr>
            <a:r>
              <a:rPr lang="en-US" dirty="0" smtClean="0">
                <a:solidFill>
                  <a:schemeClr val="tx1"/>
                </a:solidFill>
              </a:rPr>
              <a:t>Related to exercise</a:t>
            </a:r>
          </a:p>
          <a:p>
            <a:pPr marL="914400" indent="-457200">
              <a:buFont typeface="Arial" panose="020B0604020202020204" pitchFamily="34" charset="0"/>
              <a:buChar char="−"/>
            </a:pPr>
            <a:r>
              <a:rPr lang="en-US" dirty="0" smtClean="0">
                <a:solidFill>
                  <a:schemeClr val="tx1"/>
                </a:solidFill>
              </a:rPr>
              <a:t>Have improved 30-day survival (69%)</a:t>
            </a:r>
          </a:p>
          <a:p>
            <a:pPr marL="457200" indent="-457200">
              <a:buFont typeface="Arial" panose="020B0604020202020204" pitchFamily="34" charset="0"/>
              <a:buChar char="•"/>
            </a:pPr>
            <a:r>
              <a:rPr lang="en-US" dirty="0" smtClean="0">
                <a:solidFill>
                  <a:schemeClr val="tx1"/>
                </a:solidFill>
              </a:rPr>
              <a:t>65% presenting with shockable rhythm had ROSC upon EMS arrival; 26% were conscious	</a:t>
            </a:r>
            <a:endParaRPr lang="en-US" sz="3200" dirty="0" smtClean="0">
              <a:solidFill>
                <a:schemeClr val="tx1"/>
              </a:solidFill>
            </a:endParaRPr>
          </a:p>
        </p:txBody>
      </p:sp>
    </p:spTree>
    <p:extLst>
      <p:ext uri="{BB962C8B-B14F-4D97-AF65-F5344CB8AC3E}">
        <p14:creationId xmlns:p14="http://schemas.microsoft.com/office/powerpoint/2010/main" val="87675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Autofit/>
          </a:bodyPr>
          <a:lstStyle/>
          <a:p>
            <a:pPr eaLnBrk="1" hangingPunct="1"/>
            <a:r>
              <a:rPr lang="en-US" dirty="0" smtClean="0"/>
              <a:t>Emergency Action Plan (EAP)</a:t>
            </a:r>
            <a:endParaRPr lang="en-US" sz="2800" b="0" dirty="0" smtClean="0"/>
          </a:p>
        </p:txBody>
      </p:sp>
      <p:sp>
        <p:nvSpPr>
          <p:cNvPr id="6" name="Rectangle 4"/>
          <p:cNvSpPr>
            <a:spLocks noGrp="1" noChangeArrowheads="1"/>
          </p:cNvSpPr>
          <p:nvPr>
            <p:ph idx="1"/>
          </p:nvPr>
        </p:nvSpPr>
        <p:spPr>
          <a:xfrm>
            <a:off x="457200" y="1592028"/>
            <a:ext cx="8229600" cy="4800600"/>
          </a:xfrm>
        </p:spPr>
        <p:txBody>
          <a:bodyPr>
            <a:noAutofit/>
          </a:bodyPr>
          <a:lstStyle/>
          <a:p>
            <a:pPr eaLnBrk="1" hangingPunct="1">
              <a:buFont typeface="Wingdings" pitchFamily="2" charset="2"/>
              <a:buChar char="ü"/>
            </a:pPr>
            <a:r>
              <a:rPr lang="en-US" dirty="0" smtClean="0"/>
              <a:t>Development of an EAP</a:t>
            </a:r>
          </a:p>
          <a:p>
            <a:pPr eaLnBrk="1" hangingPunct="1">
              <a:buFont typeface="Wingdings" pitchFamily="2" charset="2"/>
              <a:buChar char="ü"/>
            </a:pPr>
            <a:r>
              <a:rPr lang="en-US" dirty="0" smtClean="0"/>
              <a:t>Venue-specific</a:t>
            </a:r>
          </a:p>
          <a:p>
            <a:pPr eaLnBrk="1" hangingPunct="1">
              <a:buFont typeface="Wingdings" pitchFamily="2" charset="2"/>
              <a:buChar char="ü"/>
            </a:pPr>
            <a:r>
              <a:rPr lang="en-US" dirty="0" smtClean="0"/>
              <a:t>Communication</a:t>
            </a:r>
          </a:p>
          <a:p>
            <a:pPr eaLnBrk="1" hangingPunct="1">
              <a:buFont typeface="Wingdings" pitchFamily="2" charset="2"/>
              <a:buChar char="ü"/>
            </a:pPr>
            <a:r>
              <a:rPr lang="en-US" dirty="0" smtClean="0"/>
              <a:t>Personnel</a:t>
            </a:r>
          </a:p>
          <a:p>
            <a:pPr eaLnBrk="1" hangingPunct="1">
              <a:buFont typeface="Wingdings" pitchFamily="2" charset="2"/>
              <a:buChar char="ü"/>
            </a:pPr>
            <a:r>
              <a:rPr lang="en-US" dirty="0" smtClean="0"/>
              <a:t>Equipment</a:t>
            </a:r>
          </a:p>
          <a:p>
            <a:pPr eaLnBrk="1" hangingPunct="1">
              <a:buFont typeface="Wingdings" pitchFamily="2" charset="2"/>
              <a:buChar char="ü"/>
            </a:pPr>
            <a:r>
              <a:rPr lang="en-US" dirty="0" smtClean="0"/>
              <a:t>Transportation</a:t>
            </a:r>
          </a:p>
          <a:p>
            <a:pPr eaLnBrk="1" hangingPunct="1">
              <a:buFont typeface="Wingdings" pitchFamily="2" charset="2"/>
              <a:buChar char="ü"/>
            </a:pPr>
            <a:r>
              <a:rPr lang="en-US" dirty="0" smtClean="0"/>
              <a:t>Practice and Review of EAP</a:t>
            </a:r>
          </a:p>
          <a:p>
            <a:pPr eaLnBrk="1" hangingPunct="1">
              <a:buFont typeface="Wingdings" pitchFamily="2" charset="2"/>
              <a:buChar char="ü"/>
            </a:pPr>
            <a:r>
              <a:rPr lang="en-US" dirty="0" smtClean="0"/>
              <a:t>Post-Event Catastrophic Incident Guidelines</a:t>
            </a:r>
          </a:p>
        </p:txBody>
      </p:sp>
      <p:pic>
        <p:nvPicPr>
          <p:cNvPr id="7" name="Picture 3" descr="pic1111tw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728" y="1679576"/>
            <a:ext cx="3895757" cy="2982690"/>
          </a:xfrm>
          <a:prstGeom prst="rect">
            <a:avLst/>
          </a:prstGeom>
          <a:noFill/>
          <a:ln w="9525">
            <a:noFill/>
            <a:miter lim="800000"/>
            <a:headEnd/>
            <a:tailEnd/>
          </a:ln>
        </p:spPr>
      </p:pic>
      <p:sp>
        <p:nvSpPr>
          <p:cNvPr id="8" name="Rectangle 7"/>
          <p:cNvSpPr/>
          <p:nvPr/>
        </p:nvSpPr>
        <p:spPr>
          <a:xfrm>
            <a:off x="7579646" y="6172208"/>
            <a:ext cx="1299908" cy="369332"/>
          </a:xfrm>
          <a:prstGeom prst="rect">
            <a:avLst/>
          </a:prstGeom>
        </p:spPr>
        <p:txBody>
          <a:bodyPr wrap="none">
            <a:spAutoFit/>
          </a:bodyPr>
          <a:lstStyle/>
          <a:p>
            <a:r>
              <a:rPr lang="en-US" dirty="0"/>
              <a:t>Ron </a:t>
            </a:r>
            <a:r>
              <a:rPr lang="en-US" dirty="0" err="1"/>
              <a:t>Courson</a:t>
            </a:r>
            <a:endParaRPr lang="en-US" dirty="0"/>
          </a:p>
        </p:txBody>
      </p:sp>
    </p:spTree>
    <p:extLst>
      <p:ext uri="{BB962C8B-B14F-4D97-AF65-F5344CB8AC3E}">
        <p14:creationId xmlns:p14="http://schemas.microsoft.com/office/powerpoint/2010/main" val="220635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8229600" cy="990600"/>
          </a:xfrm>
        </p:spPr>
        <p:txBody>
          <a:bodyPr/>
          <a:lstStyle/>
          <a:p>
            <a:pPr algn="ctr"/>
            <a:r>
              <a:rPr lang="en-US" sz="13800" dirty="0" smtClean="0"/>
              <a:t>REGISTRY</a:t>
            </a:r>
            <a:endParaRPr lang="en-US" sz="13800" dirty="0"/>
          </a:p>
        </p:txBody>
      </p:sp>
    </p:spTree>
    <p:extLst>
      <p:ext uri="{BB962C8B-B14F-4D97-AF65-F5344CB8AC3E}">
        <p14:creationId xmlns:p14="http://schemas.microsoft.com/office/powerpoint/2010/main" val="368937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Placeholder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400" kern="1200">
                <a:solidFill>
                  <a:srgbClr val="FF0000"/>
                </a:solidFill>
                <a:latin typeface="Arial" pitchFamily="34" charset="0"/>
                <a:ea typeface="+mj-ea"/>
                <a:cs typeface="Arial" pitchFamily="34" charset="0"/>
              </a:defRPr>
            </a:lvl1pPr>
            <a:lvl2pPr algn="l" rtl="0" eaLnBrk="1" fontAlgn="base" hangingPunct="1">
              <a:spcBef>
                <a:spcPct val="0"/>
              </a:spcBef>
              <a:spcAft>
                <a:spcPct val="0"/>
              </a:spcAft>
              <a:defRPr sz="3600">
                <a:solidFill>
                  <a:srgbClr val="009D57"/>
                </a:solidFill>
                <a:latin typeface="Archer Semibold" pitchFamily="50" charset="0"/>
              </a:defRPr>
            </a:lvl2pPr>
            <a:lvl3pPr algn="l" rtl="0" eaLnBrk="1" fontAlgn="base" hangingPunct="1">
              <a:spcBef>
                <a:spcPct val="0"/>
              </a:spcBef>
              <a:spcAft>
                <a:spcPct val="0"/>
              </a:spcAft>
              <a:defRPr sz="3600">
                <a:solidFill>
                  <a:srgbClr val="009D57"/>
                </a:solidFill>
                <a:latin typeface="Archer Semibold" pitchFamily="50" charset="0"/>
              </a:defRPr>
            </a:lvl3pPr>
            <a:lvl4pPr algn="l" rtl="0" eaLnBrk="1" fontAlgn="base" hangingPunct="1">
              <a:spcBef>
                <a:spcPct val="0"/>
              </a:spcBef>
              <a:spcAft>
                <a:spcPct val="0"/>
              </a:spcAft>
              <a:defRPr sz="3600">
                <a:solidFill>
                  <a:srgbClr val="009D57"/>
                </a:solidFill>
                <a:latin typeface="Archer Semibold" pitchFamily="50" charset="0"/>
              </a:defRPr>
            </a:lvl4pPr>
            <a:lvl5pPr algn="l" rtl="0" eaLnBrk="1" fontAlgn="base" hangingPunct="1">
              <a:spcBef>
                <a:spcPct val="0"/>
              </a:spcBef>
              <a:spcAft>
                <a:spcPct val="0"/>
              </a:spcAft>
              <a:defRPr sz="3600">
                <a:solidFill>
                  <a:srgbClr val="009D57"/>
                </a:solidFill>
                <a:latin typeface="Archer Semibold" pitchFamily="50" charset="0"/>
              </a:defRPr>
            </a:lvl5pPr>
            <a:lvl6pPr marL="457200" algn="l" rtl="0" eaLnBrk="1" fontAlgn="base" hangingPunct="1">
              <a:spcBef>
                <a:spcPct val="0"/>
              </a:spcBef>
              <a:spcAft>
                <a:spcPct val="0"/>
              </a:spcAft>
              <a:defRPr sz="3600">
                <a:solidFill>
                  <a:srgbClr val="009D57"/>
                </a:solidFill>
                <a:latin typeface="Archer Semibold" pitchFamily="50" charset="0"/>
              </a:defRPr>
            </a:lvl6pPr>
            <a:lvl7pPr marL="914400" algn="l" rtl="0" eaLnBrk="1" fontAlgn="base" hangingPunct="1">
              <a:spcBef>
                <a:spcPct val="0"/>
              </a:spcBef>
              <a:spcAft>
                <a:spcPct val="0"/>
              </a:spcAft>
              <a:defRPr sz="3600">
                <a:solidFill>
                  <a:srgbClr val="009D57"/>
                </a:solidFill>
                <a:latin typeface="Archer Semibold" pitchFamily="50" charset="0"/>
              </a:defRPr>
            </a:lvl7pPr>
            <a:lvl8pPr marL="1371600" algn="l" rtl="0" eaLnBrk="1" fontAlgn="base" hangingPunct="1">
              <a:spcBef>
                <a:spcPct val="0"/>
              </a:spcBef>
              <a:spcAft>
                <a:spcPct val="0"/>
              </a:spcAft>
              <a:defRPr sz="3600">
                <a:solidFill>
                  <a:srgbClr val="009D57"/>
                </a:solidFill>
                <a:latin typeface="Archer Semibold" pitchFamily="50" charset="0"/>
              </a:defRPr>
            </a:lvl8pPr>
            <a:lvl9pPr marL="1828800" algn="l" rtl="0" eaLnBrk="1" fontAlgn="base" hangingPunct="1">
              <a:spcBef>
                <a:spcPct val="0"/>
              </a:spcBef>
              <a:spcAft>
                <a:spcPct val="0"/>
              </a:spcAft>
              <a:defRPr sz="3600">
                <a:solidFill>
                  <a:srgbClr val="009D57"/>
                </a:solidFill>
                <a:latin typeface="Archer Semibold" pitchFamily="50" charset="0"/>
              </a:defRPr>
            </a:lvl9pPr>
          </a:lstStyle>
          <a:p>
            <a:r>
              <a:rPr lang="en-US" sz="4000" dirty="0" smtClean="0">
                <a:solidFill>
                  <a:srgbClr val="00B050"/>
                </a:solidFill>
                <a:latin typeface="+mn-lt"/>
              </a:rPr>
              <a:t>CARES</a:t>
            </a:r>
          </a:p>
        </p:txBody>
      </p:sp>
      <p:sp>
        <p:nvSpPr>
          <p:cNvPr id="5" name="Text Placeholder 2"/>
          <p:cNvSpPr txBox="1">
            <a:spLocks/>
          </p:cNvSpPr>
          <p:nvPr/>
        </p:nvSpPr>
        <p:spPr bwMode="auto">
          <a:xfrm>
            <a:off x="375558" y="1540329"/>
            <a:ext cx="8229600" cy="3086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indent="-400050" algn="l">
              <a:buFont typeface="Arial" panose="020B0604020202020204" pitchFamily="34" charset="0"/>
              <a:buChar char="•"/>
            </a:pPr>
            <a:r>
              <a:rPr lang="en-US" u="sng" dirty="0" smtClean="0">
                <a:solidFill>
                  <a:schemeClr val="tx1"/>
                </a:solidFill>
              </a:rPr>
              <a:t>C</a:t>
            </a:r>
            <a:r>
              <a:rPr lang="en-US" dirty="0" smtClean="0">
                <a:solidFill>
                  <a:schemeClr val="tx1"/>
                </a:solidFill>
              </a:rPr>
              <a:t>ardiac </a:t>
            </a:r>
            <a:r>
              <a:rPr lang="en-US" u="sng" dirty="0" smtClean="0">
                <a:solidFill>
                  <a:schemeClr val="tx1"/>
                </a:solidFill>
              </a:rPr>
              <a:t>A</a:t>
            </a:r>
            <a:r>
              <a:rPr lang="en-US" dirty="0" smtClean="0">
                <a:solidFill>
                  <a:schemeClr val="tx1"/>
                </a:solidFill>
              </a:rPr>
              <a:t>rrest </a:t>
            </a:r>
            <a:r>
              <a:rPr lang="en-US" u="sng" dirty="0" smtClean="0">
                <a:solidFill>
                  <a:schemeClr val="tx1"/>
                </a:solidFill>
              </a:rPr>
              <a:t>R</a:t>
            </a:r>
            <a:r>
              <a:rPr lang="en-US" dirty="0" smtClean="0">
                <a:solidFill>
                  <a:schemeClr val="tx1"/>
                </a:solidFill>
              </a:rPr>
              <a:t>egistry to </a:t>
            </a:r>
            <a:r>
              <a:rPr lang="en-US" u="sng" dirty="0" smtClean="0">
                <a:solidFill>
                  <a:schemeClr val="tx1"/>
                </a:solidFill>
              </a:rPr>
              <a:t>E</a:t>
            </a:r>
            <a:r>
              <a:rPr lang="en-US" dirty="0" smtClean="0">
                <a:solidFill>
                  <a:schemeClr val="tx1"/>
                </a:solidFill>
              </a:rPr>
              <a:t>nhance </a:t>
            </a:r>
            <a:r>
              <a:rPr lang="en-US" u="sng" dirty="0" smtClean="0">
                <a:solidFill>
                  <a:schemeClr val="tx1"/>
                </a:solidFill>
              </a:rPr>
              <a:t>S</a:t>
            </a:r>
            <a:r>
              <a:rPr lang="en-US" dirty="0" smtClean="0">
                <a:solidFill>
                  <a:schemeClr val="tx1"/>
                </a:solidFill>
              </a:rPr>
              <a:t>urvival</a:t>
            </a:r>
          </a:p>
          <a:p>
            <a:pPr lvl="1" indent="-400050" algn="l">
              <a:buFont typeface="Arial" panose="020B0604020202020204" pitchFamily="34" charset="0"/>
              <a:buChar char="•"/>
            </a:pPr>
            <a:r>
              <a:rPr lang="en-US" dirty="0" smtClean="0">
                <a:solidFill>
                  <a:schemeClr val="tx1"/>
                </a:solidFill>
              </a:rPr>
              <a:t>Established to improve prehospital care at the local level</a:t>
            </a:r>
          </a:p>
          <a:p>
            <a:pPr lvl="2" indent="-400050" algn="l">
              <a:buFont typeface="Arial" panose="020B0604020202020204" pitchFamily="34" charset="0"/>
              <a:buChar char="−"/>
            </a:pPr>
            <a:r>
              <a:rPr lang="en-US" dirty="0" smtClean="0">
                <a:solidFill>
                  <a:schemeClr val="tx1"/>
                </a:solidFill>
              </a:rPr>
              <a:t>Identify cases of OOH cardiac arrest</a:t>
            </a:r>
          </a:p>
          <a:p>
            <a:pPr lvl="2" indent="-400050" algn="l">
              <a:buFont typeface="Arial" panose="020B0604020202020204" pitchFamily="34" charset="0"/>
              <a:buChar char="−"/>
            </a:pPr>
            <a:r>
              <a:rPr lang="en-US" dirty="0" smtClean="0">
                <a:solidFill>
                  <a:schemeClr val="tx1"/>
                </a:solidFill>
              </a:rPr>
              <a:t>Measure how well EMS performs key elements of emergency cardiac care</a:t>
            </a:r>
          </a:p>
          <a:p>
            <a:pPr lvl="2" indent="-400050" algn="l">
              <a:buFont typeface="Arial" panose="020B0604020202020204" pitchFamily="34" charset="0"/>
              <a:buChar char="−"/>
            </a:pPr>
            <a:r>
              <a:rPr lang="en-US" dirty="0" smtClean="0">
                <a:solidFill>
                  <a:schemeClr val="tx1"/>
                </a:solidFill>
              </a:rPr>
              <a:t>Determine outcomes through hospital discharge</a:t>
            </a:r>
          </a:p>
        </p:txBody>
      </p:sp>
      <p:cxnSp>
        <p:nvCxnSpPr>
          <p:cNvPr id="6" name="Straight Connector 5"/>
          <p:cNvCxnSpPr/>
          <p:nvPr/>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pic>
        <p:nvPicPr>
          <p:cNvPr id="8194" name="Picture 2" descr="https://mycares.net/includes/css/site/images/CARESLogo.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058" y="276224"/>
            <a:ext cx="2324100" cy="7429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mycares.net/includes/css/site/images/CDClogo.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409519"/>
            <a:ext cx="2609850" cy="36195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mycares.net/includes/css/site/images/EmoryLogo.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6005740"/>
            <a:ext cx="1962150" cy="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21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7988" b="42926"/>
          <a:stretch/>
        </p:blipFill>
        <p:spPr bwMode="auto">
          <a:xfrm>
            <a:off x="283129" y="1447800"/>
            <a:ext cx="3173136" cy="5288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6621" r="48024"/>
          <a:stretch/>
        </p:blipFill>
        <p:spPr bwMode="auto">
          <a:xfrm>
            <a:off x="5100638" y="1447800"/>
            <a:ext cx="3170908" cy="4019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p:txBody>
          <a:bodyPr/>
          <a:lstStyle/>
          <a:p>
            <a:r>
              <a:rPr lang="en-US" dirty="0" smtClean="0"/>
              <a:t>CARES Registry </a:t>
            </a:r>
            <a:br>
              <a:rPr lang="en-US" dirty="0" smtClean="0"/>
            </a:br>
            <a:r>
              <a:rPr lang="en-US" dirty="0" smtClean="0"/>
              <a:t>Core Data Elements</a:t>
            </a:r>
            <a:endParaRPr lang="en-US" dirty="0"/>
          </a:p>
        </p:txBody>
      </p:sp>
      <p:sp>
        <p:nvSpPr>
          <p:cNvPr id="13" name="TextBox 12"/>
          <p:cNvSpPr txBox="1"/>
          <p:nvPr/>
        </p:nvSpPr>
        <p:spPr>
          <a:xfrm>
            <a:off x="6096000" y="6519446"/>
            <a:ext cx="3200400" cy="338554"/>
          </a:xfrm>
          <a:prstGeom prst="rect">
            <a:avLst/>
          </a:prstGeom>
          <a:noFill/>
        </p:spPr>
        <p:txBody>
          <a:bodyPr wrap="square" rtlCol="0">
            <a:spAutoFit/>
          </a:bodyPr>
          <a:lstStyle/>
          <a:p>
            <a:r>
              <a:rPr lang="en-US" sz="1600" i="1" dirty="0" smtClean="0">
                <a:solidFill>
                  <a:schemeClr val="tx1">
                    <a:lumMod val="65000"/>
                    <a:lumOff val="35000"/>
                  </a:schemeClr>
                </a:solidFill>
              </a:rPr>
              <a:t>Ann </a:t>
            </a:r>
            <a:r>
              <a:rPr lang="en-US" sz="1600" i="1" dirty="0" err="1" smtClean="0">
                <a:solidFill>
                  <a:schemeClr val="tx1">
                    <a:lumMod val="65000"/>
                    <a:lumOff val="35000"/>
                  </a:schemeClr>
                </a:solidFill>
              </a:rPr>
              <a:t>Emerg</a:t>
            </a:r>
            <a:r>
              <a:rPr lang="en-US" sz="1600" i="1" dirty="0" smtClean="0">
                <a:solidFill>
                  <a:schemeClr val="tx1">
                    <a:lumMod val="65000"/>
                    <a:lumOff val="35000"/>
                  </a:schemeClr>
                </a:solidFill>
              </a:rPr>
              <a:t> Med. </a:t>
            </a:r>
            <a:r>
              <a:rPr lang="en-US" sz="1600" dirty="0" smtClean="0">
                <a:solidFill>
                  <a:schemeClr val="tx1">
                    <a:lumMod val="65000"/>
                    <a:lumOff val="35000"/>
                  </a:schemeClr>
                </a:solidFill>
              </a:rPr>
              <a:t>2009;54:674-683</a:t>
            </a:r>
            <a:endParaRPr lang="en-US" sz="1600" i="1" dirty="0">
              <a:solidFill>
                <a:schemeClr val="tx1">
                  <a:lumMod val="65000"/>
                  <a:lumOff val="35000"/>
                </a:schemeClr>
              </a:solidFill>
            </a:endParaRPr>
          </a:p>
        </p:txBody>
      </p:sp>
    </p:spTree>
    <p:extLst>
      <p:ext uri="{BB962C8B-B14F-4D97-AF65-F5344CB8AC3E}">
        <p14:creationId xmlns:p14="http://schemas.microsoft.com/office/powerpoint/2010/main" val="86938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533400"/>
            <a:ext cx="843246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0" y="6519446"/>
            <a:ext cx="3048000" cy="338554"/>
          </a:xfrm>
          <a:prstGeom prst="rect">
            <a:avLst/>
          </a:prstGeom>
          <a:noFill/>
        </p:spPr>
        <p:txBody>
          <a:bodyPr wrap="square" rtlCol="0">
            <a:spAutoFit/>
          </a:bodyPr>
          <a:lstStyle/>
          <a:p>
            <a:r>
              <a:rPr lang="en-US" sz="1600" i="1" dirty="0" smtClean="0">
                <a:solidFill>
                  <a:schemeClr val="tx1">
                    <a:lumMod val="65000"/>
                    <a:lumOff val="35000"/>
                  </a:schemeClr>
                </a:solidFill>
              </a:rPr>
              <a:t>Circulation. 2014;130:1876-1882</a:t>
            </a:r>
            <a:endParaRPr lang="en-US" sz="1600" i="1" dirty="0">
              <a:solidFill>
                <a:schemeClr val="tx1">
                  <a:lumMod val="65000"/>
                  <a:lumOff val="35000"/>
                </a:schemeClr>
              </a:solidFill>
            </a:endParaRPr>
          </a:p>
        </p:txBody>
      </p:sp>
      <p:sp>
        <p:nvSpPr>
          <p:cNvPr id="6" name="Text Placeholder 2"/>
          <p:cNvSpPr txBox="1">
            <a:spLocks/>
          </p:cNvSpPr>
          <p:nvPr/>
        </p:nvSpPr>
        <p:spPr bwMode="auto">
          <a:xfrm>
            <a:off x="533400" y="2895600"/>
            <a:ext cx="82296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indent="-400050" algn="l">
              <a:buFont typeface="Arial" panose="020B0604020202020204" pitchFamily="34" charset="0"/>
              <a:buChar char="•"/>
            </a:pPr>
            <a:r>
              <a:rPr lang="en-US" dirty="0" smtClean="0">
                <a:solidFill>
                  <a:schemeClr val="tx1"/>
                </a:solidFill>
              </a:rPr>
              <a:t>&gt; 70K SCA victims from 248 EMS agencies</a:t>
            </a:r>
          </a:p>
          <a:p>
            <a:pPr lvl="2" indent="-400050" algn="l">
              <a:buFont typeface="Arial" panose="020B0604020202020204" pitchFamily="34" charset="0"/>
              <a:buChar char="•"/>
            </a:pPr>
            <a:r>
              <a:rPr lang="en-US" dirty="0" smtClean="0">
                <a:solidFill>
                  <a:schemeClr val="tx1"/>
                </a:solidFill>
              </a:rPr>
              <a:t>October 2005 – December 2012</a:t>
            </a:r>
          </a:p>
          <a:p>
            <a:pPr lvl="1" indent="-400050" algn="l">
              <a:buFont typeface="Arial" panose="020B0604020202020204" pitchFamily="34" charset="0"/>
              <a:buChar char="•"/>
            </a:pPr>
            <a:r>
              <a:rPr lang="en-US" dirty="0" smtClean="0">
                <a:solidFill>
                  <a:schemeClr val="tx1"/>
                </a:solidFill>
              </a:rPr>
              <a:t>Survival improvement for both shockable and non-shockable rhythms</a:t>
            </a:r>
          </a:p>
          <a:p>
            <a:pPr lvl="1" indent="-400050" algn="l">
              <a:buFont typeface="Arial" panose="020B0604020202020204" pitchFamily="34" charset="0"/>
              <a:buChar char="•"/>
            </a:pPr>
            <a:r>
              <a:rPr lang="en-US" dirty="0" smtClean="0">
                <a:solidFill>
                  <a:schemeClr val="tx1"/>
                </a:solidFill>
                <a:sym typeface="Wingdings"/>
              </a:rPr>
              <a:t>d use of bystander CPR and AED use</a:t>
            </a:r>
            <a:endParaRPr lang="en-US" dirty="0" smtClean="0">
              <a:solidFill>
                <a:schemeClr val="tx1"/>
              </a:solidFill>
            </a:endParaRPr>
          </a:p>
        </p:txBody>
      </p:sp>
    </p:spTree>
    <p:extLst>
      <p:ext uri="{BB962C8B-B14F-4D97-AF65-F5344CB8AC3E}">
        <p14:creationId xmlns:p14="http://schemas.microsoft.com/office/powerpoint/2010/main" val="148472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 Disclosures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8134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11" t="38998" r="23787" b="33724"/>
          <a:stretch/>
        </p:blipFill>
        <p:spPr bwMode="auto">
          <a:xfrm>
            <a:off x="0" y="2286000"/>
            <a:ext cx="9070443" cy="2598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76200"/>
            <a:ext cx="843246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096000" y="6550223"/>
            <a:ext cx="3048000" cy="307777"/>
          </a:xfrm>
          <a:prstGeom prst="rect">
            <a:avLst/>
          </a:prstGeom>
          <a:noFill/>
        </p:spPr>
        <p:txBody>
          <a:bodyPr wrap="square" rtlCol="0">
            <a:spAutoFit/>
          </a:bodyPr>
          <a:lstStyle/>
          <a:p>
            <a:pPr algn="r"/>
            <a:r>
              <a:rPr lang="en-US" sz="1400" i="1" dirty="0" smtClean="0">
                <a:solidFill>
                  <a:schemeClr val="tx1">
                    <a:lumMod val="65000"/>
                    <a:lumOff val="35000"/>
                  </a:schemeClr>
                </a:solidFill>
              </a:rPr>
              <a:t>Circulation. 2014;130:1876-1882</a:t>
            </a:r>
            <a:endParaRPr lang="en-US" sz="1400" i="1" dirty="0">
              <a:solidFill>
                <a:schemeClr val="tx1">
                  <a:lumMod val="65000"/>
                  <a:lumOff val="35000"/>
                </a:schemeClr>
              </a:solidFill>
            </a:endParaRPr>
          </a:p>
        </p:txBody>
      </p:sp>
      <p:sp>
        <p:nvSpPr>
          <p:cNvPr id="4" name="Rectangle 3"/>
          <p:cNvSpPr/>
          <p:nvPr/>
        </p:nvSpPr>
        <p:spPr>
          <a:xfrm>
            <a:off x="152400" y="3096986"/>
            <a:ext cx="1178378"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398" y="4033158"/>
            <a:ext cx="1178379"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399" y="4463144"/>
            <a:ext cx="1178379"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62100" y="3110593"/>
            <a:ext cx="762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23364" y="3096986"/>
            <a:ext cx="762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62100" y="4063065"/>
            <a:ext cx="762000" cy="3762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64832" y="4484877"/>
            <a:ext cx="762000" cy="3762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26085" y="3896340"/>
            <a:ext cx="762000" cy="3762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86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p:spPr>
        <p:txBody>
          <a:bodyPr>
            <a:noAutofit/>
          </a:bodyPr>
          <a:lstStyle/>
          <a:p>
            <a:pPr algn="ctr"/>
            <a:r>
              <a:rPr lang="en-US" sz="11500" b="1" dirty="0" smtClean="0"/>
              <a:t>SCHOOLS</a:t>
            </a:r>
            <a:endParaRPr lang="en-US" sz="72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616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80352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6935"/>
          <a:stretch/>
        </p:blipFill>
        <p:spPr bwMode="auto">
          <a:xfrm>
            <a:off x="990600" y="1722663"/>
            <a:ext cx="7086600" cy="72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Placeholder 1"/>
          <p:cNvSpPr txBox="1">
            <a:spLocks/>
          </p:cNvSpPr>
          <p:nvPr/>
        </p:nvSpPr>
        <p:spPr bwMode="auto">
          <a:xfrm>
            <a:off x="1219200" y="3581400"/>
            <a:ext cx="6629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4400" kern="1200">
                <a:solidFill>
                  <a:srgbClr val="FF0000"/>
                </a:solidFill>
                <a:latin typeface="Arial" pitchFamily="34" charset="0"/>
                <a:ea typeface="+mj-ea"/>
                <a:cs typeface="Arial" pitchFamily="34" charset="0"/>
              </a:defRPr>
            </a:lvl1pPr>
            <a:lvl2pPr algn="l" rtl="0" eaLnBrk="1" fontAlgn="base" hangingPunct="1">
              <a:spcBef>
                <a:spcPct val="0"/>
              </a:spcBef>
              <a:spcAft>
                <a:spcPct val="0"/>
              </a:spcAft>
              <a:defRPr sz="3600">
                <a:solidFill>
                  <a:srgbClr val="009D57"/>
                </a:solidFill>
                <a:latin typeface="Archer Semibold" pitchFamily="50" charset="0"/>
              </a:defRPr>
            </a:lvl2pPr>
            <a:lvl3pPr algn="l" rtl="0" eaLnBrk="1" fontAlgn="base" hangingPunct="1">
              <a:spcBef>
                <a:spcPct val="0"/>
              </a:spcBef>
              <a:spcAft>
                <a:spcPct val="0"/>
              </a:spcAft>
              <a:defRPr sz="3600">
                <a:solidFill>
                  <a:srgbClr val="009D57"/>
                </a:solidFill>
                <a:latin typeface="Archer Semibold" pitchFamily="50" charset="0"/>
              </a:defRPr>
            </a:lvl3pPr>
            <a:lvl4pPr algn="l" rtl="0" eaLnBrk="1" fontAlgn="base" hangingPunct="1">
              <a:spcBef>
                <a:spcPct val="0"/>
              </a:spcBef>
              <a:spcAft>
                <a:spcPct val="0"/>
              </a:spcAft>
              <a:defRPr sz="3600">
                <a:solidFill>
                  <a:srgbClr val="009D57"/>
                </a:solidFill>
                <a:latin typeface="Archer Semibold" pitchFamily="50" charset="0"/>
              </a:defRPr>
            </a:lvl4pPr>
            <a:lvl5pPr algn="l" rtl="0" eaLnBrk="1" fontAlgn="base" hangingPunct="1">
              <a:spcBef>
                <a:spcPct val="0"/>
              </a:spcBef>
              <a:spcAft>
                <a:spcPct val="0"/>
              </a:spcAft>
              <a:defRPr sz="3600">
                <a:solidFill>
                  <a:srgbClr val="009D57"/>
                </a:solidFill>
                <a:latin typeface="Archer Semibold" pitchFamily="50" charset="0"/>
              </a:defRPr>
            </a:lvl5pPr>
            <a:lvl6pPr marL="457200" algn="l" rtl="0" eaLnBrk="1" fontAlgn="base" hangingPunct="1">
              <a:spcBef>
                <a:spcPct val="0"/>
              </a:spcBef>
              <a:spcAft>
                <a:spcPct val="0"/>
              </a:spcAft>
              <a:defRPr sz="3600">
                <a:solidFill>
                  <a:srgbClr val="009D57"/>
                </a:solidFill>
                <a:latin typeface="Archer Semibold" pitchFamily="50" charset="0"/>
              </a:defRPr>
            </a:lvl6pPr>
            <a:lvl7pPr marL="914400" algn="l" rtl="0" eaLnBrk="1" fontAlgn="base" hangingPunct="1">
              <a:spcBef>
                <a:spcPct val="0"/>
              </a:spcBef>
              <a:spcAft>
                <a:spcPct val="0"/>
              </a:spcAft>
              <a:defRPr sz="3600">
                <a:solidFill>
                  <a:srgbClr val="009D57"/>
                </a:solidFill>
                <a:latin typeface="Archer Semibold" pitchFamily="50" charset="0"/>
              </a:defRPr>
            </a:lvl7pPr>
            <a:lvl8pPr marL="1371600" algn="l" rtl="0" eaLnBrk="1" fontAlgn="base" hangingPunct="1">
              <a:spcBef>
                <a:spcPct val="0"/>
              </a:spcBef>
              <a:spcAft>
                <a:spcPct val="0"/>
              </a:spcAft>
              <a:defRPr sz="3600">
                <a:solidFill>
                  <a:srgbClr val="009D57"/>
                </a:solidFill>
                <a:latin typeface="Archer Semibold" pitchFamily="50" charset="0"/>
              </a:defRPr>
            </a:lvl8pPr>
            <a:lvl9pPr marL="1828800" algn="l" rtl="0" eaLnBrk="1" fontAlgn="base" hangingPunct="1">
              <a:spcBef>
                <a:spcPct val="0"/>
              </a:spcBef>
              <a:spcAft>
                <a:spcPct val="0"/>
              </a:spcAft>
              <a:defRPr sz="3600">
                <a:solidFill>
                  <a:srgbClr val="009D57"/>
                </a:solidFill>
                <a:latin typeface="Archer Semibold" pitchFamily="50" charset="0"/>
              </a:defRPr>
            </a:lvl9pPr>
          </a:lstStyle>
          <a:p>
            <a:pPr algn="ctr"/>
            <a:r>
              <a:rPr lang="en-US" sz="3600" i="1" dirty="0" smtClean="0">
                <a:solidFill>
                  <a:schemeClr val="tx1"/>
                </a:solidFill>
              </a:rPr>
              <a:t>“On any given day, as much as 20% of the combined US adult and child population can be found in schools”</a:t>
            </a:r>
          </a:p>
        </p:txBody>
      </p:sp>
      <p:sp>
        <p:nvSpPr>
          <p:cNvPr id="6" name="TextBox 5"/>
          <p:cNvSpPr txBox="1"/>
          <p:nvPr/>
        </p:nvSpPr>
        <p:spPr>
          <a:xfrm>
            <a:off x="6096000" y="6519446"/>
            <a:ext cx="3048000" cy="338554"/>
          </a:xfrm>
          <a:prstGeom prst="rect">
            <a:avLst/>
          </a:prstGeom>
          <a:noFill/>
        </p:spPr>
        <p:txBody>
          <a:bodyPr wrap="square" rtlCol="0">
            <a:spAutoFit/>
          </a:bodyPr>
          <a:lstStyle/>
          <a:p>
            <a:r>
              <a:rPr lang="en-US" sz="1600" i="1" dirty="0" smtClean="0">
                <a:solidFill>
                  <a:schemeClr val="tx1">
                    <a:lumMod val="65000"/>
                    <a:lumOff val="35000"/>
                  </a:schemeClr>
                </a:solidFill>
              </a:rPr>
              <a:t>Circulation. </a:t>
            </a:r>
            <a:r>
              <a:rPr lang="en-US" sz="1600" dirty="0" smtClean="0">
                <a:solidFill>
                  <a:schemeClr val="tx1">
                    <a:lumMod val="65000"/>
                    <a:lumOff val="35000"/>
                  </a:schemeClr>
                </a:solidFill>
              </a:rPr>
              <a:t>2008;117:704-709</a:t>
            </a:r>
            <a:endParaRPr lang="en-US" sz="1600" i="1" dirty="0">
              <a:solidFill>
                <a:schemeClr val="tx1">
                  <a:lumMod val="65000"/>
                  <a:lumOff val="35000"/>
                </a:schemeClr>
              </a:solidFill>
            </a:endParaRPr>
          </a:p>
        </p:txBody>
      </p:sp>
    </p:spTree>
    <p:extLst>
      <p:ext uri="{BB962C8B-B14F-4D97-AF65-F5344CB8AC3E}">
        <p14:creationId xmlns:p14="http://schemas.microsoft.com/office/powerpoint/2010/main" val="157375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2"/>
          <p:cNvSpPr txBox="1">
            <a:spLocks/>
          </p:cNvSpPr>
          <p:nvPr/>
        </p:nvSpPr>
        <p:spPr bwMode="auto">
          <a:xfrm>
            <a:off x="533400" y="2255837"/>
            <a:ext cx="8229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400" dirty="0" smtClean="0">
                <a:solidFill>
                  <a:schemeClr val="tx1"/>
                </a:solidFill>
              </a:rPr>
              <a:t>97 cases over 16 years</a:t>
            </a:r>
          </a:p>
          <a:p>
            <a:pPr marL="857250" indent="-400050">
              <a:buFont typeface="Arial" panose="020B0604020202020204" pitchFamily="34" charset="0"/>
              <a:buChar char="─"/>
            </a:pPr>
            <a:r>
              <a:rPr lang="en-US" sz="2000" dirty="0" smtClean="0">
                <a:solidFill>
                  <a:schemeClr val="tx1"/>
                </a:solidFill>
              </a:rPr>
              <a:t>12 students</a:t>
            </a:r>
          </a:p>
          <a:p>
            <a:pPr marL="857250" indent="-400050">
              <a:buFont typeface="Arial" panose="020B0604020202020204" pitchFamily="34" charset="0"/>
              <a:buChar char="─"/>
            </a:pPr>
            <a:r>
              <a:rPr lang="en-US" sz="2000" dirty="0" smtClean="0">
                <a:solidFill>
                  <a:schemeClr val="tx1"/>
                </a:solidFill>
              </a:rPr>
              <a:t>33 faculty, staff</a:t>
            </a:r>
          </a:p>
          <a:p>
            <a:pPr marL="857250" indent="-400050">
              <a:buFont typeface="Arial" panose="020B0604020202020204" pitchFamily="34" charset="0"/>
              <a:buChar char="─"/>
            </a:pPr>
            <a:r>
              <a:rPr lang="en-US" sz="2000" dirty="0" smtClean="0">
                <a:solidFill>
                  <a:schemeClr val="tx1"/>
                </a:solidFill>
              </a:rPr>
              <a:t>45 adults </a:t>
            </a:r>
            <a:r>
              <a:rPr lang="en-US" sz="2000" dirty="0">
                <a:solidFill>
                  <a:schemeClr val="tx1"/>
                </a:solidFill>
              </a:rPr>
              <a:t>not </a:t>
            </a:r>
            <a:r>
              <a:rPr lang="en-US" sz="2000" dirty="0" smtClean="0">
                <a:solidFill>
                  <a:schemeClr val="tx1"/>
                </a:solidFill>
              </a:rPr>
              <a:t>employed</a:t>
            </a:r>
          </a:p>
          <a:p>
            <a:pPr marL="857250" indent="-400050">
              <a:buFont typeface="Arial" panose="020B0604020202020204" pitchFamily="34" charset="0"/>
              <a:buChar char="─"/>
            </a:pPr>
            <a:endParaRPr lang="en-US" sz="2000" dirty="0" smtClean="0">
              <a:solidFill>
                <a:schemeClr val="tx1"/>
              </a:solidFill>
            </a:endParaRPr>
          </a:p>
          <a:p>
            <a:pPr marL="457200" indent="-457200">
              <a:buFont typeface="Arial" panose="020B0604020202020204" pitchFamily="34" charset="0"/>
              <a:buChar char="•"/>
            </a:pPr>
            <a:r>
              <a:rPr lang="en-US" sz="2400" dirty="0" smtClean="0">
                <a:solidFill>
                  <a:schemeClr val="tx1"/>
                </a:solidFill>
              </a:rPr>
              <a:t>School based cardiac arrest</a:t>
            </a:r>
          </a:p>
          <a:p>
            <a:pPr marL="857250" indent="-400050">
              <a:buFont typeface="Arial" panose="020B0604020202020204" pitchFamily="34" charset="0"/>
              <a:buChar char="─"/>
            </a:pPr>
            <a:r>
              <a:rPr lang="en-US" sz="2000" dirty="0" smtClean="0">
                <a:solidFill>
                  <a:schemeClr val="tx1"/>
                </a:solidFill>
              </a:rPr>
              <a:t>1:111 schools</a:t>
            </a:r>
          </a:p>
          <a:p>
            <a:pPr marL="857250" indent="-400050">
              <a:buFont typeface="Arial" panose="020B0604020202020204" pitchFamily="34" charset="0"/>
              <a:buChar char="─"/>
            </a:pPr>
            <a:r>
              <a:rPr lang="en-US" sz="2000" dirty="0" smtClean="0">
                <a:solidFill>
                  <a:schemeClr val="tx1"/>
                </a:solidFill>
              </a:rPr>
              <a:t>1:8 colleges</a:t>
            </a:r>
          </a:p>
          <a:p>
            <a:pPr marL="857250" indent="-400050">
              <a:buFont typeface="Arial" panose="020B0604020202020204" pitchFamily="34" charset="0"/>
              <a:buChar char="─"/>
            </a:pPr>
            <a:r>
              <a:rPr lang="en-US" sz="2000" dirty="0" smtClean="0">
                <a:solidFill>
                  <a:schemeClr val="tx1"/>
                </a:solidFill>
              </a:rPr>
              <a:t>1:125 High schools</a:t>
            </a:r>
          </a:p>
          <a:p>
            <a:pPr marL="857250" indent="-400050">
              <a:buFont typeface="Arial" panose="020B0604020202020204" pitchFamily="34" charset="0"/>
              <a:buChar char="─"/>
            </a:pPr>
            <a:r>
              <a:rPr lang="en-US" sz="2000" dirty="0" smtClean="0">
                <a:solidFill>
                  <a:schemeClr val="tx1"/>
                </a:solidFill>
              </a:rPr>
              <a:t>1:200 preschool-middle</a:t>
            </a:r>
            <a:endParaRPr lang="en-US" sz="2000" dirty="0">
              <a:solidFill>
                <a:schemeClr val="tx1"/>
              </a:solidFill>
            </a:endParaRPr>
          </a:p>
          <a:p>
            <a:pPr marL="457200" indent="-457200">
              <a:buFont typeface="Arial" panose="020B0604020202020204" pitchFamily="34" charset="0"/>
              <a:buChar char="•"/>
            </a:pPr>
            <a:endParaRPr lang="en-US" sz="2400" dirty="0">
              <a:solidFill>
                <a:schemeClr val="tx1"/>
              </a:solidFill>
            </a:endParaRPr>
          </a:p>
          <a:p>
            <a:pPr marL="857250" indent="-400050">
              <a:buFont typeface="Arial" panose="020B0604020202020204" pitchFamily="34" charset="0"/>
              <a:buChar char="─"/>
            </a:pPr>
            <a:endParaRPr lang="en-US" sz="2000" dirty="0" smtClean="0">
              <a:solidFill>
                <a:schemeClr val="tx1"/>
              </a:solidFill>
            </a:endParaRPr>
          </a:p>
        </p:txBody>
      </p:sp>
      <p:sp>
        <p:nvSpPr>
          <p:cNvPr id="8" name="TextBox 7"/>
          <p:cNvSpPr txBox="1"/>
          <p:nvPr/>
        </p:nvSpPr>
        <p:spPr>
          <a:xfrm>
            <a:off x="6096000" y="6519446"/>
            <a:ext cx="3048000" cy="338554"/>
          </a:xfrm>
          <a:prstGeom prst="rect">
            <a:avLst/>
          </a:prstGeom>
          <a:noFill/>
        </p:spPr>
        <p:txBody>
          <a:bodyPr wrap="square" rtlCol="0">
            <a:spAutoFit/>
          </a:bodyPr>
          <a:lstStyle/>
          <a:p>
            <a:r>
              <a:rPr lang="en-US" sz="1600" i="1" dirty="0" smtClean="0">
                <a:solidFill>
                  <a:schemeClr val="tx1">
                    <a:lumMod val="65000"/>
                    <a:lumOff val="35000"/>
                  </a:schemeClr>
                </a:solidFill>
              </a:rPr>
              <a:t>Circulation. </a:t>
            </a:r>
            <a:r>
              <a:rPr lang="en-US" sz="1600" dirty="0" smtClean="0">
                <a:solidFill>
                  <a:schemeClr val="tx1">
                    <a:lumMod val="65000"/>
                    <a:lumOff val="35000"/>
                  </a:schemeClr>
                </a:solidFill>
              </a:rPr>
              <a:t>2007;116:1374-1379</a:t>
            </a:r>
            <a:endParaRPr lang="en-US" sz="1600" i="1" dirty="0">
              <a:solidFill>
                <a:schemeClr val="tx1">
                  <a:lumMod val="65000"/>
                  <a:lumOff val="35000"/>
                </a:schemeClr>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4" y="0"/>
            <a:ext cx="8271989"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47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178884" y="1128298"/>
            <a:ext cx="3962400" cy="307777"/>
          </a:xfrm>
          <a:prstGeom prst="rect">
            <a:avLst/>
          </a:prstGeom>
          <a:noFill/>
        </p:spPr>
        <p:txBody>
          <a:bodyPr wrap="square" rtlCol="0">
            <a:spAutoFit/>
          </a:bodyPr>
          <a:lstStyle/>
          <a:p>
            <a:pPr algn="r"/>
            <a:r>
              <a:rPr lang="en-US" sz="1400" i="1" dirty="0" smtClean="0">
                <a:solidFill>
                  <a:schemeClr val="tx1">
                    <a:lumMod val="65000"/>
                    <a:lumOff val="35000"/>
                  </a:schemeClr>
                </a:solidFill>
              </a:rPr>
              <a:t>Br J Sports Med. 2013 Dec;47(18):1179-83</a:t>
            </a:r>
            <a:endParaRPr lang="en-US" sz="1400" i="1" dirty="0">
              <a:solidFill>
                <a:schemeClr val="tx1">
                  <a:lumMod val="65000"/>
                  <a:lumOff val="35000"/>
                </a:schemeClr>
              </a:solidFill>
            </a:endParaRPr>
          </a:p>
        </p:txBody>
      </p:sp>
      <p:sp>
        <p:nvSpPr>
          <p:cNvPr id="3" name="Rectangle 2"/>
          <p:cNvSpPr/>
          <p:nvPr/>
        </p:nvSpPr>
        <p:spPr>
          <a:xfrm>
            <a:off x="228600" y="76200"/>
            <a:ext cx="8763000" cy="1107996"/>
          </a:xfrm>
          <a:prstGeom prst="rect">
            <a:avLst/>
          </a:prstGeom>
        </p:spPr>
        <p:txBody>
          <a:bodyPr wrap="square">
            <a:spAutoFit/>
          </a:bodyPr>
          <a:lstStyle/>
          <a:p>
            <a:r>
              <a:rPr lang="en-US" sz="2400" b="1" dirty="0"/>
              <a:t>Outcomes from sudden cardiac arrest in US high schools: a 2-year prospective study from the National Registry for AED Use in Sports</a:t>
            </a:r>
            <a:r>
              <a:rPr lang="en-US" sz="2000" b="1" dirty="0" smtClean="0"/>
              <a:t>.</a:t>
            </a:r>
          </a:p>
          <a:p>
            <a:r>
              <a:rPr lang="en-US" dirty="0" err="1" smtClean="0"/>
              <a:t>Drezner</a:t>
            </a:r>
            <a:r>
              <a:rPr lang="en-US" dirty="0" smtClean="0"/>
              <a:t> JA, </a:t>
            </a:r>
            <a:r>
              <a:rPr lang="en-US" dirty="0" err="1" smtClean="0"/>
              <a:t>Toresdahl</a:t>
            </a:r>
            <a:r>
              <a:rPr lang="en-US" dirty="0" smtClean="0"/>
              <a:t> BG, Rao AL, </a:t>
            </a:r>
            <a:r>
              <a:rPr lang="en-US" dirty="0" err="1" smtClean="0"/>
              <a:t>Huszti</a:t>
            </a:r>
            <a:r>
              <a:rPr lang="en-US" dirty="0" smtClean="0"/>
              <a:t> E, Harmon KG</a:t>
            </a:r>
            <a:endParaRPr lang="en-US" dirty="0"/>
          </a:p>
        </p:txBody>
      </p:sp>
      <p:sp>
        <p:nvSpPr>
          <p:cNvPr id="7" name="Text Placeholder 2"/>
          <p:cNvSpPr txBox="1">
            <a:spLocks/>
          </p:cNvSpPr>
          <p:nvPr/>
        </p:nvSpPr>
        <p:spPr bwMode="auto">
          <a:xfrm>
            <a:off x="217720" y="1597254"/>
            <a:ext cx="8229600" cy="1120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b="1" dirty="0" smtClean="0">
                <a:solidFill>
                  <a:srgbClr val="FF0000"/>
                </a:solidFill>
              </a:rPr>
              <a:t>2149 high schools</a:t>
            </a:r>
          </a:p>
          <a:p>
            <a:pPr marL="857250" indent="-400050">
              <a:buFont typeface="Arial" panose="020B0604020202020204" pitchFamily="34" charset="0"/>
              <a:buChar char="─"/>
            </a:pPr>
            <a:r>
              <a:rPr lang="en-US" sz="2000" dirty="0" smtClean="0">
                <a:solidFill>
                  <a:schemeClr val="tx1"/>
                </a:solidFill>
              </a:rPr>
              <a:t>Prospective observational study (2009-2011)</a:t>
            </a:r>
          </a:p>
          <a:p>
            <a:pPr marL="857250" indent="-400050">
              <a:buFont typeface="Arial" panose="020B0604020202020204" pitchFamily="34" charset="0"/>
              <a:buChar char="─"/>
            </a:pPr>
            <a:r>
              <a:rPr lang="en-US" sz="2000" dirty="0" smtClean="0">
                <a:solidFill>
                  <a:schemeClr val="tx1"/>
                </a:solidFill>
              </a:rPr>
              <a:t>95% completion for 2 years</a:t>
            </a:r>
          </a:p>
          <a:p>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9" name="Text Placeholder 2"/>
          <p:cNvSpPr txBox="1">
            <a:spLocks/>
          </p:cNvSpPr>
          <p:nvPr/>
        </p:nvSpPr>
        <p:spPr bwMode="auto">
          <a:xfrm>
            <a:off x="228600" y="2697591"/>
            <a:ext cx="8229600" cy="904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School based AED programs – 87% (all but one school reporting an SCA case)</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0" name="Text Placeholder 2"/>
          <p:cNvSpPr txBox="1">
            <a:spLocks/>
          </p:cNvSpPr>
          <p:nvPr/>
        </p:nvSpPr>
        <p:spPr bwMode="auto">
          <a:xfrm>
            <a:off x="228600" y="3373661"/>
            <a:ext cx="8229600" cy="11828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SCA  n=59</a:t>
            </a:r>
          </a:p>
          <a:p>
            <a:pPr marL="857250" indent="-400050">
              <a:buFont typeface="Arial" panose="020B0604020202020204" pitchFamily="34" charset="0"/>
              <a:buChar char="─"/>
            </a:pPr>
            <a:r>
              <a:rPr lang="en-US" sz="2000" dirty="0" smtClean="0">
                <a:solidFill>
                  <a:schemeClr val="tx1"/>
                </a:solidFill>
              </a:rPr>
              <a:t>26 (44%) students</a:t>
            </a:r>
          </a:p>
          <a:p>
            <a:pPr marL="857250" indent="-400050">
              <a:buFont typeface="Arial" panose="020B0604020202020204" pitchFamily="34" charset="0"/>
              <a:buChar char="─"/>
            </a:pPr>
            <a:r>
              <a:rPr lang="en-US" sz="2000" dirty="0" smtClean="0">
                <a:solidFill>
                  <a:schemeClr val="tx1"/>
                </a:solidFill>
              </a:rPr>
              <a:t>33 </a:t>
            </a:r>
            <a:r>
              <a:rPr lang="en-US" sz="2000" dirty="0">
                <a:solidFill>
                  <a:schemeClr val="tx1"/>
                </a:solidFill>
              </a:rPr>
              <a:t>(56%) </a:t>
            </a:r>
            <a:r>
              <a:rPr lang="en-US" sz="2000" dirty="0" smtClean="0">
                <a:solidFill>
                  <a:schemeClr val="tx1"/>
                </a:solidFill>
              </a:rPr>
              <a:t>adults</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1" name="Text Placeholder 2"/>
          <p:cNvSpPr txBox="1">
            <a:spLocks/>
          </p:cNvSpPr>
          <p:nvPr/>
        </p:nvSpPr>
        <p:spPr bwMode="auto">
          <a:xfrm>
            <a:off x="228600" y="4868647"/>
            <a:ext cx="8229600" cy="491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55 (93%) witnessed; 54 (92%) prompt CPR</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2" name="Text Placeholder 2"/>
          <p:cNvSpPr txBox="1">
            <a:spLocks/>
          </p:cNvSpPr>
          <p:nvPr/>
        </p:nvSpPr>
        <p:spPr bwMode="auto">
          <a:xfrm>
            <a:off x="228600" y="4455537"/>
            <a:ext cx="8229600" cy="633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39 (66%) – training or competition</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3" name="Text Placeholder 2"/>
          <p:cNvSpPr txBox="1">
            <a:spLocks/>
          </p:cNvSpPr>
          <p:nvPr/>
        </p:nvSpPr>
        <p:spPr bwMode="auto">
          <a:xfrm>
            <a:off x="228600" y="5284595"/>
            <a:ext cx="8229600" cy="473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AED applied 50 (85%); onsite shock 39 (66%)</a:t>
            </a:r>
          </a:p>
          <a:p>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4" name="Text Placeholder 2"/>
          <p:cNvSpPr txBox="1">
            <a:spLocks/>
          </p:cNvSpPr>
          <p:nvPr/>
        </p:nvSpPr>
        <p:spPr bwMode="auto">
          <a:xfrm>
            <a:off x="228600" y="5643506"/>
            <a:ext cx="8229600" cy="1548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Overall; 42/59 (71%) survived to hospital discharge</a:t>
            </a:r>
            <a:endParaRPr lang="en-US" sz="2200" dirty="0" smtClean="0">
              <a:solidFill>
                <a:schemeClr val="tx1"/>
              </a:solidFill>
            </a:endParaRPr>
          </a:p>
          <a:p>
            <a:pPr marL="857250" lvl="1" indent="-400050" algn="l">
              <a:buFont typeface="Arial" panose="020B0604020202020204" pitchFamily="34" charset="0"/>
              <a:buChar char="─"/>
            </a:pPr>
            <a:r>
              <a:rPr lang="en-US" sz="2000" dirty="0" smtClean="0">
                <a:solidFill>
                  <a:schemeClr val="tx1"/>
                </a:solidFill>
              </a:rPr>
              <a:t>22/26 students (85%)</a:t>
            </a:r>
          </a:p>
          <a:p>
            <a:pPr marL="857250" lvl="1" indent="-400050" algn="l">
              <a:buFont typeface="Arial" panose="020B0604020202020204" pitchFamily="34" charset="0"/>
              <a:buChar char="─"/>
            </a:pPr>
            <a:r>
              <a:rPr lang="en-US" sz="2000" dirty="0" smtClean="0">
                <a:solidFill>
                  <a:schemeClr val="tx1"/>
                </a:solidFill>
              </a:rPr>
              <a:t>20/33 adults (61%)</a:t>
            </a:r>
            <a:endParaRPr lang="en-US" sz="2000" dirty="0">
              <a:solidFill>
                <a:schemeClr val="tx1"/>
              </a:solidFill>
            </a:endParaRP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Tree>
    <p:extLst>
      <p:ext uri="{BB962C8B-B14F-4D97-AF65-F5344CB8AC3E}">
        <p14:creationId xmlns:p14="http://schemas.microsoft.com/office/powerpoint/2010/main" val="397910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178884" y="1128298"/>
            <a:ext cx="3962400" cy="307777"/>
          </a:xfrm>
          <a:prstGeom prst="rect">
            <a:avLst/>
          </a:prstGeom>
          <a:noFill/>
        </p:spPr>
        <p:txBody>
          <a:bodyPr wrap="square" rtlCol="0">
            <a:spAutoFit/>
          </a:bodyPr>
          <a:lstStyle/>
          <a:p>
            <a:pPr algn="r"/>
            <a:r>
              <a:rPr lang="en-US" sz="1400" i="1" dirty="0" smtClean="0">
                <a:solidFill>
                  <a:schemeClr val="tx1">
                    <a:lumMod val="65000"/>
                    <a:lumOff val="35000"/>
                  </a:schemeClr>
                </a:solidFill>
              </a:rPr>
              <a:t>Br J Sports Med. 2013 Dec;47(18):1179-83</a:t>
            </a:r>
            <a:endParaRPr lang="en-US" sz="1400" i="1" dirty="0">
              <a:solidFill>
                <a:schemeClr val="tx1">
                  <a:lumMod val="65000"/>
                  <a:lumOff val="35000"/>
                </a:schemeClr>
              </a:solidFill>
            </a:endParaRPr>
          </a:p>
        </p:txBody>
      </p:sp>
      <p:sp>
        <p:nvSpPr>
          <p:cNvPr id="3" name="Rectangle 2"/>
          <p:cNvSpPr/>
          <p:nvPr/>
        </p:nvSpPr>
        <p:spPr>
          <a:xfrm>
            <a:off x="228600" y="76200"/>
            <a:ext cx="8763000" cy="1107996"/>
          </a:xfrm>
          <a:prstGeom prst="rect">
            <a:avLst/>
          </a:prstGeom>
        </p:spPr>
        <p:txBody>
          <a:bodyPr wrap="square">
            <a:spAutoFit/>
          </a:bodyPr>
          <a:lstStyle/>
          <a:p>
            <a:r>
              <a:rPr lang="en-US" sz="2400" b="1" dirty="0"/>
              <a:t>Outcomes from sudden cardiac arrest in US high schools: a 2-year prospective study from the National Registry for AED Use in Sports</a:t>
            </a:r>
            <a:r>
              <a:rPr lang="en-US" sz="2000" b="1" dirty="0" smtClean="0"/>
              <a:t>.</a:t>
            </a:r>
          </a:p>
          <a:p>
            <a:r>
              <a:rPr lang="en-US" dirty="0" err="1" smtClean="0"/>
              <a:t>Drezner</a:t>
            </a:r>
            <a:r>
              <a:rPr lang="en-US" dirty="0" smtClean="0"/>
              <a:t> JA, </a:t>
            </a:r>
            <a:r>
              <a:rPr lang="en-US" dirty="0" err="1" smtClean="0"/>
              <a:t>Toresdahl</a:t>
            </a:r>
            <a:r>
              <a:rPr lang="en-US" dirty="0" smtClean="0"/>
              <a:t> BG, Rao AL, </a:t>
            </a:r>
            <a:r>
              <a:rPr lang="en-US" dirty="0" err="1" smtClean="0"/>
              <a:t>Huszti</a:t>
            </a:r>
            <a:r>
              <a:rPr lang="en-US" dirty="0" smtClean="0"/>
              <a:t> E, Harmon KG</a:t>
            </a:r>
            <a:endParaRPr lang="en-US" dirty="0"/>
          </a:p>
        </p:txBody>
      </p:sp>
      <p:sp>
        <p:nvSpPr>
          <p:cNvPr id="9" name="Text Placeholder 2"/>
          <p:cNvSpPr txBox="1">
            <a:spLocks/>
          </p:cNvSpPr>
          <p:nvPr/>
        </p:nvSpPr>
        <p:spPr bwMode="auto">
          <a:xfrm>
            <a:off x="253067" y="2681253"/>
            <a:ext cx="8229600" cy="904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School based AED programs – </a:t>
            </a:r>
            <a:r>
              <a:rPr lang="en-US" sz="2000" b="1" dirty="0" smtClean="0">
                <a:solidFill>
                  <a:srgbClr val="FF0000"/>
                </a:solidFill>
              </a:rPr>
              <a:t>87% </a:t>
            </a:r>
            <a:r>
              <a:rPr lang="en-US" sz="2000" dirty="0" smtClean="0">
                <a:solidFill>
                  <a:schemeClr val="tx1"/>
                </a:solidFill>
              </a:rPr>
              <a:t>(all but one school reporting an SCA case)</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0" name="Text Placeholder 2"/>
          <p:cNvSpPr txBox="1">
            <a:spLocks/>
          </p:cNvSpPr>
          <p:nvPr/>
        </p:nvSpPr>
        <p:spPr bwMode="auto">
          <a:xfrm>
            <a:off x="228600" y="3373661"/>
            <a:ext cx="8229600" cy="11828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SCA  n=59</a:t>
            </a:r>
          </a:p>
          <a:p>
            <a:pPr marL="857250" indent="-400050">
              <a:buFont typeface="Arial" panose="020B0604020202020204" pitchFamily="34" charset="0"/>
              <a:buChar char="─"/>
            </a:pPr>
            <a:r>
              <a:rPr lang="en-US" sz="2000" dirty="0" smtClean="0">
                <a:solidFill>
                  <a:schemeClr val="tx1"/>
                </a:solidFill>
              </a:rPr>
              <a:t>26 (44%) students</a:t>
            </a:r>
          </a:p>
          <a:p>
            <a:pPr marL="857250" indent="-400050">
              <a:buFont typeface="Arial" panose="020B0604020202020204" pitchFamily="34" charset="0"/>
              <a:buChar char="─"/>
            </a:pPr>
            <a:r>
              <a:rPr lang="en-US" sz="2000" dirty="0" smtClean="0">
                <a:solidFill>
                  <a:schemeClr val="tx1"/>
                </a:solidFill>
              </a:rPr>
              <a:t>33 </a:t>
            </a:r>
            <a:r>
              <a:rPr lang="en-US" sz="2000" dirty="0">
                <a:solidFill>
                  <a:schemeClr val="tx1"/>
                </a:solidFill>
              </a:rPr>
              <a:t>(56%) </a:t>
            </a:r>
            <a:r>
              <a:rPr lang="en-US" sz="2000" dirty="0" smtClean="0">
                <a:solidFill>
                  <a:schemeClr val="tx1"/>
                </a:solidFill>
              </a:rPr>
              <a:t>adults</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1" name="Text Placeholder 2"/>
          <p:cNvSpPr txBox="1">
            <a:spLocks/>
          </p:cNvSpPr>
          <p:nvPr/>
        </p:nvSpPr>
        <p:spPr bwMode="auto">
          <a:xfrm>
            <a:off x="228600" y="4868647"/>
            <a:ext cx="8229600" cy="491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55 (93%) witnessed; 54 (92%) prompt CPR</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2" name="Text Placeholder 2"/>
          <p:cNvSpPr txBox="1">
            <a:spLocks/>
          </p:cNvSpPr>
          <p:nvPr/>
        </p:nvSpPr>
        <p:spPr bwMode="auto">
          <a:xfrm>
            <a:off x="228600" y="4455537"/>
            <a:ext cx="8229600" cy="633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39 (66%) – training or competition</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3" name="Text Placeholder 2"/>
          <p:cNvSpPr txBox="1">
            <a:spLocks/>
          </p:cNvSpPr>
          <p:nvPr/>
        </p:nvSpPr>
        <p:spPr bwMode="auto">
          <a:xfrm>
            <a:off x="228600" y="5284595"/>
            <a:ext cx="8229600" cy="473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AED applied 50 (85%); onsite shock 39 (66%)</a:t>
            </a:r>
          </a:p>
          <a:p>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4" name="Text Placeholder 2"/>
          <p:cNvSpPr txBox="1">
            <a:spLocks/>
          </p:cNvSpPr>
          <p:nvPr/>
        </p:nvSpPr>
        <p:spPr bwMode="auto">
          <a:xfrm>
            <a:off x="228600" y="5643506"/>
            <a:ext cx="8229600" cy="1548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Overall; 42/59 (71%) survived to hospital discharge</a:t>
            </a:r>
            <a:endParaRPr lang="en-US" sz="2200" dirty="0" smtClean="0">
              <a:solidFill>
                <a:schemeClr val="tx1"/>
              </a:solidFill>
            </a:endParaRPr>
          </a:p>
          <a:p>
            <a:pPr marL="857250" lvl="1" indent="-400050" algn="l">
              <a:buFont typeface="Arial" panose="020B0604020202020204" pitchFamily="34" charset="0"/>
              <a:buChar char="─"/>
            </a:pPr>
            <a:r>
              <a:rPr lang="en-US" sz="2000" dirty="0" smtClean="0">
                <a:solidFill>
                  <a:schemeClr val="tx1"/>
                </a:solidFill>
              </a:rPr>
              <a:t>22/26 students (85%)</a:t>
            </a:r>
          </a:p>
          <a:p>
            <a:pPr marL="857250" lvl="1" indent="-400050" algn="l">
              <a:buFont typeface="Arial" panose="020B0604020202020204" pitchFamily="34" charset="0"/>
              <a:buChar char="─"/>
            </a:pPr>
            <a:r>
              <a:rPr lang="en-US" sz="2000" dirty="0" smtClean="0">
                <a:solidFill>
                  <a:schemeClr val="tx1"/>
                </a:solidFill>
              </a:rPr>
              <a:t>20/33 adults (61%)</a:t>
            </a:r>
            <a:endParaRPr lang="en-US" sz="2000" dirty="0">
              <a:solidFill>
                <a:schemeClr val="tx1"/>
              </a:solidFill>
            </a:endParaRP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5" name="Text Placeholder 2"/>
          <p:cNvSpPr txBox="1">
            <a:spLocks/>
          </p:cNvSpPr>
          <p:nvPr/>
        </p:nvSpPr>
        <p:spPr bwMode="auto">
          <a:xfrm>
            <a:off x="253067" y="1592697"/>
            <a:ext cx="8229600" cy="1120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2149 high schools</a:t>
            </a:r>
          </a:p>
          <a:p>
            <a:pPr marL="857250" indent="-400050">
              <a:buFont typeface="Arial" panose="020B0604020202020204" pitchFamily="34" charset="0"/>
              <a:buChar char="─"/>
            </a:pPr>
            <a:r>
              <a:rPr lang="en-US" sz="2000" dirty="0" smtClean="0">
                <a:solidFill>
                  <a:schemeClr val="tx1"/>
                </a:solidFill>
              </a:rPr>
              <a:t>Prospective observational study (2009-2011)</a:t>
            </a:r>
          </a:p>
          <a:p>
            <a:pPr marL="857250" indent="-400050">
              <a:buFont typeface="Arial" panose="020B0604020202020204" pitchFamily="34" charset="0"/>
              <a:buChar char="─"/>
            </a:pPr>
            <a:r>
              <a:rPr lang="en-US" sz="2000" dirty="0" smtClean="0">
                <a:solidFill>
                  <a:schemeClr val="tx1"/>
                </a:solidFill>
              </a:rPr>
              <a:t>95% completion for 2 years</a:t>
            </a: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Tree>
    <p:extLst>
      <p:ext uri="{BB962C8B-B14F-4D97-AF65-F5344CB8AC3E}">
        <p14:creationId xmlns:p14="http://schemas.microsoft.com/office/powerpoint/2010/main" val="163870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178884" y="1128298"/>
            <a:ext cx="3962400" cy="307777"/>
          </a:xfrm>
          <a:prstGeom prst="rect">
            <a:avLst/>
          </a:prstGeom>
          <a:noFill/>
        </p:spPr>
        <p:txBody>
          <a:bodyPr wrap="square" rtlCol="0">
            <a:spAutoFit/>
          </a:bodyPr>
          <a:lstStyle/>
          <a:p>
            <a:pPr algn="r"/>
            <a:r>
              <a:rPr lang="en-US" sz="1400" i="1" dirty="0" smtClean="0">
                <a:solidFill>
                  <a:schemeClr val="tx1">
                    <a:lumMod val="65000"/>
                    <a:lumOff val="35000"/>
                  </a:schemeClr>
                </a:solidFill>
              </a:rPr>
              <a:t>Br J Sports Med. 2013 Dec;47(18):1179-83</a:t>
            </a:r>
            <a:endParaRPr lang="en-US" sz="1400" i="1" dirty="0">
              <a:solidFill>
                <a:schemeClr val="tx1">
                  <a:lumMod val="65000"/>
                  <a:lumOff val="35000"/>
                </a:schemeClr>
              </a:solidFill>
            </a:endParaRPr>
          </a:p>
        </p:txBody>
      </p:sp>
      <p:sp>
        <p:nvSpPr>
          <p:cNvPr id="3" name="Rectangle 2"/>
          <p:cNvSpPr/>
          <p:nvPr/>
        </p:nvSpPr>
        <p:spPr>
          <a:xfrm>
            <a:off x="228600" y="76200"/>
            <a:ext cx="8763000" cy="1107996"/>
          </a:xfrm>
          <a:prstGeom prst="rect">
            <a:avLst/>
          </a:prstGeom>
        </p:spPr>
        <p:txBody>
          <a:bodyPr wrap="square">
            <a:spAutoFit/>
          </a:bodyPr>
          <a:lstStyle/>
          <a:p>
            <a:r>
              <a:rPr lang="en-US" sz="2400" b="1" dirty="0"/>
              <a:t>Outcomes from sudden cardiac arrest in US high schools: a 2-year prospective study from the National Registry for AED Use in Sports</a:t>
            </a:r>
            <a:r>
              <a:rPr lang="en-US" sz="2000" b="1" dirty="0" smtClean="0"/>
              <a:t>.</a:t>
            </a:r>
          </a:p>
          <a:p>
            <a:r>
              <a:rPr lang="en-US" dirty="0" err="1" smtClean="0"/>
              <a:t>Drezner</a:t>
            </a:r>
            <a:r>
              <a:rPr lang="en-US" dirty="0" smtClean="0"/>
              <a:t> JA, </a:t>
            </a:r>
            <a:r>
              <a:rPr lang="en-US" dirty="0" err="1" smtClean="0"/>
              <a:t>Toresdahl</a:t>
            </a:r>
            <a:r>
              <a:rPr lang="en-US" dirty="0" smtClean="0"/>
              <a:t> BG, Rao AL, </a:t>
            </a:r>
            <a:r>
              <a:rPr lang="en-US" dirty="0" err="1" smtClean="0"/>
              <a:t>Huszti</a:t>
            </a:r>
            <a:r>
              <a:rPr lang="en-US" dirty="0" smtClean="0"/>
              <a:t> E, Harmon KG</a:t>
            </a:r>
            <a:endParaRPr lang="en-US" dirty="0"/>
          </a:p>
        </p:txBody>
      </p:sp>
      <p:sp>
        <p:nvSpPr>
          <p:cNvPr id="7" name="Text Placeholder 2"/>
          <p:cNvSpPr txBox="1">
            <a:spLocks/>
          </p:cNvSpPr>
          <p:nvPr/>
        </p:nvSpPr>
        <p:spPr bwMode="auto">
          <a:xfrm>
            <a:off x="217720" y="1597254"/>
            <a:ext cx="8229600" cy="1120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rgbClr val="FF0000"/>
                </a:solidFill>
              </a:rPr>
              <a:t>2149 high schools</a:t>
            </a:r>
          </a:p>
          <a:p>
            <a:pPr marL="857250" indent="-400050">
              <a:buFont typeface="Arial" panose="020B0604020202020204" pitchFamily="34" charset="0"/>
              <a:buChar char="─"/>
            </a:pPr>
            <a:r>
              <a:rPr lang="en-US" sz="2000" dirty="0" smtClean="0">
                <a:solidFill>
                  <a:schemeClr val="tx1"/>
                </a:solidFill>
              </a:rPr>
              <a:t>Prospective observational study (2009-2011)</a:t>
            </a:r>
          </a:p>
          <a:p>
            <a:pPr marL="857250" indent="-400050">
              <a:buFont typeface="Arial" panose="020B0604020202020204" pitchFamily="34" charset="0"/>
              <a:buChar char="─"/>
            </a:pPr>
            <a:r>
              <a:rPr lang="en-US" sz="2000" dirty="0" smtClean="0">
                <a:solidFill>
                  <a:schemeClr val="tx1"/>
                </a:solidFill>
              </a:rPr>
              <a:t>95% completion for 2 years</a:t>
            </a:r>
          </a:p>
          <a:p>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9" name="Text Placeholder 2"/>
          <p:cNvSpPr txBox="1">
            <a:spLocks/>
          </p:cNvSpPr>
          <p:nvPr/>
        </p:nvSpPr>
        <p:spPr bwMode="auto">
          <a:xfrm>
            <a:off x="228600" y="2697591"/>
            <a:ext cx="8229600" cy="904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School based AED programs – 87% (all but one school reporting an SCA case)</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0" name="Text Placeholder 2"/>
          <p:cNvSpPr txBox="1">
            <a:spLocks/>
          </p:cNvSpPr>
          <p:nvPr/>
        </p:nvSpPr>
        <p:spPr bwMode="auto">
          <a:xfrm>
            <a:off x="228600" y="3373661"/>
            <a:ext cx="8229600" cy="11828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SCA  </a:t>
            </a:r>
            <a:r>
              <a:rPr lang="en-US" sz="2000" b="1" dirty="0" smtClean="0">
                <a:solidFill>
                  <a:srgbClr val="FF0000"/>
                </a:solidFill>
              </a:rPr>
              <a:t>n=59</a:t>
            </a:r>
          </a:p>
          <a:p>
            <a:pPr marL="857250" indent="-400050">
              <a:buFont typeface="Arial" panose="020B0604020202020204" pitchFamily="34" charset="0"/>
              <a:buChar char="─"/>
            </a:pPr>
            <a:r>
              <a:rPr lang="en-US" sz="2000" dirty="0" smtClean="0">
                <a:solidFill>
                  <a:schemeClr val="tx1"/>
                </a:solidFill>
              </a:rPr>
              <a:t>26 (44%) students</a:t>
            </a:r>
          </a:p>
          <a:p>
            <a:pPr marL="857250" indent="-400050">
              <a:buFont typeface="Arial" panose="020B0604020202020204" pitchFamily="34" charset="0"/>
              <a:buChar char="─"/>
            </a:pPr>
            <a:r>
              <a:rPr lang="en-US" sz="2000" dirty="0" smtClean="0">
                <a:solidFill>
                  <a:schemeClr val="tx1"/>
                </a:solidFill>
              </a:rPr>
              <a:t>33 </a:t>
            </a:r>
            <a:r>
              <a:rPr lang="en-US" sz="2000" dirty="0">
                <a:solidFill>
                  <a:schemeClr val="tx1"/>
                </a:solidFill>
              </a:rPr>
              <a:t>(56%) </a:t>
            </a:r>
            <a:r>
              <a:rPr lang="en-US" sz="2000" dirty="0" smtClean="0">
                <a:solidFill>
                  <a:schemeClr val="tx1"/>
                </a:solidFill>
              </a:rPr>
              <a:t>adults</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1" name="Text Placeholder 2"/>
          <p:cNvSpPr txBox="1">
            <a:spLocks/>
          </p:cNvSpPr>
          <p:nvPr/>
        </p:nvSpPr>
        <p:spPr bwMode="auto">
          <a:xfrm>
            <a:off x="228600" y="4868647"/>
            <a:ext cx="8229600" cy="491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55 (93%) witnessed; 54 (92%) prompt CPR</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2" name="Text Placeholder 2"/>
          <p:cNvSpPr txBox="1">
            <a:spLocks/>
          </p:cNvSpPr>
          <p:nvPr/>
        </p:nvSpPr>
        <p:spPr bwMode="auto">
          <a:xfrm>
            <a:off x="228600" y="4455537"/>
            <a:ext cx="8229600" cy="633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39 (66%)</a:t>
            </a:r>
            <a:r>
              <a:rPr lang="en-US" sz="2000" dirty="0" smtClean="0">
                <a:solidFill>
                  <a:srgbClr val="FF0000"/>
                </a:solidFill>
              </a:rPr>
              <a:t> </a:t>
            </a:r>
            <a:r>
              <a:rPr lang="en-US" sz="2000" dirty="0" smtClean="0">
                <a:solidFill>
                  <a:schemeClr val="tx1"/>
                </a:solidFill>
              </a:rPr>
              <a:t>– training or competition</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3" name="Text Placeholder 2"/>
          <p:cNvSpPr txBox="1">
            <a:spLocks/>
          </p:cNvSpPr>
          <p:nvPr/>
        </p:nvSpPr>
        <p:spPr bwMode="auto">
          <a:xfrm>
            <a:off x="228600" y="5284595"/>
            <a:ext cx="8229600" cy="473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AED applied 50 (85%); onsite shock 39 (66%)</a:t>
            </a:r>
          </a:p>
          <a:p>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4" name="Text Placeholder 2"/>
          <p:cNvSpPr txBox="1">
            <a:spLocks/>
          </p:cNvSpPr>
          <p:nvPr/>
        </p:nvSpPr>
        <p:spPr bwMode="auto">
          <a:xfrm>
            <a:off x="228600" y="5643506"/>
            <a:ext cx="8229600" cy="1548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Overall; 42/59 (71%) survived to hospital discharge</a:t>
            </a:r>
            <a:endParaRPr lang="en-US" sz="2200" dirty="0" smtClean="0">
              <a:solidFill>
                <a:schemeClr val="tx1"/>
              </a:solidFill>
            </a:endParaRPr>
          </a:p>
          <a:p>
            <a:pPr marL="857250" lvl="1" indent="-400050" algn="l">
              <a:buFont typeface="Arial" panose="020B0604020202020204" pitchFamily="34" charset="0"/>
              <a:buChar char="─"/>
            </a:pPr>
            <a:r>
              <a:rPr lang="en-US" sz="2000" dirty="0" smtClean="0">
                <a:solidFill>
                  <a:schemeClr val="tx1"/>
                </a:solidFill>
              </a:rPr>
              <a:t>22/26 students (85%)</a:t>
            </a:r>
          </a:p>
          <a:p>
            <a:pPr marL="857250" lvl="1" indent="-400050" algn="l">
              <a:buFont typeface="Arial" panose="020B0604020202020204" pitchFamily="34" charset="0"/>
              <a:buChar char="─"/>
            </a:pPr>
            <a:r>
              <a:rPr lang="en-US" sz="2000" dirty="0" smtClean="0">
                <a:solidFill>
                  <a:schemeClr val="tx1"/>
                </a:solidFill>
              </a:rPr>
              <a:t>20/33 adults (61%)</a:t>
            </a:r>
            <a:endParaRPr lang="en-US" sz="2000" dirty="0">
              <a:solidFill>
                <a:schemeClr val="tx1"/>
              </a:solidFill>
            </a:endParaRP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5" name="Text Placeholder 2"/>
          <p:cNvSpPr txBox="1">
            <a:spLocks/>
          </p:cNvSpPr>
          <p:nvPr/>
        </p:nvSpPr>
        <p:spPr bwMode="auto">
          <a:xfrm>
            <a:off x="217720" y="1597254"/>
            <a:ext cx="8229600" cy="1120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2149 high schools</a:t>
            </a:r>
          </a:p>
          <a:p>
            <a:pPr marL="857250" indent="-400050">
              <a:buFont typeface="Arial" panose="020B0604020202020204" pitchFamily="34" charset="0"/>
              <a:buChar char="─"/>
            </a:pPr>
            <a:r>
              <a:rPr lang="en-US" sz="2000" dirty="0" smtClean="0">
                <a:solidFill>
                  <a:schemeClr val="tx1"/>
                </a:solidFill>
              </a:rPr>
              <a:t>Prospective observational study (2009-2011)</a:t>
            </a:r>
          </a:p>
          <a:p>
            <a:pPr marL="857250" indent="-400050">
              <a:buFont typeface="Arial" panose="020B0604020202020204" pitchFamily="34" charset="0"/>
              <a:buChar char="─"/>
            </a:pPr>
            <a:r>
              <a:rPr lang="en-US" sz="2000" dirty="0" smtClean="0">
                <a:solidFill>
                  <a:schemeClr val="tx1"/>
                </a:solidFill>
              </a:rPr>
              <a:t>95% completion for 2 years</a:t>
            </a: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Tree>
    <p:extLst>
      <p:ext uri="{BB962C8B-B14F-4D97-AF65-F5344CB8AC3E}">
        <p14:creationId xmlns:p14="http://schemas.microsoft.com/office/powerpoint/2010/main" val="225990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178884" y="1128298"/>
            <a:ext cx="3962400" cy="307777"/>
          </a:xfrm>
          <a:prstGeom prst="rect">
            <a:avLst/>
          </a:prstGeom>
          <a:noFill/>
        </p:spPr>
        <p:txBody>
          <a:bodyPr wrap="square" rtlCol="0">
            <a:spAutoFit/>
          </a:bodyPr>
          <a:lstStyle/>
          <a:p>
            <a:pPr algn="r"/>
            <a:r>
              <a:rPr lang="en-US" sz="1400" i="1" dirty="0" smtClean="0">
                <a:solidFill>
                  <a:schemeClr val="tx1">
                    <a:lumMod val="65000"/>
                    <a:lumOff val="35000"/>
                  </a:schemeClr>
                </a:solidFill>
              </a:rPr>
              <a:t>Br J Sports Med. 2013 Dec;47(18):1179-83</a:t>
            </a:r>
            <a:endParaRPr lang="en-US" sz="1400" i="1" dirty="0">
              <a:solidFill>
                <a:schemeClr val="tx1">
                  <a:lumMod val="65000"/>
                  <a:lumOff val="35000"/>
                </a:schemeClr>
              </a:solidFill>
            </a:endParaRPr>
          </a:p>
        </p:txBody>
      </p:sp>
      <p:sp>
        <p:nvSpPr>
          <p:cNvPr id="3" name="Rectangle 2"/>
          <p:cNvSpPr/>
          <p:nvPr/>
        </p:nvSpPr>
        <p:spPr>
          <a:xfrm>
            <a:off x="228600" y="76200"/>
            <a:ext cx="8763000" cy="1107996"/>
          </a:xfrm>
          <a:prstGeom prst="rect">
            <a:avLst/>
          </a:prstGeom>
        </p:spPr>
        <p:txBody>
          <a:bodyPr wrap="square">
            <a:spAutoFit/>
          </a:bodyPr>
          <a:lstStyle/>
          <a:p>
            <a:r>
              <a:rPr lang="en-US" sz="2400" b="1" dirty="0"/>
              <a:t>Outcomes from sudden cardiac arrest in US high schools: a 2-year prospective study from the National Registry for AED Use in Sports</a:t>
            </a:r>
            <a:r>
              <a:rPr lang="en-US" sz="2000" b="1" dirty="0" smtClean="0"/>
              <a:t>.</a:t>
            </a:r>
          </a:p>
          <a:p>
            <a:r>
              <a:rPr lang="en-US" dirty="0" err="1" smtClean="0"/>
              <a:t>Drezner</a:t>
            </a:r>
            <a:r>
              <a:rPr lang="en-US" dirty="0" smtClean="0"/>
              <a:t> JA, </a:t>
            </a:r>
            <a:r>
              <a:rPr lang="en-US" dirty="0" err="1" smtClean="0"/>
              <a:t>Toresdahl</a:t>
            </a:r>
            <a:r>
              <a:rPr lang="en-US" dirty="0" smtClean="0"/>
              <a:t> BG, Rao AL, </a:t>
            </a:r>
            <a:r>
              <a:rPr lang="en-US" dirty="0" err="1" smtClean="0"/>
              <a:t>Huszti</a:t>
            </a:r>
            <a:r>
              <a:rPr lang="en-US" dirty="0" smtClean="0"/>
              <a:t> E, Harmon KG</a:t>
            </a:r>
            <a:endParaRPr lang="en-US" dirty="0"/>
          </a:p>
        </p:txBody>
      </p:sp>
      <p:sp>
        <p:nvSpPr>
          <p:cNvPr id="7" name="Text Placeholder 2"/>
          <p:cNvSpPr txBox="1">
            <a:spLocks/>
          </p:cNvSpPr>
          <p:nvPr/>
        </p:nvSpPr>
        <p:spPr bwMode="auto">
          <a:xfrm>
            <a:off x="217720" y="1597254"/>
            <a:ext cx="8229600" cy="1120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rgbClr val="FF0000"/>
                </a:solidFill>
              </a:rPr>
              <a:t>2149 high schools</a:t>
            </a:r>
          </a:p>
          <a:p>
            <a:pPr marL="857250" indent="-400050">
              <a:buFont typeface="Arial" panose="020B0604020202020204" pitchFamily="34" charset="0"/>
              <a:buChar char="─"/>
            </a:pPr>
            <a:r>
              <a:rPr lang="en-US" sz="2000" dirty="0" smtClean="0">
                <a:solidFill>
                  <a:schemeClr val="tx1"/>
                </a:solidFill>
              </a:rPr>
              <a:t>Prospective observational study (2009-2011)</a:t>
            </a:r>
          </a:p>
          <a:p>
            <a:pPr marL="857250" indent="-400050">
              <a:buFont typeface="Arial" panose="020B0604020202020204" pitchFamily="34" charset="0"/>
              <a:buChar char="─"/>
            </a:pPr>
            <a:r>
              <a:rPr lang="en-US" sz="2000" dirty="0" smtClean="0">
                <a:solidFill>
                  <a:schemeClr val="tx1"/>
                </a:solidFill>
              </a:rPr>
              <a:t>95% completion for 2 years</a:t>
            </a:r>
          </a:p>
          <a:p>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9" name="Text Placeholder 2"/>
          <p:cNvSpPr txBox="1">
            <a:spLocks/>
          </p:cNvSpPr>
          <p:nvPr/>
        </p:nvSpPr>
        <p:spPr bwMode="auto">
          <a:xfrm>
            <a:off x="228600" y="2697591"/>
            <a:ext cx="8229600" cy="904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School based AED programs – 87% (all but one school reporting an SCA case)</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0" name="Text Placeholder 2"/>
          <p:cNvSpPr txBox="1">
            <a:spLocks/>
          </p:cNvSpPr>
          <p:nvPr/>
        </p:nvSpPr>
        <p:spPr bwMode="auto">
          <a:xfrm>
            <a:off x="228600" y="3373661"/>
            <a:ext cx="8229600" cy="11828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SCA  n=59</a:t>
            </a:r>
          </a:p>
          <a:p>
            <a:pPr marL="857250" indent="-400050">
              <a:buFont typeface="Arial" panose="020B0604020202020204" pitchFamily="34" charset="0"/>
              <a:buChar char="─"/>
            </a:pPr>
            <a:r>
              <a:rPr lang="en-US" sz="2000" dirty="0" smtClean="0">
                <a:solidFill>
                  <a:schemeClr val="tx1"/>
                </a:solidFill>
              </a:rPr>
              <a:t>26 (44%) students</a:t>
            </a:r>
          </a:p>
          <a:p>
            <a:pPr marL="857250" indent="-400050">
              <a:buFont typeface="Arial" panose="020B0604020202020204" pitchFamily="34" charset="0"/>
              <a:buChar char="─"/>
            </a:pPr>
            <a:r>
              <a:rPr lang="en-US" sz="2000" dirty="0" smtClean="0">
                <a:solidFill>
                  <a:schemeClr val="tx1"/>
                </a:solidFill>
              </a:rPr>
              <a:t>33 </a:t>
            </a:r>
            <a:r>
              <a:rPr lang="en-US" sz="2000" dirty="0">
                <a:solidFill>
                  <a:schemeClr val="tx1"/>
                </a:solidFill>
              </a:rPr>
              <a:t>(56%) </a:t>
            </a:r>
            <a:r>
              <a:rPr lang="en-US" sz="2000" dirty="0" smtClean="0">
                <a:solidFill>
                  <a:schemeClr val="tx1"/>
                </a:solidFill>
              </a:rPr>
              <a:t>adults</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1" name="Text Placeholder 2"/>
          <p:cNvSpPr txBox="1">
            <a:spLocks/>
          </p:cNvSpPr>
          <p:nvPr/>
        </p:nvSpPr>
        <p:spPr bwMode="auto">
          <a:xfrm>
            <a:off x="228600" y="4868647"/>
            <a:ext cx="8229600" cy="491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55 (93%) witnessed; 54 (92%) prompt CPR</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2" name="Text Placeholder 2"/>
          <p:cNvSpPr txBox="1">
            <a:spLocks/>
          </p:cNvSpPr>
          <p:nvPr/>
        </p:nvSpPr>
        <p:spPr bwMode="auto">
          <a:xfrm>
            <a:off x="228600" y="4455537"/>
            <a:ext cx="8229600" cy="633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b="1" dirty="0" smtClean="0">
                <a:solidFill>
                  <a:srgbClr val="FF0000"/>
                </a:solidFill>
              </a:rPr>
              <a:t>39 (66%)</a:t>
            </a:r>
            <a:r>
              <a:rPr lang="en-US" sz="2000" dirty="0" smtClean="0">
                <a:solidFill>
                  <a:schemeClr val="tx1"/>
                </a:solidFill>
              </a:rPr>
              <a:t> – training or competition</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3" name="Text Placeholder 2"/>
          <p:cNvSpPr txBox="1">
            <a:spLocks/>
          </p:cNvSpPr>
          <p:nvPr/>
        </p:nvSpPr>
        <p:spPr bwMode="auto">
          <a:xfrm>
            <a:off x="228600" y="5284595"/>
            <a:ext cx="8229600" cy="473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AED applied 50 (85%); onsite shock 39 (66%)</a:t>
            </a:r>
          </a:p>
          <a:p>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4" name="Text Placeholder 2"/>
          <p:cNvSpPr txBox="1">
            <a:spLocks/>
          </p:cNvSpPr>
          <p:nvPr/>
        </p:nvSpPr>
        <p:spPr bwMode="auto">
          <a:xfrm>
            <a:off x="228600" y="5643506"/>
            <a:ext cx="8229600" cy="1548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Overall; 42/59 (71%) survived to hospital discharge</a:t>
            </a:r>
            <a:endParaRPr lang="en-US" sz="2200" dirty="0" smtClean="0">
              <a:solidFill>
                <a:schemeClr val="tx1"/>
              </a:solidFill>
            </a:endParaRPr>
          </a:p>
          <a:p>
            <a:pPr marL="857250" lvl="1" indent="-400050" algn="l">
              <a:buFont typeface="Arial" panose="020B0604020202020204" pitchFamily="34" charset="0"/>
              <a:buChar char="─"/>
            </a:pPr>
            <a:r>
              <a:rPr lang="en-US" sz="2000" dirty="0" smtClean="0">
                <a:solidFill>
                  <a:schemeClr val="tx1"/>
                </a:solidFill>
              </a:rPr>
              <a:t>22/26 students (85%)</a:t>
            </a:r>
          </a:p>
          <a:p>
            <a:pPr marL="857250" lvl="1" indent="-400050" algn="l">
              <a:buFont typeface="Arial" panose="020B0604020202020204" pitchFamily="34" charset="0"/>
              <a:buChar char="─"/>
            </a:pPr>
            <a:r>
              <a:rPr lang="en-US" sz="2000" dirty="0" smtClean="0">
                <a:solidFill>
                  <a:schemeClr val="tx1"/>
                </a:solidFill>
              </a:rPr>
              <a:t>20/33 adults (61%)</a:t>
            </a:r>
            <a:endParaRPr lang="en-US" sz="2000" dirty="0">
              <a:solidFill>
                <a:schemeClr val="tx1"/>
              </a:solidFill>
            </a:endParaRP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5" name="Text Placeholder 2"/>
          <p:cNvSpPr txBox="1">
            <a:spLocks/>
          </p:cNvSpPr>
          <p:nvPr/>
        </p:nvSpPr>
        <p:spPr bwMode="auto">
          <a:xfrm>
            <a:off x="217720" y="1597254"/>
            <a:ext cx="8229600" cy="1120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2149 high schools</a:t>
            </a:r>
          </a:p>
          <a:p>
            <a:pPr marL="857250" indent="-400050">
              <a:buFont typeface="Arial" panose="020B0604020202020204" pitchFamily="34" charset="0"/>
              <a:buChar char="─"/>
            </a:pPr>
            <a:r>
              <a:rPr lang="en-US" sz="2000" dirty="0" smtClean="0">
                <a:solidFill>
                  <a:schemeClr val="tx1"/>
                </a:solidFill>
              </a:rPr>
              <a:t>Prospective observational study (2009-2011)</a:t>
            </a:r>
          </a:p>
          <a:p>
            <a:pPr marL="857250" indent="-400050">
              <a:buFont typeface="Arial" panose="020B0604020202020204" pitchFamily="34" charset="0"/>
              <a:buChar char="─"/>
            </a:pPr>
            <a:r>
              <a:rPr lang="en-US" sz="2000" dirty="0" smtClean="0">
                <a:solidFill>
                  <a:schemeClr val="tx1"/>
                </a:solidFill>
              </a:rPr>
              <a:t>95% completion for 2 years</a:t>
            </a: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Tree>
    <p:extLst>
      <p:ext uri="{BB962C8B-B14F-4D97-AF65-F5344CB8AC3E}">
        <p14:creationId xmlns:p14="http://schemas.microsoft.com/office/powerpoint/2010/main" val="245604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178884" y="1128298"/>
            <a:ext cx="3962400" cy="307777"/>
          </a:xfrm>
          <a:prstGeom prst="rect">
            <a:avLst/>
          </a:prstGeom>
          <a:noFill/>
        </p:spPr>
        <p:txBody>
          <a:bodyPr wrap="square" rtlCol="0">
            <a:spAutoFit/>
          </a:bodyPr>
          <a:lstStyle/>
          <a:p>
            <a:pPr algn="r"/>
            <a:r>
              <a:rPr lang="en-US" sz="1400" i="1" dirty="0" smtClean="0">
                <a:solidFill>
                  <a:schemeClr val="tx1">
                    <a:lumMod val="65000"/>
                    <a:lumOff val="35000"/>
                  </a:schemeClr>
                </a:solidFill>
              </a:rPr>
              <a:t>Br J Sports Med. 2013 Dec;47(18):1179-83</a:t>
            </a:r>
            <a:endParaRPr lang="en-US" sz="1400" i="1" dirty="0">
              <a:solidFill>
                <a:schemeClr val="tx1">
                  <a:lumMod val="65000"/>
                  <a:lumOff val="35000"/>
                </a:schemeClr>
              </a:solidFill>
            </a:endParaRPr>
          </a:p>
        </p:txBody>
      </p:sp>
      <p:sp>
        <p:nvSpPr>
          <p:cNvPr id="3" name="Rectangle 2"/>
          <p:cNvSpPr/>
          <p:nvPr/>
        </p:nvSpPr>
        <p:spPr>
          <a:xfrm>
            <a:off x="228600" y="76200"/>
            <a:ext cx="8763000" cy="1107996"/>
          </a:xfrm>
          <a:prstGeom prst="rect">
            <a:avLst/>
          </a:prstGeom>
        </p:spPr>
        <p:txBody>
          <a:bodyPr wrap="square">
            <a:spAutoFit/>
          </a:bodyPr>
          <a:lstStyle/>
          <a:p>
            <a:r>
              <a:rPr lang="en-US" sz="2400" b="1" dirty="0"/>
              <a:t>Outcomes from sudden cardiac arrest in US high schools: a 2-year prospective study from the National Registry for AED Use in Sports</a:t>
            </a:r>
            <a:r>
              <a:rPr lang="en-US" sz="2000" b="1" dirty="0" smtClean="0"/>
              <a:t>.</a:t>
            </a:r>
          </a:p>
          <a:p>
            <a:r>
              <a:rPr lang="en-US" dirty="0" err="1" smtClean="0"/>
              <a:t>Drezner</a:t>
            </a:r>
            <a:r>
              <a:rPr lang="en-US" dirty="0" smtClean="0"/>
              <a:t> JA, </a:t>
            </a:r>
            <a:r>
              <a:rPr lang="en-US" dirty="0" err="1" smtClean="0"/>
              <a:t>Toresdahl</a:t>
            </a:r>
            <a:r>
              <a:rPr lang="en-US" dirty="0" smtClean="0"/>
              <a:t> BG, Rao AL, </a:t>
            </a:r>
            <a:r>
              <a:rPr lang="en-US" dirty="0" err="1" smtClean="0"/>
              <a:t>Huszti</a:t>
            </a:r>
            <a:r>
              <a:rPr lang="en-US" dirty="0" smtClean="0"/>
              <a:t> E, Harmon KG</a:t>
            </a:r>
            <a:endParaRPr lang="en-US" dirty="0"/>
          </a:p>
        </p:txBody>
      </p:sp>
      <p:sp>
        <p:nvSpPr>
          <p:cNvPr id="7" name="Text Placeholder 2"/>
          <p:cNvSpPr txBox="1">
            <a:spLocks/>
          </p:cNvSpPr>
          <p:nvPr/>
        </p:nvSpPr>
        <p:spPr bwMode="auto">
          <a:xfrm>
            <a:off x="217720" y="1597254"/>
            <a:ext cx="8229600" cy="1120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rgbClr val="FF0000"/>
                </a:solidFill>
              </a:rPr>
              <a:t>2149 high schools</a:t>
            </a:r>
          </a:p>
          <a:p>
            <a:pPr marL="857250" indent="-400050">
              <a:buFont typeface="Arial" panose="020B0604020202020204" pitchFamily="34" charset="0"/>
              <a:buChar char="─"/>
            </a:pPr>
            <a:r>
              <a:rPr lang="en-US" sz="2000" dirty="0" smtClean="0">
                <a:solidFill>
                  <a:schemeClr val="tx1"/>
                </a:solidFill>
              </a:rPr>
              <a:t>Prospective observational study (2009-2011)</a:t>
            </a:r>
          </a:p>
          <a:p>
            <a:pPr marL="857250" indent="-400050">
              <a:buFont typeface="Arial" panose="020B0604020202020204" pitchFamily="34" charset="0"/>
              <a:buChar char="─"/>
            </a:pPr>
            <a:r>
              <a:rPr lang="en-US" sz="2000" dirty="0" smtClean="0">
                <a:solidFill>
                  <a:schemeClr val="tx1"/>
                </a:solidFill>
              </a:rPr>
              <a:t>95% completion for 2 years</a:t>
            </a:r>
          </a:p>
          <a:p>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9" name="Text Placeholder 2"/>
          <p:cNvSpPr txBox="1">
            <a:spLocks/>
          </p:cNvSpPr>
          <p:nvPr/>
        </p:nvSpPr>
        <p:spPr bwMode="auto">
          <a:xfrm>
            <a:off x="228600" y="2697591"/>
            <a:ext cx="8229600" cy="904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School based AED programs – 87% (all but one school reporting an SCA case)</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0" name="Text Placeholder 2"/>
          <p:cNvSpPr txBox="1">
            <a:spLocks/>
          </p:cNvSpPr>
          <p:nvPr/>
        </p:nvSpPr>
        <p:spPr bwMode="auto">
          <a:xfrm>
            <a:off x="228600" y="3373661"/>
            <a:ext cx="8229600" cy="11828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SCA  n=59</a:t>
            </a:r>
          </a:p>
          <a:p>
            <a:pPr marL="857250" indent="-400050">
              <a:buFont typeface="Arial" panose="020B0604020202020204" pitchFamily="34" charset="0"/>
              <a:buChar char="─"/>
            </a:pPr>
            <a:r>
              <a:rPr lang="en-US" sz="2000" dirty="0" smtClean="0">
                <a:solidFill>
                  <a:schemeClr val="tx1"/>
                </a:solidFill>
              </a:rPr>
              <a:t>26 (44%) students</a:t>
            </a:r>
          </a:p>
          <a:p>
            <a:pPr marL="857250" indent="-400050">
              <a:buFont typeface="Arial" panose="020B0604020202020204" pitchFamily="34" charset="0"/>
              <a:buChar char="─"/>
            </a:pPr>
            <a:r>
              <a:rPr lang="en-US" sz="2000" dirty="0" smtClean="0">
                <a:solidFill>
                  <a:schemeClr val="tx1"/>
                </a:solidFill>
              </a:rPr>
              <a:t>33 </a:t>
            </a:r>
            <a:r>
              <a:rPr lang="en-US" sz="2000" dirty="0">
                <a:solidFill>
                  <a:schemeClr val="tx1"/>
                </a:solidFill>
              </a:rPr>
              <a:t>(56%) </a:t>
            </a:r>
            <a:r>
              <a:rPr lang="en-US" sz="2000" dirty="0" smtClean="0">
                <a:solidFill>
                  <a:schemeClr val="tx1"/>
                </a:solidFill>
              </a:rPr>
              <a:t>adults</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1" name="Text Placeholder 2"/>
          <p:cNvSpPr txBox="1">
            <a:spLocks/>
          </p:cNvSpPr>
          <p:nvPr/>
        </p:nvSpPr>
        <p:spPr bwMode="auto">
          <a:xfrm>
            <a:off x="236764" y="4868647"/>
            <a:ext cx="8229600" cy="491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b="1" dirty="0" smtClean="0">
                <a:solidFill>
                  <a:srgbClr val="FF0000"/>
                </a:solidFill>
              </a:rPr>
              <a:t>55 (93%) </a:t>
            </a:r>
            <a:r>
              <a:rPr lang="en-US" sz="2000" dirty="0" smtClean="0">
                <a:solidFill>
                  <a:schemeClr val="tx1"/>
                </a:solidFill>
              </a:rPr>
              <a:t>witnessed; </a:t>
            </a:r>
            <a:r>
              <a:rPr lang="en-US" sz="2000" b="1" dirty="0" smtClean="0">
                <a:solidFill>
                  <a:srgbClr val="FF0000"/>
                </a:solidFill>
              </a:rPr>
              <a:t>54 (92%)</a:t>
            </a:r>
            <a:r>
              <a:rPr lang="en-US" sz="2000" dirty="0" smtClean="0">
                <a:solidFill>
                  <a:schemeClr val="tx1"/>
                </a:solidFill>
              </a:rPr>
              <a:t> prompt CPR</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2" name="Text Placeholder 2"/>
          <p:cNvSpPr txBox="1">
            <a:spLocks/>
          </p:cNvSpPr>
          <p:nvPr/>
        </p:nvSpPr>
        <p:spPr bwMode="auto">
          <a:xfrm>
            <a:off x="217720" y="4463702"/>
            <a:ext cx="8229600" cy="475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39 (66%) – training or competition</a:t>
            </a: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3" name="Text Placeholder 2"/>
          <p:cNvSpPr txBox="1">
            <a:spLocks/>
          </p:cNvSpPr>
          <p:nvPr/>
        </p:nvSpPr>
        <p:spPr bwMode="auto">
          <a:xfrm>
            <a:off x="228600" y="5284595"/>
            <a:ext cx="8229600" cy="473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AED applied 50 (85%); onsite shock 39 (66%)</a:t>
            </a:r>
          </a:p>
          <a:p>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4" name="Text Placeholder 2"/>
          <p:cNvSpPr txBox="1">
            <a:spLocks/>
          </p:cNvSpPr>
          <p:nvPr/>
        </p:nvSpPr>
        <p:spPr bwMode="auto">
          <a:xfrm>
            <a:off x="228600" y="5643506"/>
            <a:ext cx="8229600" cy="1548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Overall; 42/59 (71%) survived to hospital discharge</a:t>
            </a:r>
            <a:endParaRPr lang="en-US" sz="2200" dirty="0" smtClean="0">
              <a:solidFill>
                <a:schemeClr val="tx1"/>
              </a:solidFill>
            </a:endParaRPr>
          </a:p>
          <a:p>
            <a:pPr marL="857250" lvl="1" indent="-400050" algn="l">
              <a:buFont typeface="Arial" panose="020B0604020202020204" pitchFamily="34" charset="0"/>
              <a:buChar char="─"/>
            </a:pPr>
            <a:r>
              <a:rPr lang="en-US" sz="2000" dirty="0" smtClean="0">
                <a:solidFill>
                  <a:schemeClr val="tx1"/>
                </a:solidFill>
              </a:rPr>
              <a:t>22/26 students (85%)</a:t>
            </a:r>
          </a:p>
          <a:p>
            <a:pPr marL="857250" lvl="1" indent="-400050" algn="l">
              <a:buFont typeface="Arial" panose="020B0604020202020204" pitchFamily="34" charset="0"/>
              <a:buChar char="─"/>
            </a:pPr>
            <a:r>
              <a:rPr lang="en-US" sz="2000" dirty="0" smtClean="0">
                <a:solidFill>
                  <a:schemeClr val="tx1"/>
                </a:solidFill>
              </a:rPr>
              <a:t>20/33 adults (61%)</a:t>
            </a:r>
            <a:endParaRPr lang="en-US" sz="2000" dirty="0">
              <a:solidFill>
                <a:schemeClr val="tx1"/>
              </a:solidFill>
            </a:endParaRP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5" name="Text Placeholder 2"/>
          <p:cNvSpPr txBox="1">
            <a:spLocks/>
          </p:cNvSpPr>
          <p:nvPr/>
        </p:nvSpPr>
        <p:spPr bwMode="auto">
          <a:xfrm>
            <a:off x="217720" y="1597254"/>
            <a:ext cx="8229600" cy="1120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2149 high schools</a:t>
            </a:r>
          </a:p>
          <a:p>
            <a:pPr marL="857250" indent="-400050">
              <a:buFont typeface="Arial" panose="020B0604020202020204" pitchFamily="34" charset="0"/>
              <a:buChar char="─"/>
            </a:pPr>
            <a:r>
              <a:rPr lang="en-US" sz="2000" dirty="0" smtClean="0">
                <a:solidFill>
                  <a:schemeClr val="tx1"/>
                </a:solidFill>
              </a:rPr>
              <a:t>Prospective observational study (2009-2011)</a:t>
            </a:r>
          </a:p>
          <a:p>
            <a:pPr marL="857250" indent="-400050">
              <a:buFont typeface="Arial" panose="020B0604020202020204" pitchFamily="34" charset="0"/>
              <a:buChar char="─"/>
            </a:pPr>
            <a:r>
              <a:rPr lang="en-US" sz="2000" dirty="0" smtClean="0">
                <a:solidFill>
                  <a:schemeClr val="tx1"/>
                </a:solidFill>
              </a:rPr>
              <a:t>95% completion for 2 years</a:t>
            </a: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Tree>
    <p:extLst>
      <p:ext uri="{BB962C8B-B14F-4D97-AF65-F5344CB8AC3E}">
        <p14:creationId xmlns:p14="http://schemas.microsoft.com/office/powerpoint/2010/main" val="358221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178884" y="1128298"/>
            <a:ext cx="3962400" cy="307777"/>
          </a:xfrm>
          <a:prstGeom prst="rect">
            <a:avLst/>
          </a:prstGeom>
          <a:noFill/>
        </p:spPr>
        <p:txBody>
          <a:bodyPr wrap="square" rtlCol="0">
            <a:spAutoFit/>
          </a:bodyPr>
          <a:lstStyle/>
          <a:p>
            <a:pPr algn="r"/>
            <a:r>
              <a:rPr lang="en-US" sz="1400" i="1" dirty="0" smtClean="0">
                <a:solidFill>
                  <a:schemeClr val="tx1">
                    <a:lumMod val="65000"/>
                    <a:lumOff val="35000"/>
                  </a:schemeClr>
                </a:solidFill>
              </a:rPr>
              <a:t>Br J Sports Med. 2013 Dec;47(18):1179-83</a:t>
            </a:r>
            <a:endParaRPr lang="en-US" sz="1400" i="1" dirty="0">
              <a:solidFill>
                <a:schemeClr val="tx1">
                  <a:lumMod val="65000"/>
                  <a:lumOff val="35000"/>
                </a:schemeClr>
              </a:solidFill>
            </a:endParaRPr>
          </a:p>
        </p:txBody>
      </p:sp>
      <p:sp>
        <p:nvSpPr>
          <p:cNvPr id="3" name="Rectangle 2"/>
          <p:cNvSpPr/>
          <p:nvPr/>
        </p:nvSpPr>
        <p:spPr>
          <a:xfrm>
            <a:off x="228600" y="76200"/>
            <a:ext cx="8763000" cy="1107996"/>
          </a:xfrm>
          <a:prstGeom prst="rect">
            <a:avLst/>
          </a:prstGeom>
        </p:spPr>
        <p:txBody>
          <a:bodyPr wrap="square">
            <a:spAutoFit/>
          </a:bodyPr>
          <a:lstStyle/>
          <a:p>
            <a:r>
              <a:rPr lang="en-US" sz="2400" b="1" dirty="0"/>
              <a:t>Outcomes from sudden cardiac arrest in US high schools: a 2-year prospective study from the National Registry for AED Use in Sports</a:t>
            </a:r>
            <a:r>
              <a:rPr lang="en-US" sz="2000" b="1" dirty="0" smtClean="0"/>
              <a:t>.</a:t>
            </a:r>
          </a:p>
          <a:p>
            <a:r>
              <a:rPr lang="en-US" dirty="0" err="1" smtClean="0"/>
              <a:t>Drezner</a:t>
            </a:r>
            <a:r>
              <a:rPr lang="en-US" dirty="0" smtClean="0"/>
              <a:t> JA, </a:t>
            </a:r>
            <a:r>
              <a:rPr lang="en-US" dirty="0" err="1" smtClean="0"/>
              <a:t>Toresdahl</a:t>
            </a:r>
            <a:r>
              <a:rPr lang="en-US" dirty="0" smtClean="0"/>
              <a:t> BG, Rao AL, </a:t>
            </a:r>
            <a:r>
              <a:rPr lang="en-US" dirty="0" err="1" smtClean="0"/>
              <a:t>Huszti</a:t>
            </a:r>
            <a:r>
              <a:rPr lang="en-US" dirty="0" smtClean="0"/>
              <a:t> E, Harmon KG</a:t>
            </a:r>
            <a:endParaRPr lang="en-US" dirty="0"/>
          </a:p>
        </p:txBody>
      </p:sp>
      <p:sp>
        <p:nvSpPr>
          <p:cNvPr id="7" name="Text Placeholder 2"/>
          <p:cNvSpPr txBox="1">
            <a:spLocks/>
          </p:cNvSpPr>
          <p:nvPr/>
        </p:nvSpPr>
        <p:spPr bwMode="auto">
          <a:xfrm>
            <a:off x="217720" y="1597254"/>
            <a:ext cx="8229600" cy="1120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rgbClr val="FF0000"/>
                </a:solidFill>
              </a:rPr>
              <a:t>2149 high schools</a:t>
            </a:r>
          </a:p>
          <a:p>
            <a:pPr marL="857250" indent="-400050">
              <a:buFont typeface="Arial" panose="020B0604020202020204" pitchFamily="34" charset="0"/>
              <a:buChar char="─"/>
            </a:pPr>
            <a:r>
              <a:rPr lang="en-US" sz="2000" dirty="0" smtClean="0">
                <a:solidFill>
                  <a:schemeClr val="tx1"/>
                </a:solidFill>
              </a:rPr>
              <a:t>Prospective observational study (2009-2011)</a:t>
            </a:r>
          </a:p>
          <a:p>
            <a:pPr marL="857250" indent="-400050">
              <a:buFont typeface="Arial" panose="020B0604020202020204" pitchFamily="34" charset="0"/>
              <a:buChar char="─"/>
            </a:pPr>
            <a:r>
              <a:rPr lang="en-US" sz="2000" dirty="0" smtClean="0">
                <a:solidFill>
                  <a:schemeClr val="tx1"/>
                </a:solidFill>
              </a:rPr>
              <a:t>95% completion for 2 years</a:t>
            </a:r>
          </a:p>
          <a:p>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9" name="Text Placeholder 2"/>
          <p:cNvSpPr txBox="1">
            <a:spLocks/>
          </p:cNvSpPr>
          <p:nvPr/>
        </p:nvSpPr>
        <p:spPr bwMode="auto">
          <a:xfrm>
            <a:off x="228600" y="2697591"/>
            <a:ext cx="8229600" cy="904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School based AED programs – 87% (all but one school reporting an SCA case)</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0" name="Text Placeholder 2"/>
          <p:cNvSpPr txBox="1">
            <a:spLocks/>
          </p:cNvSpPr>
          <p:nvPr/>
        </p:nvSpPr>
        <p:spPr bwMode="auto">
          <a:xfrm>
            <a:off x="228600" y="3373661"/>
            <a:ext cx="8229600" cy="11828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SCA  n=59</a:t>
            </a:r>
          </a:p>
          <a:p>
            <a:pPr marL="857250" indent="-400050">
              <a:buFont typeface="Arial" panose="020B0604020202020204" pitchFamily="34" charset="0"/>
              <a:buChar char="─"/>
            </a:pPr>
            <a:r>
              <a:rPr lang="en-US" sz="2000" dirty="0" smtClean="0">
                <a:solidFill>
                  <a:schemeClr val="tx1"/>
                </a:solidFill>
              </a:rPr>
              <a:t>26 (44%) students</a:t>
            </a:r>
          </a:p>
          <a:p>
            <a:pPr marL="857250" indent="-400050">
              <a:buFont typeface="Arial" panose="020B0604020202020204" pitchFamily="34" charset="0"/>
              <a:buChar char="─"/>
            </a:pPr>
            <a:r>
              <a:rPr lang="en-US" sz="2000" dirty="0" smtClean="0">
                <a:solidFill>
                  <a:schemeClr val="tx1"/>
                </a:solidFill>
              </a:rPr>
              <a:t>33 </a:t>
            </a:r>
            <a:r>
              <a:rPr lang="en-US" sz="2000" dirty="0">
                <a:solidFill>
                  <a:schemeClr val="tx1"/>
                </a:solidFill>
              </a:rPr>
              <a:t>(56%) </a:t>
            </a:r>
            <a:r>
              <a:rPr lang="en-US" sz="2000" dirty="0" smtClean="0">
                <a:solidFill>
                  <a:schemeClr val="tx1"/>
                </a:solidFill>
              </a:rPr>
              <a:t>adults</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1" name="Text Placeholder 2"/>
          <p:cNvSpPr txBox="1">
            <a:spLocks/>
          </p:cNvSpPr>
          <p:nvPr/>
        </p:nvSpPr>
        <p:spPr bwMode="auto">
          <a:xfrm>
            <a:off x="228600" y="4868647"/>
            <a:ext cx="8229600" cy="491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55 (93%) witnessed; 54 (92%) prompt CPR</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2" name="Text Placeholder 2"/>
          <p:cNvSpPr txBox="1">
            <a:spLocks/>
          </p:cNvSpPr>
          <p:nvPr/>
        </p:nvSpPr>
        <p:spPr bwMode="auto">
          <a:xfrm>
            <a:off x="228600" y="4455537"/>
            <a:ext cx="8229600" cy="633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39 (66%) – training or competition</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3" name="Text Placeholder 2"/>
          <p:cNvSpPr txBox="1">
            <a:spLocks/>
          </p:cNvSpPr>
          <p:nvPr/>
        </p:nvSpPr>
        <p:spPr bwMode="auto">
          <a:xfrm>
            <a:off x="228600" y="5284595"/>
            <a:ext cx="8229600" cy="473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AED applied 50 (</a:t>
            </a:r>
            <a:r>
              <a:rPr lang="en-US" sz="2000" b="1" dirty="0" smtClean="0">
                <a:solidFill>
                  <a:srgbClr val="FF0000"/>
                </a:solidFill>
              </a:rPr>
              <a:t>85%</a:t>
            </a:r>
            <a:r>
              <a:rPr lang="en-US" sz="2000" dirty="0" smtClean="0">
                <a:solidFill>
                  <a:schemeClr val="tx1"/>
                </a:solidFill>
              </a:rPr>
              <a:t>); onsite shock 39 (</a:t>
            </a:r>
            <a:r>
              <a:rPr lang="en-US" sz="2000" b="1" dirty="0" smtClean="0">
                <a:solidFill>
                  <a:srgbClr val="FF0000"/>
                </a:solidFill>
              </a:rPr>
              <a:t>66%</a:t>
            </a:r>
            <a:r>
              <a:rPr lang="en-US" sz="2000" dirty="0" smtClean="0">
                <a:solidFill>
                  <a:schemeClr val="tx1"/>
                </a:solidFill>
              </a:rPr>
              <a:t>)</a:t>
            </a:r>
          </a:p>
          <a:p>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4" name="Text Placeholder 2"/>
          <p:cNvSpPr txBox="1">
            <a:spLocks/>
          </p:cNvSpPr>
          <p:nvPr/>
        </p:nvSpPr>
        <p:spPr bwMode="auto">
          <a:xfrm>
            <a:off x="228600" y="5643506"/>
            <a:ext cx="8229600" cy="1548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Overall; 42/59 (71%) survived to hospital discharge</a:t>
            </a:r>
            <a:endParaRPr lang="en-US" sz="2200" dirty="0" smtClean="0">
              <a:solidFill>
                <a:schemeClr val="tx1"/>
              </a:solidFill>
            </a:endParaRPr>
          </a:p>
          <a:p>
            <a:pPr marL="857250" lvl="1" indent="-400050" algn="l">
              <a:buFont typeface="Arial" panose="020B0604020202020204" pitchFamily="34" charset="0"/>
              <a:buChar char="─"/>
            </a:pPr>
            <a:r>
              <a:rPr lang="en-US" sz="2000" dirty="0" smtClean="0">
                <a:solidFill>
                  <a:schemeClr val="tx1"/>
                </a:solidFill>
              </a:rPr>
              <a:t>22/26 students (85%)</a:t>
            </a:r>
          </a:p>
          <a:p>
            <a:pPr marL="857250" lvl="1" indent="-400050" algn="l">
              <a:buFont typeface="Arial" panose="020B0604020202020204" pitchFamily="34" charset="0"/>
              <a:buChar char="─"/>
            </a:pPr>
            <a:r>
              <a:rPr lang="en-US" sz="2000" dirty="0" smtClean="0">
                <a:solidFill>
                  <a:schemeClr val="tx1"/>
                </a:solidFill>
              </a:rPr>
              <a:t>20/33 adults (61%)</a:t>
            </a:r>
            <a:endParaRPr lang="en-US" sz="2000" dirty="0">
              <a:solidFill>
                <a:schemeClr val="tx1"/>
              </a:solidFill>
            </a:endParaRP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5" name="Text Placeholder 2"/>
          <p:cNvSpPr txBox="1">
            <a:spLocks/>
          </p:cNvSpPr>
          <p:nvPr/>
        </p:nvSpPr>
        <p:spPr bwMode="auto">
          <a:xfrm>
            <a:off x="217720" y="1597254"/>
            <a:ext cx="8229600" cy="1120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2149 high schools</a:t>
            </a:r>
          </a:p>
          <a:p>
            <a:pPr marL="857250" indent="-400050">
              <a:buFont typeface="Arial" panose="020B0604020202020204" pitchFamily="34" charset="0"/>
              <a:buChar char="─"/>
            </a:pPr>
            <a:r>
              <a:rPr lang="en-US" sz="2000" dirty="0" smtClean="0">
                <a:solidFill>
                  <a:schemeClr val="tx1"/>
                </a:solidFill>
              </a:rPr>
              <a:t>Prospective observational study (2009-2011)</a:t>
            </a:r>
          </a:p>
          <a:p>
            <a:pPr marL="857250" indent="-400050">
              <a:buFont typeface="Arial" panose="020B0604020202020204" pitchFamily="34" charset="0"/>
              <a:buChar char="─"/>
            </a:pPr>
            <a:r>
              <a:rPr lang="en-US" sz="2000" dirty="0" smtClean="0">
                <a:solidFill>
                  <a:schemeClr val="tx1"/>
                </a:solidFill>
              </a:rPr>
              <a:t>95% completion for 2 years</a:t>
            </a: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Tree>
    <p:extLst>
      <p:ext uri="{BB962C8B-B14F-4D97-AF65-F5344CB8AC3E}">
        <p14:creationId xmlns:p14="http://schemas.microsoft.com/office/powerpoint/2010/main" val="251358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3048000"/>
            <a:ext cx="8534400" cy="3810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1" fontAlgn="base" hangingPunct="1">
              <a:spcBef>
                <a:spcPct val="0"/>
              </a:spcBef>
              <a:spcAft>
                <a:spcPct val="0"/>
              </a:spcAft>
              <a:defRPr sz="4400" kern="1200">
                <a:solidFill>
                  <a:srgbClr val="FF0000"/>
                </a:solidFill>
                <a:latin typeface="Arial" pitchFamily="34" charset="0"/>
                <a:ea typeface="+mj-ea"/>
                <a:cs typeface="Arial" pitchFamily="34" charset="0"/>
              </a:defRPr>
            </a:lvl1pPr>
            <a:lvl2pPr algn="l" rtl="0" eaLnBrk="1" fontAlgn="base" hangingPunct="1">
              <a:spcBef>
                <a:spcPct val="0"/>
              </a:spcBef>
              <a:spcAft>
                <a:spcPct val="0"/>
              </a:spcAft>
              <a:defRPr sz="3600">
                <a:solidFill>
                  <a:srgbClr val="009D57"/>
                </a:solidFill>
                <a:latin typeface="Archer Semibold" pitchFamily="50" charset="0"/>
              </a:defRPr>
            </a:lvl2pPr>
            <a:lvl3pPr algn="l" rtl="0" eaLnBrk="1" fontAlgn="base" hangingPunct="1">
              <a:spcBef>
                <a:spcPct val="0"/>
              </a:spcBef>
              <a:spcAft>
                <a:spcPct val="0"/>
              </a:spcAft>
              <a:defRPr sz="3600">
                <a:solidFill>
                  <a:srgbClr val="009D57"/>
                </a:solidFill>
                <a:latin typeface="Archer Semibold" pitchFamily="50" charset="0"/>
              </a:defRPr>
            </a:lvl3pPr>
            <a:lvl4pPr algn="l" rtl="0" eaLnBrk="1" fontAlgn="base" hangingPunct="1">
              <a:spcBef>
                <a:spcPct val="0"/>
              </a:spcBef>
              <a:spcAft>
                <a:spcPct val="0"/>
              </a:spcAft>
              <a:defRPr sz="3600">
                <a:solidFill>
                  <a:srgbClr val="009D57"/>
                </a:solidFill>
                <a:latin typeface="Archer Semibold" pitchFamily="50" charset="0"/>
              </a:defRPr>
            </a:lvl4pPr>
            <a:lvl5pPr algn="l" rtl="0" eaLnBrk="1" fontAlgn="base" hangingPunct="1">
              <a:spcBef>
                <a:spcPct val="0"/>
              </a:spcBef>
              <a:spcAft>
                <a:spcPct val="0"/>
              </a:spcAft>
              <a:defRPr sz="3600">
                <a:solidFill>
                  <a:srgbClr val="009D57"/>
                </a:solidFill>
                <a:latin typeface="Archer Semibold" pitchFamily="50" charset="0"/>
              </a:defRPr>
            </a:lvl5pPr>
            <a:lvl6pPr marL="457200" algn="l" rtl="0" eaLnBrk="1" fontAlgn="base" hangingPunct="1">
              <a:spcBef>
                <a:spcPct val="0"/>
              </a:spcBef>
              <a:spcAft>
                <a:spcPct val="0"/>
              </a:spcAft>
              <a:defRPr sz="3600">
                <a:solidFill>
                  <a:srgbClr val="009D57"/>
                </a:solidFill>
                <a:latin typeface="Archer Semibold" pitchFamily="50" charset="0"/>
              </a:defRPr>
            </a:lvl6pPr>
            <a:lvl7pPr marL="914400" algn="l" rtl="0" eaLnBrk="1" fontAlgn="base" hangingPunct="1">
              <a:spcBef>
                <a:spcPct val="0"/>
              </a:spcBef>
              <a:spcAft>
                <a:spcPct val="0"/>
              </a:spcAft>
              <a:defRPr sz="3600">
                <a:solidFill>
                  <a:srgbClr val="009D57"/>
                </a:solidFill>
                <a:latin typeface="Archer Semibold" pitchFamily="50" charset="0"/>
              </a:defRPr>
            </a:lvl7pPr>
            <a:lvl8pPr marL="1371600" algn="l" rtl="0" eaLnBrk="1" fontAlgn="base" hangingPunct="1">
              <a:spcBef>
                <a:spcPct val="0"/>
              </a:spcBef>
              <a:spcAft>
                <a:spcPct val="0"/>
              </a:spcAft>
              <a:defRPr sz="3600">
                <a:solidFill>
                  <a:srgbClr val="009D57"/>
                </a:solidFill>
                <a:latin typeface="Archer Semibold" pitchFamily="50" charset="0"/>
              </a:defRPr>
            </a:lvl8pPr>
            <a:lvl9pPr marL="1828800" algn="l" rtl="0" eaLnBrk="1" fontAlgn="base" hangingPunct="1">
              <a:spcBef>
                <a:spcPct val="0"/>
              </a:spcBef>
              <a:spcAft>
                <a:spcPct val="0"/>
              </a:spcAft>
              <a:defRPr sz="3600">
                <a:solidFill>
                  <a:srgbClr val="009D57"/>
                </a:solidFill>
                <a:latin typeface="Archer Semibold" pitchFamily="50" charset="0"/>
              </a:defRPr>
            </a:lvl9pPr>
          </a:lstStyle>
          <a:p>
            <a:pPr algn="ctr"/>
            <a:r>
              <a:rPr lang="en-US" sz="28700" dirty="0" smtClean="0"/>
              <a:t>YES</a:t>
            </a:r>
            <a:endParaRPr lang="en-US" sz="28700" dirty="0"/>
          </a:p>
        </p:txBody>
      </p:sp>
      <p:sp>
        <p:nvSpPr>
          <p:cNvPr id="5" name="Title 1"/>
          <p:cNvSpPr>
            <a:spLocks noGrp="1"/>
          </p:cNvSpPr>
          <p:nvPr>
            <p:ph type="ctrTitle"/>
          </p:nvPr>
        </p:nvSpPr>
        <p:spPr>
          <a:xfrm>
            <a:off x="685800" y="2130425"/>
            <a:ext cx="7772400" cy="1470025"/>
          </a:xfrm>
        </p:spPr>
        <p:txBody>
          <a:bodyPr/>
          <a:lstStyle/>
          <a:p>
            <a:r>
              <a:rPr lang="en-US" dirty="0" smtClean="0"/>
              <a:t>Do CPR and AEDs Make a Difference?</a:t>
            </a:r>
            <a:endParaRPr lang="en-US" dirty="0"/>
          </a:p>
        </p:txBody>
      </p:sp>
      <p:sp>
        <p:nvSpPr>
          <p:cNvPr id="6" name="Subtitle 2"/>
          <p:cNvSpPr>
            <a:spLocks noGrp="1"/>
          </p:cNvSpPr>
          <p:nvPr>
            <p:ph type="subTitle" idx="1"/>
          </p:nvPr>
        </p:nvSpPr>
        <p:spPr>
          <a:xfrm>
            <a:off x="685800" y="3886200"/>
            <a:ext cx="4572000" cy="914400"/>
          </a:xfrm>
        </p:spPr>
        <p:txBody>
          <a:bodyPr/>
          <a:lstStyle/>
          <a:p>
            <a:r>
              <a:rPr lang="en-US" dirty="0" smtClean="0"/>
              <a:t>Robert Campbell, MD</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6024675"/>
            <a:ext cx="4419600" cy="83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99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178884" y="1128298"/>
            <a:ext cx="3962400" cy="307777"/>
          </a:xfrm>
          <a:prstGeom prst="rect">
            <a:avLst/>
          </a:prstGeom>
          <a:noFill/>
        </p:spPr>
        <p:txBody>
          <a:bodyPr wrap="square" rtlCol="0">
            <a:spAutoFit/>
          </a:bodyPr>
          <a:lstStyle/>
          <a:p>
            <a:pPr algn="r"/>
            <a:r>
              <a:rPr lang="en-US" sz="1400" i="1" dirty="0" smtClean="0">
                <a:solidFill>
                  <a:schemeClr val="tx1">
                    <a:lumMod val="65000"/>
                    <a:lumOff val="35000"/>
                  </a:schemeClr>
                </a:solidFill>
              </a:rPr>
              <a:t>Br J Sports Med. 2013 Dec;47(18):1179-83</a:t>
            </a:r>
            <a:endParaRPr lang="en-US" sz="1400" i="1" dirty="0">
              <a:solidFill>
                <a:schemeClr val="tx1">
                  <a:lumMod val="65000"/>
                  <a:lumOff val="35000"/>
                </a:schemeClr>
              </a:solidFill>
            </a:endParaRPr>
          </a:p>
        </p:txBody>
      </p:sp>
      <p:sp>
        <p:nvSpPr>
          <p:cNvPr id="3" name="Rectangle 2"/>
          <p:cNvSpPr/>
          <p:nvPr/>
        </p:nvSpPr>
        <p:spPr>
          <a:xfrm>
            <a:off x="228600" y="76200"/>
            <a:ext cx="8763000" cy="1107996"/>
          </a:xfrm>
          <a:prstGeom prst="rect">
            <a:avLst/>
          </a:prstGeom>
        </p:spPr>
        <p:txBody>
          <a:bodyPr wrap="square">
            <a:spAutoFit/>
          </a:bodyPr>
          <a:lstStyle/>
          <a:p>
            <a:r>
              <a:rPr lang="en-US" sz="2400" b="1" dirty="0"/>
              <a:t>Outcomes from sudden cardiac arrest in US high schools: a 2-year prospective study from the National Registry for AED Use in Sports</a:t>
            </a:r>
            <a:r>
              <a:rPr lang="en-US" sz="2000" b="1" dirty="0" smtClean="0"/>
              <a:t>.</a:t>
            </a:r>
          </a:p>
          <a:p>
            <a:r>
              <a:rPr lang="en-US" dirty="0" err="1" smtClean="0"/>
              <a:t>Drezner</a:t>
            </a:r>
            <a:r>
              <a:rPr lang="en-US" dirty="0" smtClean="0"/>
              <a:t> JA, </a:t>
            </a:r>
            <a:r>
              <a:rPr lang="en-US" dirty="0" err="1" smtClean="0"/>
              <a:t>Toresdahl</a:t>
            </a:r>
            <a:r>
              <a:rPr lang="en-US" dirty="0" smtClean="0"/>
              <a:t> BG, Rao AL, </a:t>
            </a:r>
            <a:r>
              <a:rPr lang="en-US" dirty="0" err="1" smtClean="0"/>
              <a:t>Huszti</a:t>
            </a:r>
            <a:r>
              <a:rPr lang="en-US" dirty="0" smtClean="0"/>
              <a:t> E, Harmon KG</a:t>
            </a:r>
            <a:endParaRPr lang="en-US" dirty="0"/>
          </a:p>
        </p:txBody>
      </p:sp>
      <p:sp>
        <p:nvSpPr>
          <p:cNvPr id="7" name="Text Placeholder 2"/>
          <p:cNvSpPr txBox="1">
            <a:spLocks/>
          </p:cNvSpPr>
          <p:nvPr/>
        </p:nvSpPr>
        <p:spPr bwMode="auto">
          <a:xfrm>
            <a:off x="217720" y="1597254"/>
            <a:ext cx="8229600" cy="1120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rgbClr val="FF0000"/>
                </a:solidFill>
              </a:rPr>
              <a:t>2149 high schools</a:t>
            </a:r>
          </a:p>
          <a:p>
            <a:pPr marL="857250" indent="-400050">
              <a:buFont typeface="Arial" panose="020B0604020202020204" pitchFamily="34" charset="0"/>
              <a:buChar char="─"/>
            </a:pPr>
            <a:r>
              <a:rPr lang="en-US" sz="2000" dirty="0" smtClean="0">
                <a:solidFill>
                  <a:schemeClr val="tx1"/>
                </a:solidFill>
              </a:rPr>
              <a:t>Prospective observational study (2009-2011)</a:t>
            </a:r>
          </a:p>
          <a:p>
            <a:pPr marL="857250" indent="-400050">
              <a:buFont typeface="Arial" panose="020B0604020202020204" pitchFamily="34" charset="0"/>
              <a:buChar char="─"/>
            </a:pPr>
            <a:r>
              <a:rPr lang="en-US" sz="2000" dirty="0" smtClean="0">
                <a:solidFill>
                  <a:schemeClr val="tx1"/>
                </a:solidFill>
              </a:rPr>
              <a:t>95% completion for 2 years</a:t>
            </a:r>
          </a:p>
          <a:p>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9" name="Text Placeholder 2"/>
          <p:cNvSpPr txBox="1">
            <a:spLocks/>
          </p:cNvSpPr>
          <p:nvPr/>
        </p:nvSpPr>
        <p:spPr bwMode="auto">
          <a:xfrm>
            <a:off x="228600" y="2697591"/>
            <a:ext cx="8229600" cy="904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School based AED programs – 87% (all but one school reporting an SCA case)</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0" name="Text Placeholder 2"/>
          <p:cNvSpPr txBox="1">
            <a:spLocks/>
          </p:cNvSpPr>
          <p:nvPr/>
        </p:nvSpPr>
        <p:spPr bwMode="auto">
          <a:xfrm>
            <a:off x="228600" y="3373661"/>
            <a:ext cx="8229600" cy="11828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SCA  n=59</a:t>
            </a:r>
          </a:p>
          <a:p>
            <a:pPr marL="857250" indent="-400050">
              <a:buFont typeface="Arial" panose="020B0604020202020204" pitchFamily="34" charset="0"/>
              <a:buChar char="─"/>
            </a:pPr>
            <a:r>
              <a:rPr lang="en-US" sz="2000" dirty="0" smtClean="0">
                <a:solidFill>
                  <a:schemeClr val="tx1"/>
                </a:solidFill>
              </a:rPr>
              <a:t>26 (44%) students</a:t>
            </a:r>
          </a:p>
          <a:p>
            <a:pPr marL="857250" indent="-400050">
              <a:buFont typeface="Arial" panose="020B0604020202020204" pitchFamily="34" charset="0"/>
              <a:buChar char="─"/>
            </a:pPr>
            <a:r>
              <a:rPr lang="en-US" sz="2000" dirty="0" smtClean="0">
                <a:solidFill>
                  <a:schemeClr val="tx1"/>
                </a:solidFill>
              </a:rPr>
              <a:t>33 </a:t>
            </a:r>
            <a:r>
              <a:rPr lang="en-US" sz="2000" dirty="0">
                <a:solidFill>
                  <a:schemeClr val="tx1"/>
                </a:solidFill>
              </a:rPr>
              <a:t>(56%) </a:t>
            </a:r>
            <a:r>
              <a:rPr lang="en-US" sz="2000" dirty="0" smtClean="0">
                <a:solidFill>
                  <a:schemeClr val="tx1"/>
                </a:solidFill>
              </a:rPr>
              <a:t>adults</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1" name="Text Placeholder 2"/>
          <p:cNvSpPr txBox="1">
            <a:spLocks/>
          </p:cNvSpPr>
          <p:nvPr/>
        </p:nvSpPr>
        <p:spPr bwMode="auto">
          <a:xfrm>
            <a:off x="228600" y="4868647"/>
            <a:ext cx="8229600" cy="491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55 (93%) witnessed; 54 (92%) prompt CPR</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2" name="Text Placeholder 2"/>
          <p:cNvSpPr txBox="1">
            <a:spLocks/>
          </p:cNvSpPr>
          <p:nvPr/>
        </p:nvSpPr>
        <p:spPr bwMode="auto">
          <a:xfrm>
            <a:off x="228600" y="4455537"/>
            <a:ext cx="8229600" cy="633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39 (66%) – training or competition</a:t>
            </a: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3" name="Text Placeholder 2"/>
          <p:cNvSpPr txBox="1">
            <a:spLocks/>
          </p:cNvSpPr>
          <p:nvPr/>
        </p:nvSpPr>
        <p:spPr bwMode="auto">
          <a:xfrm>
            <a:off x="228600" y="5284595"/>
            <a:ext cx="8229600" cy="473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AED applied 50 (85%); onsite shock 39 (66%)</a:t>
            </a:r>
          </a:p>
          <a:p>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4" name="Text Placeholder 2"/>
          <p:cNvSpPr txBox="1">
            <a:spLocks/>
          </p:cNvSpPr>
          <p:nvPr/>
        </p:nvSpPr>
        <p:spPr bwMode="auto">
          <a:xfrm>
            <a:off x="228600" y="5643506"/>
            <a:ext cx="8229600" cy="1548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Overall; 42/59 (</a:t>
            </a:r>
            <a:r>
              <a:rPr lang="en-US" sz="2000" b="1" dirty="0" smtClean="0">
                <a:solidFill>
                  <a:srgbClr val="FF0000"/>
                </a:solidFill>
              </a:rPr>
              <a:t>71%</a:t>
            </a:r>
            <a:r>
              <a:rPr lang="en-US" sz="2000" dirty="0" smtClean="0">
                <a:solidFill>
                  <a:schemeClr val="tx1"/>
                </a:solidFill>
              </a:rPr>
              <a:t>) survived to hospital discharge</a:t>
            </a:r>
            <a:endParaRPr lang="en-US" sz="2200" dirty="0" smtClean="0">
              <a:solidFill>
                <a:schemeClr val="tx1"/>
              </a:solidFill>
            </a:endParaRPr>
          </a:p>
          <a:p>
            <a:pPr marL="857250" lvl="1" indent="-400050" algn="l">
              <a:buFont typeface="Arial" panose="020B0604020202020204" pitchFamily="34" charset="0"/>
              <a:buChar char="─"/>
            </a:pPr>
            <a:r>
              <a:rPr lang="en-US" sz="2000" dirty="0" smtClean="0">
                <a:solidFill>
                  <a:schemeClr val="tx1"/>
                </a:solidFill>
              </a:rPr>
              <a:t>22/26 students (85%)</a:t>
            </a:r>
          </a:p>
          <a:p>
            <a:pPr marL="857250" lvl="1" indent="-400050" algn="l">
              <a:buFont typeface="Arial" panose="020B0604020202020204" pitchFamily="34" charset="0"/>
              <a:buChar char="─"/>
            </a:pPr>
            <a:r>
              <a:rPr lang="en-US" sz="2000" dirty="0" smtClean="0">
                <a:solidFill>
                  <a:schemeClr val="tx1"/>
                </a:solidFill>
              </a:rPr>
              <a:t>20/33 adults (61%)</a:t>
            </a:r>
            <a:endParaRPr lang="en-US" sz="2000" dirty="0">
              <a:solidFill>
                <a:schemeClr val="tx1"/>
              </a:solidFill>
            </a:endParaRPr>
          </a:p>
          <a:p>
            <a:pPr marL="457200" indent="-457200">
              <a:buFont typeface="Arial" panose="020B0604020202020204" pitchFamily="34" charset="0"/>
              <a:buChar char="•"/>
            </a:pPr>
            <a:endParaRPr lang="en-US" dirty="0" smtClean="0">
              <a:solidFill>
                <a:schemeClr val="tx1"/>
              </a:solidFill>
            </a:endParaRPr>
          </a:p>
          <a:p>
            <a:pPr marL="914400" lvl="1" indent="-457200">
              <a:buFont typeface="Arial" panose="020B0604020202020204" pitchFamily="34" charset="0"/>
              <a:buChar char="•"/>
            </a:pP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
        <p:nvSpPr>
          <p:cNvPr id="15" name="Text Placeholder 2"/>
          <p:cNvSpPr txBox="1">
            <a:spLocks/>
          </p:cNvSpPr>
          <p:nvPr/>
        </p:nvSpPr>
        <p:spPr bwMode="auto">
          <a:xfrm>
            <a:off x="217720" y="1597254"/>
            <a:ext cx="8229600" cy="1120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2149 high schools</a:t>
            </a:r>
          </a:p>
          <a:p>
            <a:pPr marL="857250" indent="-400050">
              <a:buFont typeface="Arial" panose="020B0604020202020204" pitchFamily="34" charset="0"/>
              <a:buChar char="─"/>
            </a:pPr>
            <a:r>
              <a:rPr lang="en-US" sz="2000" dirty="0" smtClean="0">
                <a:solidFill>
                  <a:schemeClr val="tx1"/>
                </a:solidFill>
              </a:rPr>
              <a:t>Prospective observational study (2009-2011)</a:t>
            </a:r>
          </a:p>
          <a:p>
            <a:pPr marL="857250" indent="-400050">
              <a:buFont typeface="Arial" panose="020B0604020202020204" pitchFamily="34" charset="0"/>
              <a:buChar char="─"/>
            </a:pPr>
            <a:r>
              <a:rPr lang="en-US" sz="2000" dirty="0" smtClean="0">
                <a:solidFill>
                  <a:schemeClr val="tx1"/>
                </a:solidFill>
              </a:rPr>
              <a:t>95% completion for 2 years</a:t>
            </a:r>
            <a:endParaRPr lang="en-US" dirty="0" smtClean="0">
              <a:solidFill>
                <a:schemeClr val="tx1"/>
              </a:solidFill>
            </a:endParaRPr>
          </a:p>
          <a:p>
            <a:pPr marL="857250" indent="-40005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857250" indent="-400050">
              <a:buFont typeface="Arial" panose="020B0604020202020204" pitchFamily="34" charset="0"/>
              <a:buChar char="─"/>
            </a:pPr>
            <a:endParaRPr lang="en-US" sz="2400" dirty="0" smtClean="0">
              <a:solidFill>
                <a:schemeClr val="tx1"/>
              </a:solidFill>
            </a:endParaRPr>
          </a:p>
        </p:txBody>
      </p:sp>
    </p:spTree>
    <p:extLst>
      <p:ext uri="{BB962C8B-B14F-4D97-AF65-F5344CB8AC3E}">
        <p14:creationId xmlns:p14="http://schemas.microsoft.com/office/powerpoint/2010/main" val="356487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33400" y="2057400"/>
            <a:ext cx="8229600" cy="3477875"/>
          </a:xfrm>
          <a:prstGeom prst="rect">
            <a:avLst/>
          </a:prstGeom>
        </p:spPr>
        <p:txBody>
          <a:bodyPr wrap="square">
            <a:spAutoFit/>
          </a:bodyPr>
          <a:lstStyle/>
          <a:p>
            <a:r>
              <a:rPr lang="en-US" sz="2000" b="1" dirty="0" smtClean="0">
                <a:latin typeface="Arial" panose="020B0604020202020204" pitchFamily="34" charset="0"/>
                <a:cs typeface="Arial" panose="020B0604020202020204" pitchFamily="34" charset="0"/>
              </a:rPr>
              <a:t>Key Points</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This is the largest study of emergency planning in US high schools to date and the first to analyze the effect of having automated external defibrillators (AEDs) on other aspects of emergency planning for sudden cardiac arrest.</a:t>
            </a:r>
          </a:p>
          <a:p>
            <a:pPr marL="285750" indent="-28575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United States high schools with AED programs were more likely to ensure access to early defibrillation, establish emergency action plans, consult local emergency medical services, review and regularly rehearse the emergency action plan, and implement a communication system to activate emergency services.</a:t>
            </a:r>
            <a:endParaRPr lang="en-US" sz="2000" dirty="0">
              <a:effectLst/>
              <a:latin typeface="Arial" panose="020B0604020202020204" pitchFamily="34" charset="0"/>
              <a:cs typeface="Arial" panose="020B0604020202020204" pitchFamily="34" charset="0"/>
            </a:endParaRPr>
          </a:p>
        </p:txBody>
      </p:sp>
      <p:sp>
        <p:nvSpPr>
          <p:cNvPr id="5" name="Rectangle 4"/>
          <p:cNvSpPr/>
          <p:nvPr/>
        </p:nvSpPr>
        <p:spPr>
          <a:xfrm>
            <a:off x="5154386" y="1185446"/>
            <a:ext cx="3853619" cy="338554"/>
          </a:xfrm>
          <a:prstGeom prst="rect">
            <a:avLst/>
          </a:prstGeom>
        </p:spPr>
        <p:txBody>
          <a:bodyPr wrap="none">
            <a:spAutoFit/>
          </a:bodyPr>
          <a:lstStyle/>
          <a:p>
            <a:r>
              <a:rPr lang="en-US" sz="1600" dirty="0">
                <a:solidFill>
                  <a:schemeClr val="tx1">
                    <a:lumMod val="65000"/>
                    <a:lumOff val="35000"/>
                  </a:schemeClr>
                </a:solidFill>
              </a:rPr>
              <a:t>J </a:t>
            </a:r>
            <a:r>
              <a:rPr lang="en-US" sz="1600" dirty="0" err="1">
                <a:solidFill>
                  <a:schemeClr val="tx1">
                    <a:lumMod val="65000"/>
                    <a:lumOff val="35000"/>
                  </a:schemeClr>
                </a:solidFill>
              </a:rPr>
              <a:t>Athl</a:t>
            </a:r>
            <a:r>
              <a:rPr lang="en-US" sz="1600" dirty="0">
                <a:solidFill>
                  <a:schemeClr val="tx1">
                    <a:lumMod val="65000"/>
                    <a:lumOff val="35000"/>
                  </a:schemeClr>
                </a:solidFill>
              </a:rPr>
              <a:t> Train. 2013 Mar-Apr; 48(2): 242–247</a:t>
            </a:r>
          </a:p>
        </p:txBody>
      </p:sp>
      <p:sp>
        <p:nvSpPr>
          <p:cNvPr id="2" name="Rectangle 1"/>
          <p:cNvSpPr/>
          <p:nvPr/>
        </p:nvSpPr>
        <p:spPr>
          <a:xfrm>
            <a:off x="239486" y="76200"/>
            <a:ext cx="8534400" cy="1138773"/>
          </a:xfrm>
          <a:prstGeom prst="rect">
            <a:avLst/>
          </a:prstGeom>
        </p:spPr>
        <p:txBody>
          <a:bodyPr wrap="square">
            <a:spAutoFit/>
          </a:bodyPr>
          <a:lstStyle/>
          <a:p>
            <a:r>
              <a:rPr lang="en-US" sz="2400" b="1" dirty="0"/>
              <a:t>High school automated external defibrillator programs as markers of emergency preparedness for sudden cardiac arrest</a:t>
            </a:r>
            <a:r>
              <a:rPr lang="en-US" sz="2400" b="1" dirty="0" smtClean="0"/>
              <a:t>.</a:t>
            </a:r>
          </a:p>
          <a:p>
            <a:r>
              <a:rPr lang="en-US" sz="2000" dirty="0" err="1" smtClean="0"/>
              <a:t>Toresdahl</a:t>
            </a:r>
            <a:r>
              <a:rPr lang="en-US" sz="2000" dirty="0" smtClean="0"/>
              <a:t> VG, Harmon KG, </a:t>
            </a:r>
            <a:r>
              <a:rPr lang="en-US" sz="2000" dirty="0" err="1" smtClean="0"/>
              <a:t>Drezner</a:t>
            </a:r>
            <a:r>
              <a:rPr lang="en-US" sz="2000" dirty="0" smtClean="0"/>
              <a:t> JA</a:t>
            </a:r>
            <a:endParaRPr lang="en-US" sz="2000" dirty="0"/>
          </a:p>
        </p:txBody>
      </p:sp>
    </p:spTree>
    <p:extLst>
      <p:ext uri="{BB962C8B-B14F-4D97-AF65-F5344CB8AC3E}">
        <p14:creationId xmlns:p14="http://schemas.microsoft.com/office/powerpoint/2010/main" val="90237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2"/>
          <p:cNvSpPr txBox="1">
            <a:spLocks/>
          </p:cNvSpPr>
          <p:nvPr/>
        </p:nvSpPr>
        <p:spPr bwMode="auto">
          <a:xfrm>
            <a:off x="457200" y="3175654"/>
            <a:ext cx="8229600" cy="2988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indent="-400050" algn="l"/>
            <a:r>
              <a:rPr lang="en-US" sz="2000" dirty="0" smtClean="0">
                <a:solidFill>
                  <a:schemeClr val="tx1"/>
                </a:solidFill>
              </a:rPr>
              <a:t>The medical emergency response plan includes:</a:t>
            </a:r>
          </a:p>
          <a:p>
            <a:pPr marL="914400" lvl="1" indent="-457200" algn="l">
              <a:buFont typeface="+mj-lt"/>
              <a:buAutoNum type="arabicPeriod"/>
            </a:pPr>
            <a:r>
              <a:rPr lang="en-US" sz="1800" dirty="0" smtClean="0">
                <a:solidFill>
                  <a:schemeClr val="tx1"/>
                </a:solidFill>
              </a:rPr>
              <a:t>Creation of an effective and efficient campus-wide communication system</a:t>
            </a:r>
          </a:p>
          <a:p>
            <a:pPr marL="914400" lvl="1" indent="-457200" algn="l">
              <a:buFont typeface="+mj-lt"/>
              <a:buAutoNum type="arabicPeriod"/>
            </a:pPr>
            <a:r>
              <a:rPr lang="en-US" sz="1800" dirty="0" smtClean="0">
                <a:solidFill>
                  <a:schemeClr val="tx1"/>
                </a:solidFill>
              </a:rPr>
              <a:t>Coordination, practice, and evaluation of a response plan with the school nurse and physician, athletic trainer, and local EMS agency</a:t>
            </a:r>
          </a:p>
          <a:p>
            <a:pPr marL="914400" lvl="1" indent="-457200" algn="l">
              <a:buFont typeface="+mj-lt"/>
              <a:buAutoNum type="arabicPeriod"/>
            </a:pPr>
            <a:r>
              <a:rPr lang="en-US" sz="1800" dirty="0" smtClean="0">
                <a:solidFill>
                  <a:schemeClr val="tx1"/>
                </a:solidFill>
              </a:rPr>
              <a:t>Risk reduction</a:t>
            </a:r>
          </a:p>
          <a:p>
            <a:pPr marL="914400" lvl="1" indent="-457200" algn="l">
              <a:buFont typeface="+mj-lt"/>
              <a:buAutoNum type="arabicPeriod"/>
            </a:pPr>
            <a:r>
              <a:rPr lang="en-US" sz="1800" dirty="0" smtClean="0">
                <a:solidFill>
                  <a:schemeClr val="tx1"/>
                </a:solidFill>
              </a:rPr>
              <a:t>Training in and equipment for CPR and first aid for the school nurse, athletic trainers, and teachers and CPR training for students</a:t>
            </a:r>
          </a:p>
          <a:p>
            <a:pPr marL="914400" lvl="1" indent="-457200" algn="l">
              <a:buFont typeface="+mj-lt"/>
              <a:buAutoNum type="arabicPeriod"/>
            </a:pPr>
            <a:r>
              <a:rPr lang="en-US" sz="1800" dirty="0" smtClean="0">
                <a:solidFill>
                  <a:schemeClr val="tx1"/>
                </a:solidFill>
              </a:rPr>
              <a:t>In schools with a documented need, establishment of an AED program</a:t>
            </a:r>
          </a:p>
        </p:txBody>
      </p:sp>
      <p:sp>
        <p:nvSpPr>
          <p:cNvPr id="8" name="TextBox 7"/>
          <p:cNvSpPr txBox="1"/>
          <p:nvPr/>
        </p:nvSpPr>
        <p:spPr>
          <a:xfrm>
            <a:off x="6096000" y="6519446"/>
            <a:ext cx="3048000" cy="338554"/>
          </a:xfrm>
          <a:prstGeom prst="rect">
            <a:avLst/>
          </a:prstGeom>
          <a:noFill/>
        </p:spPr>
        <p:txBody>
          <a:bodyPr wrap="square" rtlCol="0">
            <a:spAutoFit/>
          </a:bodyPr>
          <a:lstStyle/>
          <a:p>
            <a:r>
              <a:rPr lang="en-US" sz="1600" i="1" dirty="0" smtClean="0">
                <a:solidFill>
                  <a:schemeClr val="tx1">
                    <a:lumMod val="65000"/>
                    <a:lumOff val="35000"/>
                  </a:schemeClr>
                </a:solidFill>
              </a:rPr>
              <a:t>Circulation. </a:t>
            </a:r>
            <a:r>
              <a:rPr lang="en-US" sz="1600" dirty="0" smtClean="0">
                <a:solidFill>
                  <a:schemeClr val="tx1">
                    <a:lumMod val="65000"/>
                    <a:lumOff val="35000"/>
                  </a:schemeClr>
                </a:solidFill>
              </a:rPr>
              <a:t>2008;117:704-709</a:t>
            </a:r>
            <a:endParaRPr lang="en-US" sz="1600" i="1" dirty="0">
              <a:solidFill>
                <a:schemeClr val="tx1">
                  <a:lumMod val="65000"/>
                  <a:lumOff val="35000"/>
                </a:schemeClr>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300" y="56904"/>
            <a:ext cx="7349400" cy="125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401243"/>
            <a:ext cx="9144000" cy="1569660"/>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Response to Cardiac Arrest and Selected Life-Threatening Medical Emergencies:  The Medical Emergency Response Plan for Schools:  A Statement for Healthcare Providers, Policymakers, School Administrators, and Community Leaders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197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33400" y="1307842"/>
            <a:ext cx="8077200" cy="4524315"/>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Primary </a:t>
            </a:r>
            <a:r>
              <a:rPr lang="en-US" b="1" dirty="0" smtClean="0">
                <a:latin typeface="Arial" panose="020B0604020202020204" pitchFamily="34" charset="0"/>
                <a:cs typeface="Arial" panose="020B0604020202020204" pitchFamily="34" charset="0"/>
              </a:rPr>
              <a:t>Recommendations</a:t>
            </a: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CPR training (as defined below) should be required for </a:t>
            </a:r>
            <a:r>
              <a:rPr lang="en-US" dirty="0" smtClean="0">
                <a:latin typeface="Arial" panose="020B0604020202020204" pitchFamily="34" charset="0"/>
                <a:cs typeface="Arial" panose="020B0604020202020204" pitchFamily="34" charset="0"/>
              </a:rPr>
              <a:t>graduation from </a:t>
            </a:r>
            <a:r>
              <a:rPr lang="en-US" dirty="0">
                <a:latin typeface="Arial" panose="020B0604020202020204" pitchFamily="34" charset="0"/>
                <a:cs typeface="Arial" panose="020B0604020202020204" pitchFamily="34" charset="0"/>
              </a:rPr>
              <a:t>secondary school (</a:t>
            </a:r>
            <a:r>
              <a:rPr lang="en-US" b="1" i="1" dirty="0">
                <a:latin typeface="Arial" panose="020B0604020202020204" pitchFamily="34" charset="0"/>
                <a:cs typeface="Arial" panose="020B0604020202020204" pitchFamily="34" charset="0"/>
              </a:rPr>
              <a:t>Class I; Level of Evidence B). </a:t>
            </a:r>
            <a:r>
              <a:rPr lang="en-US" dirty="0" smtClean="0">
                <a:latin typeface="Arial" panose="020B0604020202020204" pitchFamily="34" charset="0"/>
                <a:cs typeface="Arial" panose="020B0604020202020204" pitchFamily="34" charset="0"/>
              </a:rPr>
              <a:t>CPR training </a:t>
            </a:r>
            <a:r>
              <a:rPr lang="en-US" dirty="0">
                <a:latin typeface="Arial" panose="020B0604020202020204" pitchFamily="34" charset="0"/>
                <a:cs typeface="Arial" panose="020B0604020202020204" pitchFamily="34" charset="0"/>
              </a:rPr>
              <a:t>that is meant to comply with this mandate should </a:t>
            </a:r>
            <a:r>
              <a:rPr lang="en-US" dirty="0" smtClean="0">
                <a:latin typeface="Arial" panose="020B0604020202020204" pitchFamily="34" charset="0"/>
                <a:cs typeface="Arial" panose="020B0604020202020204" pitchFamily="34" charset="0"/>
              </a:rPr>
              <a:t>at minimum</a:t>
            </a:r>
            <a:r>
              <a:rPr lang="en-US" dirty="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Conform </a:t>
            </a:r>
            <a:r>
              <a:rPr lang="en-US" dirty="0">
                <a:latin typeface="Arial" panose="020B0604020202020204" pitchFamily="34" charset="0"/>
                <a:cs typeface="Arial" panose="020B0604020202020204" pitchFamily="34" charset="0"/>
              </a:rPr>
              <a:t>to the core teaching objectives for lay provider </a:t>
            </a:r>
            <a:r>
              <a:rPr lang="en-US" dirty="0" smtClean="0">
                <a:latin typeface="Arial" panose="020B0604020202020204" pitchFamily="34" charset="0"/>
                <a:cs typeface="Arial" panose="020B0604020202020204" pitchFamily="34" charset="0"/>
              </a:rPr>
              <a:t>training described in the most current AHA Guidelines for CPR and ECC (including </a:t>
            </a:r>
            <a:r>
              <a:rPr lang="en-US" dirty="0">
                <a:latin typeface="Arial" panose="020B0604020202020204" pitchFamily="34" charset="0"/>
                <a:cs typeface="Arial" panose="020B0604020202020204" pitchFamily="34" charset="0"/>
              </a:rPr>
              <a:t>any interim updates), </a:t>
            </a:r>
            <a:r>
              <a:rPr lang="en-US" b="1" dirty="0">
                <a:latin typeface="Arial" panose="020B0604020202020204" pitchFamily="34" charset="0"/>
                <a:cs typeface="Arial" panose="020B0604020202020204" pitchFamily="34" charset="0"/>
              </a:rPr>
              <a:t>with special emphasis on:</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Recognizing </a:t>
            </a:r>
            <a:r>
              <a:rPr lang="en-US" dirty="0">
                <a:latin typeface="Arial" panose="020B0604020202020204" pitchFamily="34" charset="0"/>
                <a:cs typeface="Arial" panose="020B0604020202020204" pitchFamily="34" charset="0"/>
              </a:rPr>
              <a:t>the need to initiate CPR (including </a:t>
            </a:r>
            <a:r>
              <a:rPr lang="en-US" dirty="0" smtClean="0">
                <a:latin typeface="Arial" panose="020B0604020202020204" pitchFamily="34" charset="0"/>
                <a:cs typeface="Arial" panose="020B0604020202020204" pitchFamily="34" charset="0"/>
              </a:rPr>
              <a:t>cautions that </a:t>
            </a:r>
            <a:r>
              <a:rPr lang="en-US" dirty="0">
                <a:latin typeface="Arial" panose="020B0604020202020204" pitchFamily="34" charset="0"/>
                <a:cs typeface="Arial" panose="020B0604020202020204" pitchFamily="34" charset="0"/>
              </a:rPr>
              <a:t>“gasping” is not “normal breathing”) (</a:t>
            </a:r>
            <a:r>
              <a:rPr lang="en-US" b="1" i="1" dirty="0">
                <a:latin typeface="Arial" panose="020B0604020202020204" pitchFamily="34" charset="0"/>
                <a:cs typeface="Arial" panose="020B0604020202020204" pitchFamily="34" charset="0"/>
              </a:rPr>
              <a:t>Class I; </a:t>
            </a:r>
            <a:r>
              <a:rPr lang="en-US" b="1" i="1" dirty="0" smtClean="0">
                <a:latin typeface="Arial" panose="020B0604020202020204" pitchFamily="34" charset="0"/>
                <a:cs typeface="Arial" panose="020B0604020202020204" pitchFamily="34" charset="0"/>
              </a:rPr>
              <a:t>Level of </a:t>
            </a:r>
            <a:r>
              <a:rPr lang="en-US" b="1" i="1" dirty="0">
                <a:latin typeface="Arial" panose="020B0604020202020204" pitchFamily="34" charset="0"/>
                <a:cs typeface="Arial" panose="020B0604020202020204" pitchFamily="34" charset="0"/>
              </a:rPr>
              <a:t>Evidence A</a:t>
            </a:r>
            <a:r>
              <a:rPr lang="en-US" b="1" dirty="0" smtClean="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Performing </a:t>
            </a:r>
            <a:r>
              <a:rPr lang="en-US" dirty="0">
                <a:latin typeface="Arial" panose="020B0604020202020204" pitchFamily="34" charset="0"/>
                <a:cs typeface="Arial" panose="020B0604020202020204" pitchFamily="34" charset="0"/>
              </a:rPr>
              <a:t>high-quality chest compressions with </a:t>
            </a:r>
            <a:r>
              <a:rPr lang="en-US" dirty="0" smtClean="0">
                <a:latin typeface="Arial" panose="020B0604020202020204" pitchFamily="34" charset="0"/>
                <a:cs typeface="Arial" panose="020B0604020202020204" pitchFamily="34" charset="0"/>
              </a:rPr>
              <a:t>minimal interruptions </a:t>
            </a:r>
            <a:r>
              <a:rPr lang="en-US" b="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Class I; Level of Evidence B</a:t>
            </a:r>
            <a:r>
              <a:rPr lang="en-US" b="1"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Provide </a:t>
            </a:r>
            <a:r>
              <a:rPr lang="en-US" dirty="0">
                <a:latin typeface="Arial" panose="020B0604020202020204" pitchFamily="34" charset="0"/>
                <a:cs typeface="Arial" panose="020B0604020202020204" pitchFamily="34" charset="0"/>
              </a:rPr>
              <a:t>an opportunity to practice and master </a:t>
            </a:r>
            <a:r>
              <a:rPr lang="en-US" dirty="0" smtClean="0">
                <a:latin typeface="Arial" panose="020B0604020202020204" pitchFamily="34" charset="0"/>
                <a:cs typeface="Arial" panose="020B0604020202020204" pitchFamily="34" charset="0"/>
              </a:rPr>
              <a:t>psychomotor skills </a:t>
            </a:r>
            <a:r>
              <a:rPr lang="en-US" dirty="0">
                <a:latin typeface="Arial" panose="020B0604020202020204" pitchFamily="34" charset="0"/>
                <a:cs typeface="Arial" panose="020B0604020202020204" pitchFamily="34" charset="0"/>
              </a:rPr>
              <a:t>related to CPR </a:t>
            </a:r>
            <a:r>
              <a:rPr lang="en-US" b="1" dirty="0">
                <a:latin typeface="Arial" panose="020B0604020202020204" pitchFamily="34" charset="0"/>
                <a:cs typeface="Arial" panose="020B0604020202020204" pitchFamily="34" charset="0"/>
              </a:rPr>
              <a:t>by use of an appropriate </a:t>
            </a:r>
            <a:r>
              <a:rPr lang="en-US" b="1" dirty="0" smtClean="0">
                <a:latin typeface="Arial" panose="020B0604020202020204" pitchFamily="34" charset="0"/>
                <a:cs typeface="Arial" panose="020B0604020202020204" pitchFamily="34" charset="0"/>
              </a:rPr>
              <a:t>surrogate for </a:t>
            </a:r>
            <a:r>
              <a:rPr lang="en-US" b="1" dirty="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victim.</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Make </a:t>
            </a:r>
            <a:r>
              <a:rPr lang="en-US" dirty="0">
                <a:latin typeface="Arial" panose="020B0604020202020204" pitchFamily="34" charset="0"/>
                <a:cs typeface="Arial" panose="020B0604020202020204" pitchFamily="34" charset="0"/>
              </a:rPr>
              <a:t>students aware of the </a:t>
            </a:r>
            <a:r>
              <a:rPr lang="en-US" b="1" dirty="0">
                <a:latin typeface="Arial" panose="020B0604020202020204" pitchFamily="34" charset="0"/>
                <a:cs typeface="Arial" panose="020B0604020202020204" pitchFamily="34" charset="0"/>
              </a:rPr>
              <a:t>purpose of an AED and </a:t>
            </a:r>
            <a:r>
              <a:rPr lang="en-US" b="1" dirty="0" smtClean="0">
                <a:latin typeface="Arial" panose="020B0604020202020204" pitchFamily="34" charset="0"/>
                <a:cs typeface="Arial" panose="020B0604020202020204" pitchFamily="34" charset="0"/>
              </a:rPr>
              <a:t>the ease </a:t>
            </a:r>
            <a:r>
              <a:rPr lang="en-US" b="1" dirty="0">
                <a:latin typeface="Arial" panose="020B0604020202020204" pitchFamily="34" charset="0"/>
                <a:cs typeface="Arial" panose="020B0604020202020204" pitchFamily="34" charset="0"/>
              </a:rPr>
              <a:t>and safety of using an AED</a:t>
            </a:r>
            <a:r>
              <a:rPr lang="en-US" b="1"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6597854" y="6550223"/>
            <a:ext cx="2546146" cy="307777"/>
          </a:xfrm>
          <a:prstGeom prst="rect">
            <a:avLst/>
          </a:prstGeom>
        </p:spPr>
        <p:txBody>
          <a:bodyPr wrap="none">
            <a:spAutoFit/>
          </a:bodyPr>
          <a:lstStyle/>
          <a:p>
            <a:r>
              <a:rPr lang="en-US" sz="1400" i="1" dirty="0">
                <a:solidFill>
                  <a:schemeClr val="tx1">
                    <a:lumMod val="65000"/>
                    <a:lumOff val="35000"/>
                  </a:schemeClr>
                </a:solidFill>
              </a:rPr>
              <a:t>Circulation</a:t>
            </a:r>
            <a:r>
              <a:rPr lang="en-US" sz="1400" dirty="0">
                <a:solidFill>
                  <a:schemeClr val="tx1">
                    <a:lumMod val="65000"/>
                    <a:lumOff val="35000"/>
                  </a:schemeClr>
                </a:solidFill>
              </a:rPr>
              <a:t>. 2011;123:691-706.)</a:t>
            </a:r>
          </a:p>
        </p:txBody>
      </p:sp>
      <p:sp>
        <p:nvSpPr>
          <p:cNvPr id="6" name="Title Placeholder 1"/>
          <p:cNvSpPr txBox="1">
            <a:spLocks/>
          </p:cNvSpPr>
          <p:nvPr/>
        </p:nvSpPr>
        <p:spPr bwMode="auto">
          <a:xfrm>
            <a:off x="533400" y="2286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400" kern="1200">
                <a:solidFill>
                  <a:srgbClr val="FF0000"/>
                </a:solidFill>
                <a:latin typeface="Arial" pitchFamily="34" charset="0"/>
                <a:ea typeface="+mj-ea"/>
                <a:cs typeface="Arial" pitchFamily="34" charset="0"/>
              </a:defRPr>
            </a:lvl1pPr>
            <a:lvl2pPr algn="l" rtl="0" eaLnBrk="1" fontAlgn="base" hangingPunct="1">
              <a:spcBef>
                <a:spcPct val="0"/>
              </a:spcBef>
              <a:spcAft>
                <a:spcPct val="0"/>
              </a:spcAft>
              <a:defRPr sz="3600">
                <a:solidFill>
                  <a:srgbClr val="009D57"/>
                </a:solidFill>
                <a:latin typeface="Archer Semibold" pitchFamily="50" charset="0"/>
              </a:defRPr>
            </a:lvl2pPr>
            <a:lvl3pPr algn="l" rtl="0" eaLnBrk="1" fontAlgn="base" hangingPunct="1">
              <a:spcBef>
                <a:spcPct val="0"/>
              </a:spcBef>
              <a:spcAft>
                <a:spcPct val="0"/>
              </a:spcAft>
              <a:defRPr sz="3600">
                <a:solidFill>
                  <a:srgbClr val="009D57"/>
                </a:solidFill>
                <a:latin typeface="Archer Semibold" pitchFamily="50" charset="0"/>
              </a:defRPr>
            </a:lvl3pPr>
            <a:lvl4pPr algn="l" rtl="0" eaLnBrk="1" fontAlgn="base" hangingPunct="1">
              <a:spcBef>
                <a:spcPct val="0"/>
              </a:spcBef>
              <a:spcAft>
                <a:spcPct val="0"/>
              </a:spcAft>
              <a:defRPr sz="3600">
                <a:solidFill>
                  <a:srgbClr val="009D57"/>
                </a:solidFill>
                <a:latin typeface="Archer Semibold" pitchFamily="50" charset="0"/>
              </a:defRPr>
            </a:lvl4pPr>
            <a:lvl5pPr algn="l" rtl="0" eaLnBrk="1" fontAlgn="base" hangingPunct="1">
              <a:spcBef>
                <a:spcPct val="0"/>
              </a:spcBef>
              <a:spcAft>
                <a:spcPct val="0"/>
              </a:spcAft>
              <a:defRPr sz="3600">
                <a:solidFill>
                  <a:srgbClr val="009D57"/>
                </a:solidFill>
                <a:latin typeface="Archer Semibold" pitchFamily="50" charset="0"/>
              </a:defRPr>
            </a:lvl5pPr>
            <a:lvl6pPr marL="457200" algn="l" rtl="0" eaLnBrk="1" fontAlgn="base" hangingPunct="1">
              <a:spcBef>
                <a:spcPct val="0"/>
              </a:spcBef>
              <a:spcAft>
                <a:spcPct val="0"/>
              </a:spcAft>
              <a:defRPr sz="3600">
                <a:solidFill>
                  <a:srgbClr val="009D57"/>
                </a:solidFill>
                <a:latin typeface="Archer Semibold" pitchFamily="50" charset="0"/>
              </a:defRPr>
            </a:lvl6pPr>
            <a:lvl7pPr marL="914400" algn="l" rtl="0" eaLnBrk="1" fontAlgn="base" hangingPunct="1">
              <a:spcBef>
                <a:spcPct val="0"/>
              </a:spcBef>
              <a:spcAft>
                <a:spcPct val="0"/>
              </a:spcAft>
              <a:defRPr sz="3600">
                <a:solidFill>
                  <a:srgbClr val="009D57"/>
                </a:solidFill>
                <a:latin typeface="Archer Semibold" pitchFamily="50" charset="0"/>
              </a:defRPr>
            </a:lvl7pPr>
            <a:lvl8pPr marL="1371600" algn="l" rtl="0" eaLnBrk="1" fontAlgn="base" hangingPunct="1">
              <a:spcBef>
                <a:spcPct val="0"/>
              </a:spcBef>
              <a:spcAft>
                <a:spcPct val="0"/>
              </a:spcAft>
              <a:defRPr sz="3600">
                <a:solidFill>
                  <a:srgbClr val="009D57"/>
                </a:solidFill>
                <a:latin typeface="Archer Semibold" pitchFamily="50" charset="0"/>
              </a:defRPr>
            </a:lvl8pPr>
            <a:lvl9pPr marL="1828800" algn="l" rtl="0" eaLnBrk="1" fontAlgn="base" hangingPunct="1">
              <a:spcBef>
                <a:spcPct val="0"/>
              </a:spcBef>
              <a:spcAft>
                <a:spcPct val="0"/>
              </a:spcAft>
              <a:defRPr sz="3600">
                <a:solidFill>
                  <a:srgbClr val="009D57"/>
                </a:solidFill>
                <a:latin typeface="Archer Semibold" pitchFamily="50" charset="0"/>
              </a:defRPr>
            </a:lvl9pPr>
          </a:lstStyle>
          <a:p>
            <a:r>
              <a:rPr lang="en-US" sz="3600" dirty="0" smtClean="0">
                <a:solidFill>
                  <a:srgbClr val="00B050"/>
                </a:solidFill>
                <a:latin typeface="+mj-lt"/>
              </a:rPr>
              <a:t>AHA Science Advisory</a:t>
            </a:r>
          </a:p>
        </p:txBody>
      </p:sp>
      <p:cxnSp>
        <p:nvCxnSpPr>
          <p:cNvPr id="7" name="Straight Connector 6"/>
          <p:cNvCxnSpPr/>
          <p:nvPr/>
        </p:nvCxnSpPr>
        <p:spPr>
          <a:xfrm>
            <a:off x="5334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59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33400" y="1371600"/>
            <a:ext cx="8229600" cy="3477875"/>
          </a:xfrm>
          <a:prstGeom prst="rect">
            <a:avLst/>
          </a:prstGeom>
        </p:spPr>
        <p:txBody>
          <a:bodyPr wrap="square">
            <a:spAutoFit/>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Secondary Recommendations</a:t>
            </a:r>
          </a:p>
          <a:p>
            <a:r>
              <a:rPr lang="en-US" sz="2000" dirty="0" smtClean="0">
                <a:latin typeface="Arial" panose="020B0604020202020204" pitchFamily="34" charset="0"/>
                <a:cs typeface="Arial" panose="020B0604020202020204" pitchFamily="34" charset="0"/>
              </a:rPr>
              <a:t>In schools that provide a CPR training program that includes AED skills practice (a CPR/AED course), students should be given an opportunity to practice and master all steps of CPR and AED use</a:t>
            </a:r>
          </a:p>
          <a:p>
            <a:r>
              <a:rPr lang="en-US" sz="2000" dirty="0" smtClean="0">
                <a:latin typeface="Arial" panose="020B0604020202020204" pitchFamily="34" charset="0"/>
                <a:cs typeface="Arial" panose="020B0604020202020204" pitchFamily="34" charset="0"/>
              </a:rPr>
              <a:t>(</a:t>
            </a:r>
            <a:r>
              <a:rPr lang="en-US" sz="2000" b="1" i="1" dirty="0" smtClean="0">
                <a:latin typeface="Arial" panose="020B0604020202020204" pitchFamily="34" charset="0"/>
                <a:cs typeface="Arial" panose="020B0604020202020204" pitchFamily="34" charset="0"/>
              </a:rPr>
              <a:t>Class I; Level of Evidence B</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with special emphasis on:</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Minimal interruptions in performance of CPR</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Correct application of pads to an appropriate surrogate for the human thorax</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Proper “clearing” of the patient (checking to see that no one makes contact with the patient) when so instructed by the AED. </a:t>
            </a:r>
            <a:endParaRPr lang="en-US" sz="2000" dirty="0">
              <a:latin typeface="Arial" panose="020B0604020202020204" pitchFamily="34" charset="0"/>
              <a:cs typeface="Arial" panose="020B0604020202020204" pitchFamily="34" charset="0"/>
            </a:endParaRPr>
          </a:p>
        </p:txBody>
      </p:sp>
      <p:sp>
        <p:nvSpPr>
          <p:cNvPr id="5" name="Rectangle 4"/>
          <p:cNvSpPr/>
          <p:nvPr/>
        </p:nvSpPr>
        <p:spPr>
          <a:xfrm>
            <a:off x="6597854" y="6550223"/>
            <a:ext cx="2546146" cy="307777"/>
          </a:xfrm>
          <a:prstGeom prst="rect">
            <a:avLst/>
          </a:prstGeom>
        </p:spPr>
        <p:txBody>
          <a:bodyPr wrap="none">
            <a:spAutoFit/>
          </a:bodyPr>
          <a:lstStyle/>
          <a:p>
            <a:r>
              <a:rPr lang="en-US" sz="1400" i="1" dirty="0">
                <a:solidFill>
                  <a:schemeClr val="tx1">
                    <a:lumMod val="65000"/>
                    <a:lumOff val="35000"/>
                  </a:schemeClr>
                </a:solidFill>
              </a:rPr>
              <a:t>Circulation</a:t>
            </a:r>
            <a:r>
              <a:rPr lang="en-US" sz="1400" dirty="0">
                <a:solidFill>
                  <a:schemeClr val="tx1">
                    <a:lumMod val="65000"/>
                    <a:lumOff val="35000"/>
                  </a:schemeClr>
                </a:solidFill>
              </a:rPr>
              <a:t>. </a:t>
            </a:r>
            <a:r>
              <a:rPr lang="en-US" sz="1400" dirty="0" smtClean="0">
                <a:solidFill>
                  <a:schemeClr val="tx1">
                    <a:lumMod val="65000"/>
                    <a:lumOff val="35000"/>
                  </a:schemeClr>
                </a:solidFill>
              </a:rPr>
              <a:t>2011;123:691-706</a:t>
            </a:r>
            <a:endParaRPr lang="en-US" sz="1400" dirty="0">
              <a:solidFill>
                <a:schemeClr val="tx1">
                  <a:lumMod val="65000"/>
                  <a:lumOff val="35000"/>
                </a:schemeClr>
              </a:solidFill>
            </a:endParaRPr>
          </a:p>
        </p:txBody>
      </p:sp>
      <p:sp>
        <p:nvSpPr>
          <p:cNvPr id="6" name="Title Placeholder 1"/>
          <p:cNvSpPr txBox="1">
            <a:spLocks/>
          </p:cNvSpPr>
          <p:nvPr/>
        </p:nvSpPr>
        <p:spPr bwMode="auto">
          <a:xfrm>
            <a:off x="533400" y="223157"/>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400" kern="1200">
                <a:solidFill>
                  <a:srgbClr val="FF0000"/>
                </a:solidFill>
                <a:latin typeface="Arial" pitchFamily="34" charset="0"/>
                <a:ea typeface="+mj-ea"/>
                <a:cs typeface="Arial" pitchFamily="34" charset="0"/>
              </a:defRPr>
            </a:lvl1pPr>
            <a:lvl2pPr algn="l" rtl="0" eaLnBrk="1" fontAlgn="base" hangingPunct="1">
              <a:spcBef>
                <a:spcPct val="0"/>
              </a:spcBef>
              <a:spcAft>
                <a:spcPct val="0"/>
              </a:spcAft>
              <a:defRPr sz="3600">
                <a:solidFill>
                  <a:srgbClr val="009D57"/>
                </a:solidFill>
                <a:latin typeface="Archer Semibold" pitchFamily="50" charset="0"/>
              </a:defRPr>
            </a:lvl2pPr>
            <a:lvl3pPr algn="l" rtl="0" eaLnBrk="1" fontAlgn="base" hangingPunct="1">
              <a:spcBef>
                <a:spcPct val="0"/>
              </a:spcBef>
              <a:spcAft>
                <a:spcPct val="0"/>
              </a:spcAft>
              <a:defRPr sz="3600">
                <a:solidFill>
                  <a:srgbClr val="009D57"/>
                </a:solidFill>
                <a:latin typeface="Archer Semibold" pitchFamily="50" charset="0"/>
              </a:defRPr>
            </a:lvl3pPr>
            <a:lvl4pPr algn="l" rtl="0" eaLnBrk="1" fontAlgn="base" hangingPunct="1">
              <a:spcBef>
                <a:spcPct val="0"/>
              </a:spcBef>
              <a:spcAft>
                <a:spcPct val="0"/>
              </a:spcAft>
              <a:defRPr sz="3600">
                <a:solidFill>
                  <a:srgbClr val="009D57"/>
                </a:solidFill>
                <a:latin typeface="Archer Semibold" pitchFamily="50" charset="0"/>
              </a:defRPr>
            </a:lvl4pPr>
            <a:lvl5pPr algn="l" rtl="0" eaLnBrk="1" fontAlgn="base" hangingPunct="1">
              <a:spcBef>
                <a:spcPct val="0"/>
              </a:spcBef>
              <a:spcAft>
                <a:spcPct val="0"/>
              </a:spcAft>
              <a:defRPr sz="3600">
                <a:solidFill>
                  <a:srgbClr val="009D57"/>
                </a:solidFill>
                <a:latin typeface="Archer Semibold" pitchFamily="50" charset="0"/>
              </a:defRPr>
            </a:lvl5pPr>
            <a:lvl6pPr marL="457200" algn="l" rtl="0" eaLnBrk="1" fontAlgn="base" hangingPunct="1">
              <a:spcBef>
                <a:spcPct val="0"/>
              </a:spcBef>
              <a:spcAft>
                <a:spcPct val="0"/>
              </a:spcAft>
              <a:defRPr sz="3600">
                <a:solidFill>
                  <a:srgbClr val="009D57"/>
                </a:solidFill>
                <a:latin typeface="Archer Semibold" pitchFamily="50" charset="0"/>
              </a:defRPr>
            </a:lvl6pPr>
            <a:lvl7pPr marL="914400" algn="l" rtl="0" eaLnBrk="1" fontAlgn="base" hangingPunct="1">
              <a:spcBef>
                <a:spcPct val="0"/>
              </a:spcBef>
              <a:spcAft>
                <a:spcPct val="0"/>
              </a:spcAft>
              <a:defRPr sz="3600">
                <a:solidFill>
                  <a:srgbClr val="009D57"/>
                </a:solidFill>
                <a:latin typeface="Archer Semibold" pitchFamily="50" charset="0"/>
              </a:defRPr>
            </a:lvl7pPr>
            <a:lvl8pPr marL="1371600" algn="l" rtl="0" eaLnBrk="1" fontAlgn="base" hangingPunct="1">
              <a:spcBef>
                <a:spcPct val="0"/>
              </a:spcBef>
              <a:spcAft>
                <a:spcPct val="0"/>
              </a:spcAft>
              <a:defRPr sz="3600">
                <a:solidFill>
                  <a:srgbClr val="009D57"/>
                </a:solidFill>
                <a:latin typeface="Archer Semibold" pitchFamily="50" charset="0"/>
              </a:defRPr>
            </a:lvl8pPr>
            <a:lvl9pPr marL="1828800" algn="l" rtl="0" eaLnBrk="1" fontAlgn="base" hangingPunct="1">
              <a:spcBef>
                <a:spcPct val="0"/>
              </a:spcBef>
              <a:spcAft>
                <a:spcPct val="0"/>
              </a:spcAft>
              <a:defRPr sz="3600">
                <a:solidFill>
                  <a:srgbClr val="009D57"/>
                </a:solidFill>
                <a:latin typeface="Archer Semibold" pitchFamily="50" charset="0"/>
              </a:defRPr>
            </a:lvl9pPr>
          </a:lstStyle>
          <a:p>
            <a:r>
              <a:rPr lang="en-US" sz="3600" dirty="0" smtClean="0">
                <a:solidFill>
                  <a:srgbClr val="00B050"/>
                </a:solidFill>
                <a:latin typeface="+mj-lt"/>
              </a:rPr>
              <a:t>AHA Science Advisory</a:t>
            </a:r>
          </a:p>
        </p:txBody>
      </p:sp>
      <p:cxnSp>
        <p:nvCxnSpPr>
          <p:cNvPr id="7" name="Straight Connector 6"/>
          <p:cNvCxnSpPr/>
          <p:nvPr/>
        </p:nvCxnSpPr>
        <p:spPr>
          <a:xfrm>
            <a:off x="5334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NEW TECHNOLOGY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35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5" name="Rectangle 4"/>
          <p:cNvSpPr/>
          <p:nvPr/>
        </p:nvSpPr>
        <p:spPr>
          <a:xfrm>
            <a:off x="6477000" y="6550223"/>
            <a:ext cx="2656753" cy="307777"/>
          </a:xfrm>
          <a:prstGeom prst="rect">
            <a:avLst/>
          </a:prstGeom>
        </p:spPr>
        <p:txBody>
          <a:bodyPr wrap="none">
            <a:spAutoFit/>
          </a:bodyPr>
          <a:lstStyle/>
          <a:p>
            <a:r>
              <a:rPr lang="en-US" sz="1400" i="1" dirty="0">
                <a:solidFill>
                  <a:schemeClr val="tx1">
                    <a:lumMod val="65000"/>
                    <a:lumOff val="35000"/>
                  </a:schemeClr>
                </a:solidFill>
              </a:rPr>
              <a:t>Circulation</a:t>
            </a:r>
            <a:r>
              <a:rPr lang="en-US" sz="1400" dirty="0">
                <a:solidFill>
                  <a:schemeClr val="tx1">
                    <a:lumMod val="65000"/>
                    <a:lumOff val="35000"/>
                  </a:schemeClr>
                </a:solidFill>
              </a:rPr>
              <a:t>. </a:t>
            </a:r>
            <a:r>
              <a:rPr lang="en-US" sz="1400" dirty="0" smtClean="0">
                <a:solidFill>
                  <a:schemeClr val="tx1">
                    <a:lumMod val="65000"/>
                    <a:lumOff val="35000"/>
                  </a:schemeClr>
                </a:solidFill>
              </a:rPr>
              <a:t>2015;131:1546-1554</a:t>
            </a:r>
            <a:endParaRPr lang="en-US" sz="1400" dirty="0">
              <a:solidFill>
                <a:schemeClr val="tx1">
                  <a:lumMod val="65000"/>
                  <a:lumOff val="35000"/>
                </a:schemeClr>
              </a:solidFill>
            </a:endParaRPr>
          </a:p>
        </p:txBody>
      </p:sp>
      <p:sp>
        <p:nvSpPr>
          <p:cNvPr id="7" name="Text Placeholder 2"/>
          <p:cNvSpPr txBox="1">
            <a:spLocks/>
          </p:cNvSpPr>
          <p:nvPr/>
        </p:nvSpPr>
        <p:spPr bwMode="auto">
          <a:xfrm>
            <a:off x="304800" y="2590800"/>
            <a:ext cx="8229600" cy="1858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000" dirty="0" smtClean="0">
                <a:solidFill>
                  <a:schemeClr val="tx1"/>
                </a:solidFill>
              </a:rPr>
              <a:t>Paris France 2000-2010</a:t>
            </a:r>
          </a:p>
          <a:p>
            <a:pPr marL="457200" indent="-457200">
              <a:buFont typeface="Arial" panose="020B0604020202020204" pitchFamily="34" charset="0"/>
              <a:buChar char="•"/>
            </a:pPr>
            <a:r>
              <a:rPr lang="en-US" sz="2000" dirty="0" smtClean="0">
                <a:solidFill>
                  <a:schemeClr val="tx1"/>
                </a:solidFill>
              </a:rPr>
              <a:t>SCA “hot spots” related to population movement, not just population density</a:t>
            </a:r>
          </a:p>
          <a:p>
            <a:pPr marL="457200" indent="-457200">
              <a:buFont typeface="Arial" panose="020B0604020202020204" pitchFamily="34" charset="0"/>
              <a:buChar char="•"/>
            </a:pPr>
            <a:r>
              <a:rPr lang="en-US" sz="2000" dirty="0" smtClean="0">
                <a:solidFill>
                  <a:schemeClr val="tx1"/>
                </a:solidFill>
              </a:rPr>
              <a:t>12% SCAs occur in just 0.75% total Paris area</a:t>
            </a:r>
            <a:endParaRPr lang="en-US" sz="2400" dirty="0" smtClean="0">
              <a:solidFill>
                <a:schemeClr val="tx1"/>
              </a:solidFill>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07" y="228600"/>
            <a:ext cx="8636000" cy="207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27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0" y="6475061"/>
            <a:ext cx="2057400" cy="369332"/>
          </a:xfrm>
          <a:prstGeom prst="rect">
            <a:avLst/>
          </a:prstGeom>
          <a:noFill/>
        </p:spPr>
        <p:txBody>
          <a:bodyPr wrap="square" rtlCol="0">
            <a:spAutoFit/>
          </a:bodyPr>
          <a:lstStyle/>
          <a:p>
            <a:pPr algn="r"/>
            <a:r>
              <a:rPr lang="en-US" dirty="0" smtClean="0"/>
              <a:t>Drone</a:t>
            </a:r>
            <a:endParaRPr lang="en-US" dirty="0"/>
          </a:p>
        </p:txBody>
      </p:sp>
    </p:spTree>
    <p:controls>
      <mc:AlternateContent xmlns:mc="http://schemas.openxmlformats.org/markup-compatibility/2006">
        <mc:Choice xmlns:v="urn:schemas-microsoft-com:vml" Requires="v">
          <p:control spid="2059" name="ShockwaveFlash1" r:id="rId2" imgW="8916173" imgH="6858594"/>
        </mc:Choice>
        <mc:Fallback>
          <p:control name="ShockwaveFlash1" r:id="rId2" imgW="8916173" imgH="6858594">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76200" y="-55563"/>
                  <a:ext cx="8915400" cy="6858001"/>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32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28916147"/>
              </p:ext>
            </p:extLst>
          </p:nvPr>
        </p:nvGraphicFramePr>
        <p:xfrm>
          <a:off x="762000" y="2103120"/>
          <a:ext cx="8077200" cy="4373880"/>
        </p:xfrm>
        <a:graphic>
          <a:graphicData uri="http://schemas.openxmlformats.org/drawingml/2006/table">
            <a:tbl>
              <a:tblPr firstRow="1" bandRow="1">
                <a:tableStyleId>{5C22544A-7EE6-4342-B048-85BDC9FD1C3A}</a:tableStyleId>
              </a:tblPr>
              <a:tblGrid>
                <a:gridCol w="2037491"/>
                <a:gridCol w="2765168"/>
                <a:gridCol w="3274541"/>
              </a:tblGrid>
              <a:tr h="337723">
                <a:tc>
                  <a:txBody>
                    <a:bodyPr/>
                    <a:lstStyle/>
                    <a:p>
                      <a:r>
                        <a:rPr lang="en-US" dirty="0" smtClean="0"/>
                        <a:t>System</a:t>
                      </a:r>
                      <a:r>
                        <a:rPr lang="en-US" baseline="0" dirty="0" smtClean="0"/>
                        <a:t> Component</a:t>
                      </a:r>
                      <a:endParaRPr lang="en-US" dirty="0"/>
                    </a:p>
                  </a:txBody>
                  <a:tcPr/>
                </a:tc>
                <a:tc>
                  <a:txBody>
                    <a:bodyPr/>
                    <a:lstStyle/>
                    <a:p>
                      <a:r>
                        <a:rPr lang="en-US" dirty="0" smtClean="0"/>
                        <a:t>System Parameter</a:t>
                      </a:r>
                      <a:endParaRPr lang="en-US" dirty="0"/>
                    </a:p>
                  </a:txBody>
                  <a:tcPr/>
                </a:tc>
                <a:tc>
                  <a:txBody>
                    <a:bodyPr/>
                    <a:lstStyle/>
                    <a:p>
                      <a:r>
                        <a:rPr lang="en-US" dirty="0" smtClean="0"/>
                        <a:t>Strategy</a:t>
                      </a:r>
                      <a:endParaRPr lang="en-US" dirty="0"/>
                    </a:p>
                  </a:txBody>
                  <a:tcPr/>
                </a:tc>
              </a:tr>
              <a:tr h="2209269">
                <a:tc>
                  <a:txBody>
                    <a:bodyPr/>
                    <a:lstStyle/>
                    <a:p>
                      <a:r>
                        <a:rPr lang="en-US" dirty="0" smtClean="0"/>
                        <a:t>Community</a:t>
                      </a:r>
                      <a:endParaRPr lang="en-US" dirty="0"/>
                    </a:p>
                  </a:txBody>
                  <a:tcPr/>
                </a:tc>
                <a:tc>
                  <a:txBody>
                    <a:bodyPr/>
                    <a:lstStyle/>
                    <a:p>
                      <a:r>
                        <a:rPr lang="en-US" dirty="0" smtClean="0"/>
                        <a:t>Bystander CPR</a:t>
                      </a:r>
                      <a:endParaRPr lang="en-US" dirty="0"/>
                    </a:p>
                  </a:txBody>
                  <a:tcPr/>
                </a:tc>
                <a:tc>
                  <a:txBody>
                    <a:bodyPr/>
                    <a:lstStyle/>
                    <a:p>
                      <a:pPr marL="285750" indent="-285750">
                        <a:spcBef>
                          <a:spcPts val="600"/>
                        </a:spcBef>
                        <a:buFont typeface="Arial" panose="020B0604020202020204" pitchFamily="34" charset="0"/>
                        <a:buChar char="•"/>
                      </a:pPr>
                      <a:r>
                        <a:rPr lang="en-US" dirty="0" smtClean="0"/>
                        <a:t>CPR training in schools</a:t>
                      </a:r>
                    </a:p>
                    <a:p>
                      <a:pPr marL="285750" indent="-285750">
                        <a:spcBef>
                          <a:spcPts val="600"/>
                        </a:spcBef>
                        <a:buFont typeface="Arial" panose="020B0604020202020204" pitchFamily="34" charset="0"/>
                        <a:buChar char="•"/>
                      </a:pPr>
                      <a:r>
                        <a:rPr lang="en-US" dirty="0" smtClean="0"/>
                        <a:t>CPR training</a:t>
                      </a:r>
                      <a:r>
                        <a:rPr lang="en-US" baseline="0" dirty="0" smtClean="0"/>
                        <a:t> in the workplace</a:t>
                      </a:r>
                    </a:p>
                    <a:p>
                      <a:pPr marL="285750" indent="-285750">
                        <a:spcBef>
                          <a:spcPts val="600"/>
                        </a:spcBef>
                        <a:buFont typeface="Arial" panose="020B0604020202020204" pitchFamily="34" charset="0"/>
                        <a:buChar char="•"/>
                      </a:pPr>
                      <a:r>
                        <a:rPr lang="en-US" baseline="0" dirty="0" smtClean="0"/>
                        <a:t>Public service messages</a:t>
                      </a:r>
                    </a:p>
                    <a:p>
                      <a:pPr marL="285750" indent="-285750">
                        <a:spcBef>
                          <a:spcPts val="600"/>
                        </a:spcBef>
                        <a:buFont typeface="Arial" panose="020B0604020202020204" pitchFamily="34" charset="0"/>
                        <a:buChar char="•"/>
                      </a:pPr>
                      <a:r>
                        <a:rPr lang="en-US" baseline="0" dirty="0" smtClean="0"/>
                        <a:t>Just-in-time smartphone training</a:t>
                      </a:r>
                    </a:p>
                    <a:p>
                      <a:pPr marL="285750" indent="-285750">
                        <a:spcBef>
                          <a:spcPts val="600"/>
                        </a:spcBef>
                        <a:buFont typeface="Arial" panose="020B0604020202020204" pitchFamily="34" charset="0"/>
                        <a:buChar char="•"/>
                      </a:pPr>
                      <a:r>
                        <a:rPr lang="en-US" baseline="0" dirty="0" smtClean="0"/>
                        <a:t>Performance incentives</a:t>
                      </a:r>
                    </a:p>
                    <a:p>
                      <a:pPr marL="285750" indent="-285750">
                        <a:spcBef>
                          <a:spcPts val="600"/>
                        </a:spcBef>
                        <a:buFont typeface="Arial" panose="020B0604020202020204" pitchFamily="34" charset="0"/>
                        <a:buChar char="•"/>
                      </a:pPr>
                      <a:r>
                        <a:rPr lang="en-US" baseline="0" dirty="0" smtClean="0"/>
                        <a:t>EMS dispatch-assisted CPR</a:t>
                      </a:r>
                      <a:endParaRPr lang="en-US" dirty="0"/>
                    </a:p>
                  </a:txBody>
                  <a:tcPr/>
                </a:tc>
              </a:tr>
              <a:tr h="1491608">
                <a:tc>
                  <a:txBody>
                    <a:bodyPr/>
                    <a:lstStyle/>
                    <a:p>
                      <a:endParaRPr lang="en-US" dirty="0"/>
                    </a:p>
                  </a:txBody>
                  <a:tcPr/>
                </a:tc>
                <a:tc>
                  <a:txBody>
                    <a:bodyPr/>
                    <a:lstStyle/>
                    <a:p>
                      <a:r>
                        <a:rPr lang="en-US" dirty="0" smtClean="0"/>
                        <a:t>Public-access defibrillation</a:t>
                      </a:r>
                      <a:endParaRPr lang="en-US" dirty="0"/>
                    </a:p>
                  </a:txBody>
                  <a:tcPr/>
                </a:tc>
                <a:tc>
                  <a:txBody>
                    <a:bodyPr/>
                    <a:lstStyle/>
                    <a:p>
                      <a:pPr marL="285750" indent="-285750">
                        <a:spcBef>
                          <a:spcPts val="0"/>
                        </a:spcBef>
                        <a:buFont typeface="Arial" panose="020B0604020202020204" pitchFamily="34" charset="0"/>
                        <a:buChar char="•"/>
                      </a:pPr>
                      <a:r>
                        <a:rPr lang="en-US" dirty="0" smtClean="0"/>
                        <a:t>AED deployment</a:t>
                      </a:r>
                      <a:r>
                        <a:rPr lang="en-US" baseline="0" dirty="0" smtClean="0"/>
                        <a:t> at all public building where </a:t>
                      </a:r>
                      <a:r>
                        <a:rPr lang="en-US" u="sng" baseline="0" dirty="0" smtClean="0"/>
                        <a:t>&gt;</a:t>
                      </a:r>
                      <a:r>
                        <a:rPr lang="en-US" u="none" baseline="0" dirty="0" smtClean="0"/>
                        <a:t> 1 cardiac arrests occur per year</a:t>
                      </a:r>
                    </a:p>
                    <a:p>
                      <a:pPr marL="285750" indent="-285750">
                        <a:spcBef>
                          <a:spcPts val="600"/>
                        </a:spcBef>
                        <a:buFont typeface="Arial" panose="020B0604020202020204" pitchFamily="34" charset="0"/>
                        <a:buChar char="•"/>
                      </a:pPr>
                      <a:r>
                        <a:rPr lang="en-US" u="none" baseline="0" dirty="0" smtClean="0"/>
                        <a:t>AED mapping</a:t>
                      </a:r>
                    </a:p>
                    <a:p>
                      <a:pPr marL="285750" indent="-285750">
                        <a:spcBef>
                          <a:spcPts val="600"/>
                        </a:spcBef>
                        <a:buFont typeface="Arial" panose="020B0604020202020204" pitchFamily="34" charset="0"/>
                        <a:buChar char="•"/>
                      </a:pPr>
                      <a:r>
                        <a:rPr lang="en-US" u="none" baseline="0" dirty="0" smtClean="0"/>
                        <a:t>Cell phone localization</a:t>
                      </a:r>
                      <a:endParaRPr lang="en-US" dirty="0"/>
                    </a:p>
                  </a:txBody>
                  <a:tcPr/>
                </a:tc>
              </a:tr>
            </a:tbl>
          </a:graphicData>
        </a:graphic>
      </p:graphicFrame>
      <p:sp>
        <p:nvSpPr>
          <p:cNvPr id="4" name="TextBox 3"/>
          <p:cNvSpPr txBox="1"/>
          <p:nvPr/>
        </p:nvSpPr>
        <p:spPr>
          <a:xfrm>
            <a:off x="6096000" y="6519446"/>
            <a:ext cx="3048000" cy="338554"/>
          </a:xfrm>
          <a:prstGeom prst="rect">
            <a:avLst/>
          </a:prstGeom>
          <a:noFill/>
        </p:spPr>
        <p:txBody>
          <a:bodyPr wrap="square" rtlCol="0">
            <a:spAutoFit/>
          </a:bodyPr>
          <a:lstStyle/>
          <a:p>
            <a:r>
              <a:rPr lang="en-US" sz="1600" i="1" dirty="0" smtClean="0">
                <a:solidFill>
                  <a:schemeClr val="bg1"/>
                </a:solidFill>
              </a:rPr>
              <a:t>Circulation. </a:t>
            </a:r>
            <a:r>
              <a:rPr lang="en-US" sz="1600" dirty="0" smtClean="0">
                <a:solidFill>
                  <a:schemeClr val="bg1"/>
                </a:solidFill>
              </a:rPr>
              <a:t>2011;123:2899-2910</a:t>
            </a:r>
            <a:endParaRPr lang="en-US" sz="1600" i="1" dirty="0">
              <a:solidFill>
                <a:schemeClr val="bg1"/>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44"/>
          <a:stretch/>
        </p:blipFill>
        <p:spPr bwMode="auto">
          <a:xfrm>
            <a:off x="549728" y="65314"/>
            <a:ext cx="8005173" cy="1956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096000" y="6519446"/>
            <a:ext cx="3048000" cy="338554"/>
          </a:xfrm>
          <a:prstGeom prst="rect">
            <a:avLst/>
          </a:prstGeom>
          <a:noFill/>
        </p:spPr>
        <p:txBody>
          <a:bodyPr wrap="square" rtlCol="0">
            <a:spAutoFit/>
          </a:bodyPr>
          <a:lstStyle/>
          <a:p>
            <a:r>
              <a:rPr lang="en-US" sz="1600" i="1" dirty="0" smtClean="0">
                <a:solidFill>
                  <a:schemeClr val="tx1">
                    <a:lumMod val="65000"/>
                    <a:lumOff val="35000"/>
                  </a:schemeClr>
                </a:solidFill>
              </a:rPr>
              <a:t>Circulation. </a:t>
            </a:r>
            <a:r>
              <a:rPr lang="en-US" sz="1600" dirty="0" smtClean="0">
                <a:solidFill>
                  <a:schemeClr val="tx1">
                    <a:lumMod val="65000"/>
                    <a:lumOff val="35000"/>
                  </a:schemeClr>
                </a:solidFill>
              </a:rPr>
              <a:t>2011;123:2898-2910</a:t>
            </a:r>
            <a:endParaRPr lang="en-US" sz="1600" i="1" dirty="0">
              <a:solidFill>
                <a:schemeClr val="tx1">
                  <a:lumMod val="65000"/>
                  <a:lumOff val="35000"/>
                </a:schemeClr>
              </a:solidFill>
            </a:endParaRPr>
          </a:p>
        </p:txBody>
      </p:sp>
    </p:spTree>
    <p:extLst>
      <p:ext uri="{BB962C8B-B14F-4D97-AF65-F5344CB8AC3E}">
        <p14:creationId xmlns:p14="http://schemas.microsoft.com/office/powerpoint/2010/main" val="344678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3000"/>
            <a:lum/>
          </a:blip>
          <a:srcRect/>
          <a:stretch>
            <a:fillRect l="56000" t="83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1886" y="1749652"/>
            <a:ext cx="7772400" cy="1834696"/>
          </a:xfrm>
        </p:spPr>
        <p:txBody>
          <a:bodyPr>
            <a:normAutofit fontScale="90000"/>
          </a:bodyPr>
          <a:lstStyle/>
          <a:p>
            <a:pPr marL="571500" indent="-571500">
              <a:buFont typeface="Arial" panose="020B0604020202020204" pitchFamily="34" charset="0"/>
              <a:buChar char="•"/>
            </a:pPr>
            <a:r>
              <a:rPr lang="en-US" sz="4000" dirty="0" smtClean="0">
                <a:solidFill>
                  <a:schemeClr val="tx1"/>
                </a:solidFill>
              </a:rPr>
              <a:t>“We Need CRP and AEDs to Make a Greater Difference”</a:t>
            </a:r>
            <a:br>
              <a:rPr lang="en-US" sz="4000" dirty="0" smtClean="0">
                <a:solidFill>
                  <a:schemeClr val="tx1"/>
                </a:solidFill>
              </a:rPr>
            </a:br>
            <a:endParaRPr lang="en-US" sz="4000" dirty="0">
              <a:solidFill>
                <a:schemeClr val="tx1"/>
              </a:solidFill>
            </a:endParaRPr>
          </a:p>
        </p:txBody>
      </p:sp>
      <p:sp>
        <p:nvSpPr>
          <p:cNvPr id="5"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eaLnBrk="1" fontAlgn="base" hangingPunct="1">
              <a:spcBef>
                <a:spcPct val="0"/>
              </a:spcBef>
              <a:spcAft>
                <a:spcPct val="0"/>
              </a:spcAft>
              <a:defRPr sz="4400" kern="1200">
                <a:solidFill>
                  <a:srgbClr val="009D57"/>
                </a:solidFill>
                <a:latin typeface="+mj-lt"/>
                <a:ea typeface="+mj-ea"/>
                <a:cs typeface="+mj-cs"/>
              </a:defRPr>
            </a:lvl1pPr>
            <a:lvl2pPr algn="l" rtl="0" eaLnBrk="1" fontAlgn="base" hangingPunct="1">
              <a:spcBef>
                <a:spcPct val="0"/>
              </a:spcBef>
              <a:spcAft>
                <a:spcPct val="0"/>
              </a:spcAft>
              <a:defRPr sz="3600">
                <a:solidFill>
                  <a:srgbClr val="009D57"/>
                </a:solidFill>
                <a:latin typeface="Archer Semibold" pitchFamily="50" charset="0"/>
              </a:defRPr>
            </a:lvl2pPr>
            <a:lvl3pPr algn="l" rtl="0" eaLnBrk="1" fontAlgn="base" hangingPunct="1">
              <a:spcBef>
                <a:spcPct val="0"/>
              </a:spcBef>
              <a:spcAft>
                <a:spcPct val="0"/>
              </a:spcAft>
              <a:defRPr sz="3600">
                <a:solidFill>
                  <a:srgbClr val="009D57"/>
                </a:solidFill>
                <a:latin typeface="Archer Semibold" pitchFamily="50" charset="0"/>
              </a:defRPr>
            </a:lvl3pPr>
            <a:lvl4pPr algn="l" rtl="0" eaLnBrk="1" fontAlgn="base" hangingPunct="1">
              <a:spcBef>
                <a:spcPct val="0"/>
              </a:spcBef>
              <a:spcAft>
                <a:spcPct val="0"/>
              </a:spcAft>
              <a:defRPr sz="3600">
                <a:solidFill>
                  <a:srgbClr val="009D57"/>
                </a:solidFill>
                <a:latin typeface="Archer Semibold" pitchFamily="50" charset="0"/>
              </a:defRPr>
            </a:lvl4pPr>
            <a:lvl5pPr algn="l" rtl="0" eaLnBrk="1" fontAlgn="base" hangingPunct="1">
              <a:spcBef>
                <a:spcPct val="0"/>
              </a:spcBef>
              <a:spcAft>
                <a:spcPct val="0"/>
              </a:spcAft>
              <a:defRPr sz="3600">
                <a:solidFill>
                  <a:srgbClr val="009D57"/>
                </a:solidFill>
                <a:latin typeface="Archer Semibold" pitchFamily="50" charset="0"/>
              </a:defRPr>
            </a:lvl5pPr>
            <a:lvl6pPr marL="457200" algn="l" rtl="0" eaLnBrk="1" fontAlgn="base" hangingPunct="1">
              <a:spcBef>
                <a:spcPct val="0"/>
              </a:spcBef>
              <a:spcAft>
                <a:spcPct val="0"/>
              </a:spcAft>
              <a:defRPr sz="3600">
                <a:solidFill>
                  <a:srgbClr val="009D57"/>
                </a:solidFill>
                <a:latin typeface="Archer Semibold" pitchFamily="50" charset="0"/>
              </a:defRPr>
            </a:lvl6pPr>
            <a:lvl7pPr marL="914400" algn="l" rtl="0" eaLnBrk="1" fontAlgn="base" hangingPunct="1">
              <a:spcBef>
                <a:spcPct val="0"/>
              </a:spcBef>
              <a:spcAft>
                <a:spcPct val="0"/>
              </a:spcAft>
              <a:defRPr sz="3600">
                <a:solidFill>
                  <a:srgbClr val="009D57"/>
                </a:solidFill>
                <a:latin typeface="Archer Semibold" pitchFamily="50" charset="0"/>
              </a:defRPr>
            </a:lvl7pPr>
            <a:lvl8pPr marL="1371600" algn="l" rtl="0" eaLnBrk="1" fontAlgn="base" hangingPunct="1">
              <a:spcBef>
                <a:spcPct val="0"/>
              </a:spcBef>
              <a:spcAft>
                <a:spcPct val="0"/>
              </a:spcAft>
              <a:defRPr sz="3600">
                <a:solidFill>
                  <a:srgbClr val="009D57"/>
                </a:solidFill>
                <a:latin typeface="Archer Semibold" pitchFamily="50" charset="0"/>
              </a:defRPr>
            </a:lvl8pPr>
            <a:lvl9pPr marL="1828800" algn="l" rtl="0" eaLnBrk="1" fontAlgn="base" hangingPunct="1">
              <a:spcBef>
                <a:spcPct val="0"/>
              </a:spcBef>
              <a:spcAft>
                <a:spcPct val="0"/>
              </a:spcAft>
              <a:defRPr sz="3600">
                <a:solidFill>
                  <a:srgbClr val="009D57"/>
                </a:solidFill>
                <a:latin typeface="Archer Semibold" pitchFamily="50" charset="0"/>
              </a:defRPr>
            </a:lvl9pPr>
          </a:lstStyle>
          <a:p>
            <a:r>
              <a:rPr lang="en-US" smtClean="0"/>
              <a:t>Summary</a:t>
            </a:r>
            <a:endParaRPr lang="en-US" dirty="0"/>
          </a:p>
        </p:txBody>
      </p:sp>
      <p:sp>
        <p:nvSpPr>
          <p:cNvPr id="6" name="Title 1"/>
          <p:cNvSpPr txBox="1">
            <a:spLocks/>
          </p:cNvSpPr>
          <p:nvPr/>
        </p:nvSpPr>
        <p:spPr bwMode="auto">
          <a:xfrm>
            <a:off x="457200" y="3159578"/>
            <a:ext cx="7772400" cy="71346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a:bodyPr>
          <a:lstStyle>
            <a:lvl1pPr algn="l" rtl="0" eaLnBrk="1" fontAlgn="base" hangingPunct="1">
              <a:spcBef>
                <a:spcPct val="0"/>
              </a:spcBef>
              <a:spcAft>
                <a:spcPct val="0"/>
              </a:spcAft>
              <a:defRPr sz="4400" kern="1200">
                <a:solidFill>
                  <a:srgbClr val="009D57"/>
                </a:solidFill>
                <a:latin typeface="+mj-lt"/>
                <a:ea typeface="+mj-ea"/>
                <a:cs typeface="+mj-cs"/>
              </a:defRPr>
            </a:lvl1pPr>
            <a:lvl2pPr algn="l" rtl="0" eaLnBrk="1" fontAlgn="base" hangingPunct="1">
              <a:spcBef>
                <a:spcPct val="0"/>
              </a:spcBef>
              <a:spcAft>
                <a:spcPct val="0"/>
              </a:spcAft>
              <a:defRPr sz="3600">
                <a:solidFill>
                  <a:srgbClr val="009D57"/>
                </a:solidFill>
                <a:latin typeface="Archer Semibold" pitchFamily="50" charset="0"/>
              </a:defRPr>
            </a:lvl2pPr>
            <a:lvl3pPr algn="l" rtl="0" eaLnBrk="1" fontAlgn="base" hangingPunct="1">
              <a:spcBef>
                <a:spcPct val="0"/>
              </a:spcBef>
              <a:spcAft>
                <a:spcPct val="0"/>
              </a:spcAft>
              <a:defRPr sz="3600">
                <a:solidFill>
                  <a:srgbClr val="009D57"/>
                </a:solidFill>
                <a:latin typeface="Archer Semibold" pitchFamily="50" charset="0"/>
              </a:defRPr>
            </a:lvl3pPr>
            <a:lvl4pPr algn="l" rtl="0" eaLnBrk="1" fontAlgn="base" hangingPunct="1">
              <a:spcBef>
                <a:spcPct val="0"/>
              </a:spcBef>
              <a:spcAft>
                <a:spcPct val="0"/>
              </a:spcAft>
              <a:defRPr sz="3600">
                <a:solidFill>
                  <a:srgbClr val="009D57"/>
                </a:solidFill>
                <a:latin typeface="Archer Semibold" pitchFamily="50" charset="0"/>
              </a:defRPr>
            </a:lvl4pPr>
            <a:lvl5pPr algn="l" rtl="0" eaLnBrk="1" fontAlgn="base" hangingPunct="1">
              <a:spcBef>
                <a:spcPct val="0"/>
              </a:spcBef>
              <a:spcAft>
                <a:spcPct val="0"/>
              </a:spcAft>
              <a:defRPr sz="3600">
                <a:solidFill>
                  <a:srgbClr val="009D57"/>
                </a:solidFill>
                <a:latin typeface="Archer Semibold" pitchFamily="50" charset="0"/>
              </a:defRPr>
            </a:lvl5pPr>
            <a:lvl6pPr marL="457200" algn="l" rtl="0" eaLnBrk="1" fontAlgn="base" hangingPunct="1">
              <a:spcBef>
                <a:spcPct val="0"/>
              </a:spcBef>
              <a:spcAft>
                <a:spcPct val="0"/>
              </a:spcAft>
              <a:defRPr sz="3600">
                <a:solidFill>
                  <a:srgbClr val="009D57"/>
                </a:solidFill>
                <a:latin typeface="Archer Semibold" pitchFamily="50" charset="0"/>
              </a:defRPr>
            </a:lvl6pPr>
            <a:lvl7pPr marL="914400" algn="l" rtl="0" eaLnBrk="1" fontAlgn="base" hangingPunct="1">
              <a:spcBef>
                <a:spcPct val="0"/>
              </a:spcBef>
              <a:spcAft>
                <a:spcPct val="0"/>
              </a:spcAft>
              <a:defRPr sz="3600">
                <a:solidFill>
                  <a:srgbClr val="009D57"/>
                </a:solidFill>
                <a:latin typeface="Archer Semibold" pitchFamily="50" charset="0"/>
              </a:defRPr>
            </a:lvl7pPr>
            <a:lvl8pPr marL="1371600" algn="l" rtl="0" eaLnBrk="1" fontAlgn="base" hangingPunct="1">
              <a:spcBef>
                <a:spcPct val="0"/>
              </a:spcBef>
              <a:spcAft>
                <a:spcPct val="0"/>
              </a:spcAft>
              <a:defRPr sz="3600">
                <a:solidFill>
                  <a:srgbClr val="009D57"/>
                </a:solidFill>
                <a:latin typeface="Archer Semibold" pitchFamily="50" charset="0"/>
              </a:defRPr>
            </a:lvl8pPr>
            <a:lvl9pPr marL="1828800" algn="l" rtl="0" eaLnBrk="1" fontAlgn="base" hangingPunct="1">
              <a:spcBef>
                <a:spcPct val="0"/>
              </a:spcBef>
              <a:spcAft>
                <a:spcPct val="0"/>
              </a:spcAft>
              <a:defRPr sz="3600">
                <a:solidFill>
                  <a:srgbClr val="009D57"/>
                </a:solidFill>
                <a:latin typeface="Archer Semibold" pitchFamily="50" charset="0"/>
              </a:defRPr>
            </a:lvl9pPr>
          </a:lstStyle>
          <a:p>
            <a:pPr marL="571500" indent="-571500">
              <a:buFont typeface="Arial" panose="020B0604020202020204" pitchFamily="34" charset="0"/>
              <a:buChar char="•"/>
            </a:pPr>
            <a:r>
              <a:rPr lang="en-US" sz="4000" dirty="0" smtClean="0">
                <a:solidFill>
                  <a:schemeClr val="tx1"/>
                </a:solidFill>
              </a:rPr>
              <a:t>Establish a “culture of resuscitation”</a:t>
            </a:r>
            <a:endParaRPr lang="en-US" sz="4000" dirty="0">
              <a:solidFill>
                <a:schemeClr val="tx1"/>
              </a:solidFill>
            </a:endParaRPr>
          </a:p>
        </p:txBody>
      </p:sp>
      <p:sp>
        <p:nvSpPr>
          <p:cNvPr id="7" name="Title 1"/>
          <p:cNvSpPr txBox="1">
            <a:spLocks/>
          </p:cNvSpPr>
          <p:nvPr/>
        </p:nvSpPr>
        <p:spPr bwMode="auto">
          <a:xfrm>
            <a:off x="462648" y="4076014"/>
            <a:ext cx="7772400" cy="12205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lnSpcReduction="10000"/>
          </a:bodyPr>
          <a:lstStyle>
            <a:lvl1pPr algn="l" rtl="0" eaLnBrk="1" fontAlgn="base" hangingPunct="1">
              <a:spcBef>
                <a:spcPct val="0"/>
              </a:spcBef>
              <a:spcAft>
                <a:spcPct val="0"/>
              </a:spcAft>
              <a:defRPr sz="4400" kern="1200">
                <a:solidFill>
                  <a:srgbClr val="009D57"/>
                </a:solidFill>
                <a:latin typeface="+mj-lt"/>
                <a:ea typeface="+mj-ea"/>
                <a:cs typeface="+mj-cs"/>
              </a:defRPr>
            </a:lvl1pPr>
            <a:lvl2pPr algn="l" rtl="0" eaLnBrk="1" fontAlgn="base" hangingPunct="1">
              <a:spcBef>
                <a:spcPct val="0"/>
              </a:spcBef>
              <a:spcAft>
                <a:spcPct val="0"/>
              </a:spcAft>
              <a:defRPr sz="3600">
                <a:solidFill>
                  <a:srgbClr val="009D57"/>
                </a:solidFill>
                <a:latin typeface="Archer Semibold" pitchFamily="50" charset="0"/>
              </a:defRPr>
            </a:lvl2pPr>
            <a:lvl3pPr algn="l" rtl="0" eaLnBrk="1" fontAlgn="base" hangingPunct="1">
              <a:spcBef>
                <a:spcPct val="0"/>
              </a:spcBef>
              <a:spcAft>
                <a:spcPct val="0"/>
              </a:spcAft>
              <a:defRPr sz="3600">
                <a:solidFill>
                  <a:srgbClr val="009D57"/>
                </a:solidFill>
                <a:latin typeface="Archer Semibold" pitchFamily="50" charset="0"/>
              </a:defRPr>
            </a:lvl3pPr>
            <a:lvl4pPr algn="l" rtl="0" eaLnBrk="1" fontAlgn="base" hangingPunct="1">
              <a:spcBef>
                <a:spcPct val="0"/>
              </a:spcBef>
              <a:spcAft>
                <a:spcPct val="0"/>
              </a:spcAft>
              <a:defRPr sz="3600">
                <a:solidFill>
                  <a:srgbClr val="009D57"/>
                </a:solidFill>
                <a:latin typeface="Archer Semibold" pitchFamily="50" charset="0"/>
              </a:defRPr>
            </a:lvl4pPr>
            <a:lvl5pPr algn="l" rtl="0" eaLnBrk="1" fontAlgn="base" hangingPunct="1">
              <a:spcBef>
                <a:spcPct val="0"/>
              </a:spcBef>
              <a:spcAft>
                <a:spcPct val="0"/>
              </a:spcAft>
              <a:defRPr sz="3600">
                <a:solidFill>
                  <a:srgbClr val="009D57"/>
                </a:solidFill>
                <a:latin typeface="Archer Semibold" pitchFamily="50" charset="0"/>
              </a:defRPr>
            </a:lvl5pPr>
            <a:lvl6pPr marL="457200" algn="l" rtl="0" eaLnBrk="1" fontAlgn="base" hangingPunct="1">
              <a:spcBef>
                <a:spcPct val="0"/>
              </a:spcBef>
              <a:spcAft>
                <a:spcPct val="0"/>
              </a:spcAft>
              <a:defRPr sz="3600">
                <a:solidFill>
                  <a:srgbClr val="009D57"/>
                </a:solidFill>
                <a:latin typeface="Archer Semibold" pitchFamily="50" charset="0"/>
              </a:defRPr>
            </a:lvl6pPr>
            <a:lvl7pPr marL="914400" algn="l" rtl="0" eaLnBrk="1" fontAlgn="base" hangingPunct="1">
              <a:spcBef>
                <a:spcPct val="0"/>
              </a:spcBef>
              <a:spcAft>
                <a:spcPct val="0"/>
              </a:spcAft>
              <a:defRPr sz="3600">
                <a:solidFill>
                  <a:srgbClr val="009D57"/>
                </a:solidFill>
                <a:latin typeface="Archer Semibold" pitchFamily="50" charset="0"/>
              </a:defRPr>
            </a:lvl7pPr>
            <a:lvl8pPr marL="1371600" algn="l" rtl="0" eaLnBrk="1" fontAlgn="base" hangingPunct="1">
              <a:spcBef>
                <a:spcPct val="0"/>
              </a:spcBef>
              <a:spcAft>
                <a:spcPct val="0"/>
              </a:spcAft>
              <a:defRPr sz="3600">
                <a:solidFill>
                  <a:srgbClr val="009D57"/>
                </a:solidFill>
                <a:latin typeface="Archer Semibold" pitchFamily="50" charset="0"/>
              </a:defRPr>
            </a:lvl8pPr>
            <a:lvl9pPr marL="1828800" algn="l" rtl="0" eaLnBrk="1" fontAlgn="base" hangingPunct="1">
              <a:spcBef>
                <a:spcPct val="0"/>
              </a:spcBef>
              <a:spcAft>
                <a:spcPct val="0"/>
              </a:spcAft>
              <a:defRPr sz="3600">
                <a:solidFill>
                  <a:srgbClr val="009D57"/>
                </a:solidFill>
                <a:latin typeface="Archer Semibold" pitchFamily="50" charset="0"/>
              </a:defRPr>
            </a:lvl9pPr>
          </a:lstStyle>
          <a:p>
            <a:pPr marL="571500" indent="-571500">
              <a:buFont typeface="Arial" panose="020B0604020202020204" pitchFamily="34" charset="0"/>
              <a:buChar char="•"/>
            </a:pPr>
            <a:r>
              <a:rPr lang="en-US" sz="4000" dirty="0" smtClean="0">
                <a:solidFill>
                  <a:schemeClr val="tx1"/>
                </a:solidFill>
              </a:rPr>
              <a:t>Assume ownership for education and awareness</a:t>
            </a:r>
            <a:endParaRPr lang="en-US" sz="4000" dirty="0">
              <a:solidFill>
                <a:schemeClr val="tx1"/>
              </a:solidFill>
            </a:endParaRPr>
          </a:p>
        </p:txBody>
      </p:sp>
    </p:spTree>
    <p:extLst>
      <p:ext uri="{BB962C8B-B14F-4D97-AF65-F5344CB8AC3E}">
        <p14:creationId xmlns:p14="http://schemas.microsoft.com/office/powerpoint/2010/main" val="164483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7000"/>
            <a:lum/>
          </a:blip>
          <a:srcRect/>
          <a:stretch>
            <a:fillRect l="36000" t="-6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6096000" y="6519446"/>
            <a:ext cx="3048000" cy="338554"/>
          </a:xfrm>
          <a:prstGeom prst="rect">
            <a:avLst/>
          </a:prstGeom>
          <a:noFill/>
        </p:spPr>
        <p:txBody>
          <a:bodyPr wrap="square" rtlCol="0">
            <a:spAutoFit/>
          </a:bodyPr>
          <a:lstStyle/>
          <a:p>
            <a:r>
              <a:rPr lang="en-US" sz="1600" i="1" dirty="0" smtClean="0">
                <a:solidFill>
                  <a:schemeClr val="tx1">
                    <a:lumMod val="65000"/>
                    <a:lumOff val="35000"/>
                  </a:schemeClr>
                </a:solidFill>
              </a:rPr>
              <a:t>Resuscitation. </a:t>
            </a:r>
            <a:r>
              <a:rPr lang="en-US" sz="1600" dirty="0" smtClean="0">
                <a:solidFill>
                  <a:schemeClr val="tx1">
                    <a:lumMod val="65000"/>
                    <a:lumOff val="35000"/>
                  </a:schemeClr>
                </a:solidFill>
              </a:rPr>
              <a:t>2013;84:1093-1098</a:t>
            </a:r>
            <a:endParaRPr lang="en-US" sz="1600" i="1" dirty="0">
              <a:solidFill>
                <a:schemeClr val="tx1">
                  <a:lumMod val="65000"/>
                  <a:lumOff val="35000"/>
                </a:schemeClr>
              </a:solidFill>
            </a:endParaRPr>
          </a:p>
        </p:txBody>
      </p:sp>
      <p:sp>
        <p:nvSpPr>
          <p:cNvPr id="5" name="Title 1"/>
          <p:cNvSpPr txBox="1">
            <a:spLocks/>
          </p:cNvSpPr>
          <p:nvPr/>
        </p:nvSpPr>
        <p:spPr bwMode="auto">
          <a:xfrm>
            <a:off x="0" y="0"/>
            <a:ext cx="3352800" cy="6858000"/>
          </a:xfrm>
          <a:prstGeom prst="rect">
            <a:avLst/>
          </a:prstGeom>
          <a:solidFill>
            <a:schemeClr val="bg1">
              <a:lumMod val="95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rgbClr val="FF0000"/>
                </a:solidFill>
                <a:latin typeface="Arial" pitchFamily="34" charset="0"/>
                <a:ea typeface="+mj-ea"/>
                <a:cs typeface="Arial" pitchFamily="34" charset="0"/>
              </a:defRPr>
            </a:lvl1pPr>
            <a:lvl2pPr algn="l" rtl="0" eaLnBrk="1" fontAlgn="base" hangingPunct="1">
              <a:spcBef>
                <a:spcPct val="0"/>
              </a:spcBef>
              <a:spcAft>
                <a:spcPct val="0"/>
              </a:spcAft>
              <a:defRPr sz="3600">
                <a:solidFill>
                  <a:srgbClr val="009D57"/>
                </a:solidFill>
                <a:latin typeface="Archer Semibold" pitchFamily="50" charset="0"/>
              </a:defRPr>
            </a:lvl2pPr>
            <a:lvl3pPr algn="l" rtl="0" eaLnBrk="1" fontAlgn="base" hangingPunct="1">
              <a:spcBef>
                <a:spcPct val="0"/>
              </a:spcBef>
              <a:spcAft>
                <a:spcPct val="0"/>
              </a:spcAft>
              <a:defRPr sz="3600">
                <a:solidFill>
                  <a:srgbClr val="009D57"/>
                </a:solidFill>
                <a:latin typeface="Archer Semibold" pitchFamily="50" charset="0"/>
              </a:defRPr>
            </a:lvl3pPr>
            <a:lvl4pPr algn="l" rtl="0" eaLnBrk="1" fontAlgn="base" hangingPunct="1">
              <a:spcBef>
                <a:spcPct val="0"/>
              </a:spcBef>
              <a:spcAft>
                <a:spcPct val="0"/>
              </a:spcAft>
              <a:defRPr sz="3600">
                <a:solidFill>
                  <a:srgbClr val="009D57"/>
                </a:solidFill>
                <a:latin typeface="Archer Semibold" pitchFamily="50" charset="0"/>
              </a:defRPr>
            </a:lvl4pPr>
            <a:lvl5pPr algn="l" rtl="0" eaLnBrk="1" fontAlgn="base" hangingPunct="1">
              <a:spcBef>
                <a:spcPct val="0"/>
              </a:spcBef>
              <a:spcAft>
                <a:spcPct val="0"/>
              </a:spcAft>
              <a:defRPr sz="3600">
                <a:solidFill>
                  <a:srgbClr val="009D57"/>
                </a:solidFill>
                <a:latin typeface="Archer Semibold" pitchFamily="50" charset="0"/>
              </a:defRPr>
            </a:lvl5pPr>
            <a:lvl6pPr marL="457200" algn="l" rtl="0" eaLnBrk="1" fontAlgn="base" hangingPunct="1">
              <a:spcBef>
                <a:spcPct val="0"/>
              </a:spcBef>
              <a:spcAft>
                <a:spcPct val="0"/>
              </a:spcAft>
              <a:defRPr sz="3600">
                <a:solidFill>
                  <a:srgbClr val="009D57"/>
                </a:solidFill>
                <a:latin typeface="Archer Semibold" pitchFamily="50" charset="0"/>
              </a:defRPr>
            </a:lvl6pPr>
            <a:lvl7pPr marL="914400" algn="l" rtl="0" eaLnBrk="1" fontAlgn="base" hangingPunct="1">
              <a:spcBef>
                <a:spcPct val="0"/>
              </a:spcBef>
              <a:spcAft>
                <a:spcPct val="0"/>
              </a:spcAft>
              <a:defRPr sz="3600">
                <a:solidFill>
                  <a:srgbClr val="009D57"/>
                </a:solidFill>
                <a:latin typeface="Archer Semibold" pitchFamily="50" charset="0"/>
              </a:defRPr>
            </a:lvl7pPr>
            <a:lvl8pPr marL="1371600" algn="l" rtl="0" eaLnBrk="1" fontAlgn="base" hangingPunct="1">
              <a:spcBef>
                <a:spcPct val="0"/>
              </a:spcBef>
              <a:spcAft>
                <a:spcPct val="0"/>
              </a:spcAft>
              <a:defRPr sz="3600">
                <a:solidFill>
                  <a:srgbClr val="009D57"/>
                </a:solidFill>
                <a:latin typeface="Archer Semibold" pitchFamily="50" charset="0"/>
              </a:defRPr>
            </a:lvl8pPr>
            <a:lvl9pPr marL="1828800" algn="l" rtl="0" eaLnBrk="1" fontAlgn="base" hangingPunct="1">
              <a:spcBef>
                <a:spcPct val="0"/>
              </a:spcBef>
              <a:spcAft>
                <a:spcPct val="0"/>
              </a:spcAft>
              <a:defRPr sz="3600">
                <a:solidFill>
                  <a:srgbClr val="009D57"/>
                </a:solidFill>
                <a:latin typeface="Archer Semibold" pitchFamily="50" charset="0"/>
              </a:defRPr>
            </a:lvl9pPr>
          </a:lstStyle>
          <a:p>
            <a:r>
              <a:rPr lang="en-US" sz="4800" dirty="0" smtClean="0"/>
              <a:t>I’d like to thank the Institute of Medicine for helping me with this talk.</a:t>
            </a:r>
            <a:endParaRPr lang="en-US" sz="4800" dirty="0"/>
          </a:p>
        </p:txBody>
      </p:sp>
    </p:spTree>
    <p:extLst>
      <p:ext uri="{BB962C8B-B14F-4D97-AF65-F5344CB8AC3E}">
        <p14:creationId xmlns:p14="http://schemas.microsoft.com/office/powerpoint/2010/main" val="138099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6600" y="6475061"/>
            <a:ext cx="2057400" cy="369332"/>
          </a:xfrm>
          <a:prstGeom prst="rect">
            <a:avLst/>
          </a:prstGeom>
          <a:noFill/>
        </p:spPr>
        <p:txBody>
          <a:bodyPr wrap="square" rtlCol="0">
            <a:spAutoFit/>
          </a:bodyPr>
          <a:lstStyle/>
          <a:p>
            <a:pPr algn="r"/>
            <a:r>
              <a:rPr lang="en-US" dirty="0" smtClean="0"/>
              <a:t>Kylee’s story</a:t>
            </a:r>
            <a:endParaRPr lang="en-US" dirty="0"/>
          </a:p>
        </p:txBody>
      </p:sp>
    </p:spTree>
    <p:controls>
      <mc:AlternateContent xmlns:mc="http://schemas.openxmlformats.org/markup-compatibility/2006">
        <mc:Choice xmlns:v="urn:schemas-microsoft-com:vml" Requires="v">
          <p:control spid="3083" name="ShockwaveFlash1" r:id="rId2" imgW="4343776" imgH="2591025"/>
        </mc:Choice>
        <mc:Fallback>
          <p:control name="ShockwaveFlash1" r:id="rId2" imgW="4343776" imgH="2591025">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
                  <a:ext cx="7772400" cy="5867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33038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83" t="14201" r="17500" b="6936"/>
          <a:stretch/>
        </p:blipFill>
        <p:spPr bwMode="auto">
          <a:xfrm>
            <a:off x="-76200" y="-123672"/>
            <a:ext cx="9337054" cy="6981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239000" y="6519446"/>
            <a:ext cx="2057400" cy="338554"/>
          </a:xfrm>
          <a:prstGeom prst="rect">
            <a:avLst/>
          </a:prstGeom>
          <a:noFill/>
        </p:spPr>
        <p:txBody>
          <a:bodyPr wrap="square" rtlCol="0">
            <a:spAutoFit/>
          </a:bodyPr>
          <a:lstStyle/>
          <a:p>
            <a:pPr algn="r"/>
            <a:r>
              <a:rPr lang="en-US" sz="1600" dirty="0" smtClean="0">
                <a:solidFill>
                  <a:schemeClr val="tx1">
                    <a:lumMod val="65000"/>
                    <a:lumOff val="35000"/>
                  </a:schemeClr>
                </a:solidFill>
              </a:rPr>
              <a:t>IOM 2014 report</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375737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83" t="14036" r="17294" b="7303"/>
          <a:stretch/>
        </p:blipFill>
        <p:spPr bwMode="auto">
          <a:xfrm>
            <a:off x="-76200" y="-76200"/>
            <a:ext cx="9296400" cy="6911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086600" y="6519446"/>
            <a:ext cx="2057400" cy="338554"/>
          </a:xfrm>
          <a:prstGeom prst="rect">
            <a:avLst/>
          </a:prstGeom>
          <a:noFill/>
        </p:spPr>
        <p:txBody>
          <a:bodyPr wrap="square" rtlCol="0">
            <a:spAutoFit/>
          </a:bodyPr>
          <a:lstStyle/>
          <a:p>
            <a:pPr algn="r"/>
            <a:r>
              <a:rPr lang="en-US" sz="1600" dirty="0" smtClean="0">
                <a:solidFill>
                  <a:schemeClr val="tx1">
                    <a:lumMod val="65000"/>
                    <a:lumOff val="35000"/>
                  </a:schemeClr>
                </a:solidFill>
              </a:rPr>
              <a:t>IOM 2014 report</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123626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4000"/>
            <a:lum/>
          </a:blip>
          <a:srcRect/>
          <a:stretch>
            <a:fillRect l="-15000" r="-15000"/>
          </a:stretch>
        </a:blipFill>
        <a:effectLst/>
      </p:bgPr>
    </p:bg>
    <p:spTree>
      <p:nvGrpSpPr>
        <p:cNvPr id="1" name=""/>
        <p:cNvGrpSpPr/>
        <p:nvPr/>
      </p:nvGrpSpPr>
      <p:grpSpPr>
        <a:xfrm>
          <a:off x="0" y="0"/>
          <a:ext cx="0" cy="0"/>
          <a:chOff x="0" y="0"/>
          <a:chExt cx="0" cy="0"/>
        </a:xfrm>
      </p:grpSpPr>
      <p:sp>
        <p:nvSpPr>
          <p:cNvPr id="7" name="Text Placeholder 2"/>
          <p:cNvSpPr txBox="1">
            <a:spLocks/>
          </p:cNvSpPr>
          <p:nvPr/>
        </p:nvSpPr>
        <p:spPr bwMode="auto">
          <a:xfrm>
            <a:off x="457200" y="1371600"/>
            <a:ext cx="4191000" cy="800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 lvl="1" algn="l"/>
            <a:r>
              <a:rPr lang="en-US" b="1" dirty="0" smtClean="0">
                <a:solidFill>
                  <a:schemeClr val="tx1"/>
                </a:solidFill>
              </a:rPr>
              <a:t>CPR</a:t>
            </a:r>
          </a:p>
          <a:p>
            <a:pPr lvl="1" algn="l"/>
            <a:endParaRPr lang="en-US" b="1" dirty="0" smtClean="0">
              <a:solidFill>
                <a:schemeClr val="tx1"/>
              </a:solidFill>
            </a:endParaRPr>
          </a:p>
        </p:txBody>
      </p:sp>
      <p:sp>
        <p:nvSpPr>
          <p:cNvPr id="5" name="Text Placeholder 2"/>
          <p:cNvSpPr txBox="1">
            <a:spLocks/>
          </p:cNvSpPr>
          <p:nvPr/>
        </p:nvSpPr>
        <p:spPr bwMode="auto">
          <a:xfrm>
            <a:off x="2721429" y="1371600"/>
            <a:ext cx="6651171"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indent="-400050" algn="l">
              <a:buFont typeface="Arial" panose="020B0604020202020204" pitchFamily="34" charset="0"/>
              <a:buChar char="•"/>
            </a:pPr>
            <a:r>
              <a:rPr lang="en-US" b="1" dirty="0" smtClean="0">
                <a:solidFill>
                  <a:schemeClr val="tx1"/>
                </a:solidFill>
              </a:rPr>
              <a:t>“Didn’t work”; quality poor</a:t>
            </a:r>
          </a:p>
          <a:p>
            <a:pPr lvl="1" indent="-400050" algn="l">
              <a:buFont typeface="Arial" panose="020B0604020202020204" pitchFamily="34" charset="0"/>
              <a:buChar char="•"/>
            </a:pPr>
            <a:r>
              <a:rPr lang="en-US" b="1" dirty="0" smtClean="0">
                <a:solidFill>
                  <a:schemeClr val="tx1"/>
                </a:solidFill>
              </a:rPr>
              <a:t>“downtime” with rescue breathing (loss of CPP)</a:t>
            </a:r>
          </a:p>
          <a:p>
            <a:pPr lvl="1" indent="-400050" algn="l">
              <a:buFont typeface="Arial" panose="020B0604020202020204" pitchFamily="34" charset="0"/>
              <a:buChar char="•"/>
            </a:pPr>
            <a:r>
              <a:rPr lang="en-US" b="1" dirty="0" smtClean="0">
                <a:solidFill>
                  <a:schemeClr val="tx1"/>
                </a:solidFill>
              </a:rPr>
              <a:t>“fear of failure”; no mouth to mouth</a:t>
            </a:r>
          </a:p>
          <a:p>
            <a:pPr lvl="1" algn="l"/>
            <a:endParaRPr lang="en-US" b="1" dirty="0" smtClean="0">
              <a:solidFill>
                <a:schemeClr val="tx1"/>
              </a:solidFill>
            </a:endParaRPr>
          </a:p>
        </p:txBody>
      </p:sp>
      <p:sp>
        <p:nvSpPr>
          <p:cNvPr id="8" name="Text Placeholder 2"/>
          <p:cNvSpPr txBox="1">
            <a:spLocks/>
          </p:cNvSpPr>
          <p:nvPr/>
        </p:nvSpPr>
        <p:spPr bwMode="auto">
          <a:xfrm>
            <a:off x="457200" y="3390899"/>
            <a:ext cx="4191000" cy="5715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 lvl="1" algn="l"/>
            <a:r>
              <a:rPr lang="en-US" b="1" dirty="0" smtClean="0">
                <a:solidFill>
                  <a:schemeClr val="tx1"/>
                </a:solidFill>
              </a:rPr>
              <a:t>AEDs</a:t>
            </a:r>
          </a:p>
          <a:p>
            <a:pPr lvl="1" algn="l"/>
            <a:endParaRPr lang="en-US" b="1" dirty="0" smtClean="0">
              <a:solidFill>
                <a:schemeClr val="tx1"/>
              </a:solidFill>
            </a:endParaRPr>
          </a:p>
        </p:txBody>
      </p:sp>
      <p:sp>
        <p:nvSpPr>
          <p:cNvPr id="9" name="Text Placeholder 2"/>
          <p:cNvSpPr txBox="1">
            <a:spLocks/>
          </p:cNvSpPr>
          <p:nvPr/>
        </p:nvSpPr>
        <p:spPr bwMode="auto">
          <a:xfrm>
            <a:off x="2721428" y="3352800"/>
            <a:ext cx="6651171"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indent="-400050" algn="l">
              <a:buFont typeface="Arial" panose="020B0604020202020204" pitchFamily="34" charset="0"/>
              <a:buChar char="•"/>
            </a:pPr>
            <a:r>
              <a:rPr lang="en-US" b="1" dirty="0" smtClean="0">
                <a:solidFill>
                  <a:schemeClr val="tx1"/>
                </a:solidFill>
              </a:rPr>
              <a:t>Fear of litigation</a:t>
            </a:r>
            <a:br>
              <a:rPr lang="en-US" b="1" dirty="0" smtClean="0">
                <a:solidFill>
                  <a:schemeClr val="tx1"/>
                </a:solidFill>
              </a:rPr>
            </a:br>
            <a:r>
              <a:rPr lang="en-US" b="1" dirty="0" smtClean="0">
                <a:solidFill>
                  <a:schemeClr val="tx1"/>
                </a:solidFill>
              </a:rPr>
              <a:t>Dr. Frankenstein’s lab</a:t>
            </a:r>
          </a:p>
        </p:txBody>
      </p:sp>
      <p:sp>
        <p:nvSpPr>
          <p:cNvPr id="10" name="Text Placeholder 2"/>
          <p:cNvSpPr txBox="1">
            <a:spLocks/>
          </p:cNvSpPr>
          <p:nvPr/>
        </p:nvSpPr>
        <p:spPr bwMode="auto">
          <a:xfrm>
            <a:off x="457200" y="4724400"/>
            <a:ext cx="4191000" cy="800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 lvl="1" algn="l"/>
            <a:r>
              <a:rPr lang="en-US" b="1" dirty="0" smtClean="0">
                <a:solidFill>
                  <a:schemeClr val="tx1"/>
                </a:solidFill>
              </a:rPr>
              <a:t>SYTEMS</a:t>
            </a:r>
          </a:p>
          <a:p>
            <a:pPr lvl="1" algn="l"/>
            <a:endParaRPr lang="en-US" b="1" dirty="0" smtClean="0">
              <a:solidFill>
                <a:schemeClr val="tx1"/>
              </a:solidFill>
            </a:endParaRPr>
          </a:p>
        </p:txBody>
      </p:sp>
      <p:sp>
        <p:nvSpPr>
          <p:cNvPr id="11" name="Text Placeholder 2"/>
          <p:cNvSpPr txBox="1">
            <a:spLocks/>
          </p:cNvSpPr>
          <p:nvPr/>
        </p:nvSpPr>
        <p:spPr bwMode="auto">
          <a:xfrm>
            <a:off x="2797629" y="4724400"/>
            <a:ext cx="6651171"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indent="-400050" algn="l">
              <a:buFont typeface="Arial" panose="020B0604020202020204" pitchFamily="34" charset="0"/>
              <a:buChar char="•"/>
            </a:pPr>
            <a:r>
              <a:rPr lang="en-US" b="1" dirty="0" smtClean="0">
                <a:solidFill>
                  <a:schemeClr val="tx1"/>
                </a:solidFill>
              </a:rPr>
              <a:t>No database for outcomes</a:t>
            </a:r>
          </a:p>
          <a:p>
            <a:pPr lvl="1" indent="-400050" algn="l">
              <a:buFont typeface="Arial" panose="020B0604020202020204" pitchFamily="34" charset="0"/>
              <a:buChar char="•"/>
            </a:pPr>
            <a:r>
              <a:rPr lang="en-US" b="1" dirty="0" smtClean="0">
                <a:solidFill>
                  <a:schemeClr val="tx1"/>
                </a:solidFill>
              </a:rPr>
              <a:t>Poor and disjointed EMS, 911 systems</a:t>
            </a:r>
          </a:p>
        </p:txBody>
      </p:sp>
      <p:cxnSp>
        <p:nvCxnSpPr>
          <p:cNvPr id="4" name="Straight Connector 3"/>
          <p:cNvCxnSpPr/>
          <p:nvPr/>
        </p:nvCxnSpPr>
        <p:spPr>
          <a:xfrm>
            <a:off x="0" y="3200400"/>
            <a:ext cx="91440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4343400"/>
            <a:ext cx="91440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74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2"/>
          <p:cNvSpPr txBox="1">
            <a:spLocks/>
          </p:cNvSpPr>
          <p:nvPr/>
        </p:nvSpPr>
        <p:spPr bwMode="auto">
          <a:xfrm>
            <a:off x="457200" y="1219200"/>
            <a:ext cx="4191000" cy="800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 lvl="1" algn="l"/>
            <a:r>
              <a:rPr lang="en-US" dirty="0" smtClean="0">
                <a:solidFill>
                  <a:schemeClr val="tx1"/>
                </a:solidFill>
              </a:rPr>
              <a:t>CPR</a:t>
            </a:r>
          </a:p>
          <a:p>
            <a:pPr lvl="1" algn="l"/>
            <a:endParaRPr lang="en-US" dirty="0" smtClean="0">
              <a:solidFill>
                <a:schemeClr val="tx1"/>
              </a:solidFill>
            </a:endParaRPr>
          </a:p>
        </p:txBody>
      </p:sp>
      <p:sp>
        <p:nvSpPr>
          <p:cNvPr id="5" name="Text Placeholder 2"/>
          <p:cNvSpPr txBox="1">
            <a:spLocks/>
          </p:cNvSpPr>
          <p:nvPr/>
        </p:nvSpPr>
        <p:spPr bwMode="auto">
          <a:xfrm>
            <a:off x="2721429" y="1219200"/>
            <a:ext cx="6651171"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indent="-400050" algn="l">
              <a:buFont typeface="Arial" panose="020B0604020202020204" pitchFamily="34" charset="0"/>
              <a:buChar char="•"/>
            </a:pPr>
            <a:r>
              <a:rPr lang="en-US" dirty="0" smtClean="0">
                <a:solidFill>
                  <a:schemeClr val="tx1"/>
                </a:solidFill>
              </a:rPr>
              <a:t>Compressions only (witnessed)</a:t>
            </a:r>
          </a:p>
          <a:p>
            <a:pPr lvl="1" indent="-400050" algn="l">
              <a:buFont typeface="Arial" panose="020B0604020202020204" pitchFamily="34" charset="0"/>
              <a:buChar char="•"/>
            </a:pPr>
            <a:r>
              <a:rPr lang="en-US" dirty="0" smtClean="0">
                <a:solidFill>
                  <a:schemeClr val="tx1"/>
                </a:solidFill>
              </a:rPr>
              <a:t>Video education</a:t>
            </a:r>
          </a:p>
          <a:p>
            <a:pPr lvl="1" indent="-400050" algn="l">
              <a:buFont typeface="Arial" panose="020B0604020202020204" pitchFamily="34" charset="0"/>
              <a:buChar char="•"/>
            </a:pPr>
            <a:r>
              <a:rPr lang="en-US" dirty="0" smtClean="0">
                <a:solidFill>
                  <a:schemeClr val="tx1"/>
                </a:solidFill>
              </a:rPr>
              <a:t>School mandates</a:t>
            </a:r>
          </a:p>
          <a:p>
            <a:pPr lvl="1" algn="l"/>
            <a:endParaRPr lang="en-US" dirty="0" smtClean="0">
              <a:solidFill>
                <a:schemeClr val="tx1"/>
              </a:solidFill>
            </a:endParaRPr>
          </a:p>
        </p:txBody>
      </p:sp>
      <p:sp>
        <p:nvSpPr>
          <p:cNvPr id="8" name="Text Placeholder 2"/>
          <p:cNvSpPr txBox="1">
            <a:spLocks/>
          </p:cNvSpPr>
          <p:nvPr/>
        </p:nvSpPr>
        <p:spPr bwMode="auto">
          <a:xfrm>
            <a:off x="457200" y="2781299"/>
            <a:ext cx="4191000" cy="5715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 lvl="1" algn="l"/>
            <a:r>
              <a:rPr lang="en-US" dirty="0" smtClean="0">
                <a:solidFill>
                  <a:schemeClr val="tx1"/>
                </a:solidFill>
              </a:rPr>
              <a:t>AEDs</a:t>
            </a:r>
          </a:p>
          <a:p>
            <a:pPr lvl="1" algn="l"/>
            <a:endParaRPr lang="en-US" dirty="0" smtClean="0">
              <a:solidFill>
                <a:schemeClr val="tx1"/>
              </a:solidFill>
            </a:endParaRPr>
          </a:p>
        </p:txBody>
      </p:sp>
      <p:sp>
        <p:nvSpPr>
          <p:cNvPr id="9" name="Text Placeholder 2"/>
          <p:cNvSpPr txBox="1">
            <a:spLocks/>
          </p:cNvSpPr>
          <p:nvPr/>
        </p:nvSpPr>
        <p:spPr bwMode="auto">
          <a:xfrm>
            <a:off x="2721428" y="2743200"/>
            <a:ext cx="6651171"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indent="-400050" algn="l">
              <a:buFont typeface="Arial" panose="020B0604020202020204" pitchFamily="34" charset="0"/>
              <a:buChar char="•"/>
            </a:pPr>
            <a:r>
              <a:rPr lang="en-US" dirty="0" smtClean="0">
                <a:solidFill>
                  <a:schemeClr val="tx1"/>
                </a:solidFill>
              </a:rPr>
              <a:t>PAD, AED programs</a:t>
            </a:r>
          </a:p>
          <a:p>
            <a:pPr lvl="1" indent="-400050" algn="l">
              <a:buFont typeface="Arial" panose="020B0604020202020204" pitchFamily="34" charset="0"/>
              <a:buChar char="•"/>
            </a:pPr>
            <a:r>
              <a:rPr lang="en-US" dirty="0" smtClean="0">
                <a:solidFill>
                  <a:schemeClr val="tx1"/>
                </a:solidFill>
              </a:rPr>
              <a:t>AHA statements</a:t>
            </a:r>
          </a:p>
        </p:txBody>
      </p:sp>
      <p:sp>
        <p:nvSpPr>
          <p:cNvPr id="10" name="Text Placeholder 2"/>
          <p:cNvSpPr txBox="1">
            <a:spLocks/>
          </p:cNvSpPr>
          <p:nvPr/>
        </p:nvSpPr>
        <p:spPr bwMode="auto">
          <a:xfrm>
            <a:off x="457200" y="5029200"/>
            <a:ext cx="4191000" cy="800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 lvl="1" algn="l"/>
            <a:r>
              <a:rPr lang="en-US" dirty="0" smtClean="0">
                <a:solidFill>
                  <a:schemeClr val="tx1"/>
                </a:solidFill>
              </a:rPr>
              <a:t>SYTEMS</a:t>
            </a:r>
          </a:p>
          <a:p>
            <a:pPr lvl="1" algn="l"/>
            <a:endParaRPr lang="en-US" dirty="0" smtClean="0">
              <a:solidFill>
                <a:schemeClr val="tx1"/>
              </a:solidFill>
            </a:endParaRPr>
          </a:p>
        </p:txBody>
      </p:sp>
      <p:sp>
        <p:nvSpPr>
          <p:cNvPr id="11" name="Text Placeholder 2"/>
          <p:cNvSpPr txBox="1">
            <a:spLocks/>
          </p:cNvSpPr>
          <p:nvPr/>
        </p:nvSpPr>
        <p:spPr bwMode="auto">
          <a:xfrm>
            <a:off x="2797629" y="5029200"/>
            <a:ext cx="6651171"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indent="-400050" algn="l">
              <a:buFont typeface="Arial" panose="020B0604020202020204" pitchFamily="34" charset="0"/>
              <a:buChar char="•"/>
            </a:pPr>
            <a:r>
              <a:rPr lang="en-US" dirty="0">
                <a:solidFill>
                  <a:schemeClr val="tx1"/>
                </a:solidFill>
              </a:rPr>
              <a:t>Move to national </a:t>
            </a:r>
            <a:r>
              <a:rPr lang="en-US" dirty="0" smtClean="0">
                <a:solidFill>
                  <a:schemeClr val="tx1"/>
                </a:solidFill>
              </a:rPr>
              <a:t>databases </a:t>
            </a:r>
            <a:r>
              <a:rPr lang="en-US" dirty="0">
                <a:solidFill>
                  <a:schemeClr val="tx1"/>
                </a:solidFill>
              </a:rPr>
              <a:t>(e.g. CARES)</a:t>
            </a:r>
          </a:p>
          <a:p>
            <a:pPr lvl="1" indent="-400050" algn="l">
              <a:buFont typeface="Arial" panose="020B0604020202020204" pitchFamily="34" charset="0"/>
              <a:buChar char="•"/>
            </a:pPr>
            <a:r>
              <a:rPr lang="en-US" dirty="0">
                <a:solidFill>
                  <a:schemeClr val="tx1"/>
                </a:solidFill>
              </a:rPr>
              <a:t>Partnerships (</a:t>
            </a:r>
            <a:r>
              <a:rPr lang="en-US" dirty="0" smtClean="0">
                <a:solidFill>
                  <a:schemeClr val="tx1"/>
                </a:solidFill>
              </a:rPr>
              <a:t>AHA</a:t>
            </a:r>
            <a:r>
              <a:rPr lang="en-US" dirty="0">
                <a:solidFill>
                  <a:schemeClr val="tx1"/>
                </a:solidFill>
              </a:rPr>
              <a:t>, Red Cross, industry, ADAM, SAVE, SADS)</a:t>
            </a:r>
          </a:p>
          <a:p>
            <a:pPr lvl="1" indent="-400050" algn="l">
              <a:buFont typeface="Arial" panose="020B0604020202020204" pitchFamily="34" charset="0"/>
              <a:buChar char="•"/>
            </a:pPr>
            <a:r>
              <a:rPr lang="en-US" dirty="0">
                <a:solidFill>
                  <a:schemeClr val="tx1"/>
                </a:solidFill>
              </a:rPr>
              <a:t>EAPs</a:t>
            </a:r>
          </a:p>
        </p:txBody>
      </p:sp>
      <p:sp>
        <p:nvSpPr>
          <p:cNvPr id="12" name="Text Placeholder 2"/>
          <p:cNvSpPr txBox="1">
            <a:spLocks/>
          </p:cNvSpPr>
          <p:nvPr/>
        </p:nvSpPr>
        <p:spPr bwMode="auto">
          <a:xfrm>
            <a:off x="457200" y="4038600"/>
            <a:ext cx="4191000" cy="800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 lvl="1" algn="l"/>
            <a:r>
              <a:rPr lang="en-US" dirty="0" smtClean="0">
                <a:solidFill>
                  <a:schemeClr val="tx1"/>
                </a:solidFill>
              </a:rPr>
              <a:t>EDUCATION</a:t>
            </a:r>
          </a:p>
          <a:p>
            <a:pPr lvl="1" algn="l"/>
            <a:endParaRPr lang="en-US" dirty="0" smtClean="0">
              <a:solidFill>
                <a:schemeClr val="tx1"/>
              </a:solidFill>
            </a:endParaRPr>
          </a:p>
        </p:txBody>
      </p:sp>
      <p:sp>
        <p:nvSpPr>
          <p:cNvPr id="13" name="Text Placeholder 2"/>
          <p:cNvSpPr txBox="1">
            <a:spLocks/>
          </p:cNvSpPr>
          <p:nvPr/>
        </p:nvSpPr>
        <p:spPr bwMode="auto">
          <a:xfrm>
            <a:off x="2797629" y="4038600"/>
            <a:ext cx="6346371"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bg1">
                    <a:lumMod val="50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indent="-400050" algn="l">
              <a:buFont typeface="Arial" panose="020B0604020202020204" pitchFamily="34" charset="0"/>
              <a:buChar char="•"/>
            </a:pPr>
            <a:r>
              <a:rPr lang="en-US" dirty="0" smtClean="0">
                <a:solidFill>
                  <a:schemeClr val="tx1"/>
                </a:solidFill>
              </a:rPr>
              <a:t>Online education; CQI processes; simulators</a:t>
            </a:r>
          </a:p>
        </p:txBody>
      </p:sp>
      <p:cxnSp>
        <p:nvCxnSpPr>
          <p:cNvPr id="14" name="Straight Connector 13"/>
          <p:cNvCxnSpPr/>
          <p:nvPr/>
        </p:nvCxnSpPr>
        <p:spPr>
          <a:xfrm>
            <a:off x="0" y="2590800"/>
            <a:ext cx="91440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3733800"/>
            <a:ext cx="91440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4876800"/>
            <a:ext cx="91440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50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xternal PowerPoint Template - CHOA + SHCC 5 15 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Power Point Template</Template>
  <TotalTime>1502</TotalTime>
  <Words>2522</Words>
  <Application>Microsoft Office PowerPoint</Application>
  <PresentationFormat>On-screen Show (4:3)</PresentationFormat>
  <Paragraphs>507</Paragraphs>
  <Slides>50</Slides>
  <Notes>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External PowerPoint Template - CHOA + SHCC 5 15 12</vt:lpstr>
      <vt:lpstr>Do CPR and AEDs Make a Difference?</vt:lpstr>
      <vt:lpstr>“We Need CRP and AEDs to Make a Greater Difference”</vt:lpstr>
      <vt:lpstr>No Disclosures</vt:lpstr>
      <vt:lpstr>Do CPR and AEDs Make a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American Heart Association Chain of Survival</vt:lpstr>
      <vt:lpstr>PowerPoint Presentation</vt:lpstr>
      <vt:lpstr>CPR</vt:lpstr>
      <vt:lpstr>PowerPoint Presentation</vt:lpstr>
      <vt:lpstr>PowerPoint Presentation</vt:lpstr>
      <vt:lpstr>PowerPoint Presentation</vt:lpstr>
      <vt:lpstr>PowerPoint Presentation</vt:lpstr>
      <vt:lpstr>We can even teach young children…..</vt:lpstr>
      <vt:lpstr>PowerPoint Presentation</vt:lpstr>
      <vt:lpstr>AED</vt:lpstr>
      <vt:lpstr>PowerPoint Presentation</vt:lpstr>
      <vt:lpstr>PowerPoint Presentation</vt:lpstr>
      <vt:lpstr>PowerPoint Presentation</vt:lpstr>
      <vt:lpstr>Emergency Action Plan (EAP)</vt:lpstr>
      <vt:lpstr>REGISTRY</vt:lpstr>
      <vt:lpstr>PowerPoint Presentation</vt:lpstr>
      <vt:lpstr>CARES Registry  Core Data Elements</vt:lpstr>
      <vt:lpstr>PowerPoint Presentation</vt:lpstr>
      <vt:lpstr>PowerPoint Presentation</vt:lpstr>
      <vt:lpstr>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TECHNOLOGY</vt:lpstr>
      <vt:lpstr>PowerPoint Presentation</vt:lpstr>
      <vt:lpstr>PowerPoint Presentation</vt:lpstr>
      <vt:lpstr>PowerPoint Presentation</vt:lpstr>
      <vt:lpstr>“We Need CRP and AEDs to Make a Greater Difference” </vt:lpstr>
      <vt:lpstr>PowerPoint Presentation</vt:lpstr>
    </vt:vector>
  </TitlesOfParts>
  <Company>sibley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of Pediatric Sudden Cardiac Arrest</dc:title>
  <dc:creator>Sue Brown</dc:creator>
  <cp:lastModifiedBy>Sue Brown</cp:lastModifiedBy>
  <cp:revision>99</cp:revision>
  <cp:lastPrinted>2015-08-24T16:19:57Z</cp:lastPrinted>
  <dcterms:created xsi:type="dcterms:W3CDTF">2015-07-16T12:46:03Z</dcterms:created>
  <dcterms:modified xsi:type="dcterms:W3CDTF">2016-01-29T19:15:12Z</dcterms:modified>
</cp:coreProperties>
</file>