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2" r:id="rId2"/>
    <p:sldId id="283" r:id="rId3"/>
    <p:sldId id="303" r:id="rId4"/>
    <p:sldId id="258" r:id="rId5"/>
    <p:sldId id="259" r:id="rId6"/>
    <p:sldId id="261" r:id="rId7"/>
    <p:sldId id="260" r:id="rId8"/>
    <p:sldId id="263" r:id="rId9"/>
    <p:sldId id="264" r:id="rId10"/>
    <p:sldId id="270" r:id="rId11"/>
    <p:sldId id="266" r:id="rId12"/>
    <p:sldId id="271" r:id="rId13"/>
    <p:sldId id="268" r:id="rId14"/>
    <p:sldId id="305" r:id="rId15"/>
    <p:sldId id="306" r:id="rId16"/>
    <p:sldId id="307" r:id="rId17"/>
    <p:sldId id="285" r:id="rId18"/>
    <p:sldId id="308" r:id="rId19"/>
    <p:sldId id="304" r:id="rId20"/>
    <p:sldId id="309" r:id="rId21"/>
    <p:sldId id="292" r:id="rId22"/>
    <p:sldId id="293" r:id="rId23"/>
    <p:sldId id="310" r:id="rId24"/>
    <p:sldId id="294" r:id="rId25"/>
    <p:sldId id="295" r:id="rId26"/>
    <p:sldId id="297" r:id="rId27"/>
    <p:sldId id="311" r:id="rId28"/>
    <p:sldId id="312" r:id="rId29"/>
    <p:sldId id="274" r:id="rId30"/>
    <p:sldId id="275" r:id="rId31"/>
    <p:sldId id="278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314C6-A81E-47A9-A78B-4681F87B0A3A}" type="doc">
      <dgm:prSet loTypeId="urn:microsoft.com/office/officeart/2005/8/layout/pyramid1" loCatId="pyramid" qsTypeId="urn:microsoft.com/office/officeart/2005/8/quickstyle/simple1" qsCatId="simple" csTypeId="urn:microsoft.com/office/officeart/2005/8/colors/colorful1#1" csCatId="colorful" phldr="1"/>
      <dgm:spPr/>
    </dgm:pt>
    <dgm:pt modelId="{6C6E6F38-642E-47DD-B125-B49C2A565E9C}">
      <dgm:prSet phldrT="[Text]" custT="1"/>
      <dgm:spPr/>
      <dgm:t>
        <a:bodyPr/>
        <a:lstStyle/>
        <a:p>
          <a:endParaRPr lang="en-US" sz="3200" dirty="0" smtClean="0">
            <a:solidFill>
              <a:schemeClr val="tx1"/>
            </a:solidFill>
          </a:endParaRPr>
        </a:p>
        <a:p>
          <a:r>
            <a:rPr lang="en-US" sz="3200" b="1" dirty="0" smtClean="0">
              <a:solidFill>
                <a:schemeClr val="tx1"/>
              </a:solidFill>
            </a:rPr>
            <a:t>Complete</a:t>
          </a:r>
        </a:p>
        <a:p>
          <a:r>
            <a:rPr lang="en-US" sz="3200" b="1" dirty="0" smtClean="0">
              <a:solidFill>
                <a:schemeClr val="tx1"/>
              </a:solidFill>
            </a:rPr>
            <a:t>CPR-AED program</a:t>
          </a:r>
          <a:endParaRPr lang="en-US" sz="3200" b="1" dirty="0">
            <a:solidFill>
              <a:schemeClr val="tx1"/>
            </a:solidFill>
          </a:endParaRPr>
        </a:p>
      </dgm:t>
    </dgm:pt>
    <dgm:pt modelId="{127B18D6-8B9B-401D-BBA4-F9C7727277FC}" type="parTrans" cxnId="{48D5EBE1-2BC2-4F0D-AC52-C33FE57E011A}">
      <dgm:prSet/>
      <dgm:spPr/>
      <dgm:t>
        <a:bodyPr/>
        <a:lstStyle/>
        <a:p>
          <a:endParaRPr lang="en-US"/>
        </a:p>
      </dgm:t>
    </dgm:pt>
    <dgm:pt modelId="{9320D7B9-3F65-45C0-A33B-6206C10B40AC}" type="sibTrans" cxnId="{48D5EBE1-2BC2-4F0D-AC52-C33FE57E011A}">
      <dgm:prSet/>
      <dgm:spPr/>
      <dgm:t>
        <a:bodyPr/>
        <a:lstStyle/>
        <a:p>
          <a:endParaRPr lang="en-US"/>
        </a:p>
      </dgm:t>
    </dgm:pt>
    <dgm:pt modelId="{1A7EA5E1-CD68-4E29-876B-0A51D7A344E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AEDs but no comprehensive school program</a:t>
          </a:r>
          <a:endParaRPr lang="en-US" b="1" dirty="0">
            <a:solidFill>
              <a:schemeClr val="tx1"/>
            </a:solidFill>
          </a:endParaRPr>
        </a:p>
      </dgm:t>
    </dgm:pt>
    <dgm:pt modelId="{3EE7ED41-6290-48D7-8C85-AE60FF310748}" type="parTrans" cxnId="{BBFE0F83-944B-4A6B-A58A-7001CA0F2973}">
      <dgm:prSet/>
      <dgm:spPr/>
      <dgm:t>
        <a:bodyPr/>
        <a:lstStyle/>
        <a:p>
          <a:endParaRPr lang="en-US"/>
        </a:p>
      </dgm:t>
    </dgm:pt>
    <dgm:pt modelId="{BB150B56-8FC7-45A9-BE79-C75E65021241}" type="sibTrans" cxnId="{BBFE0F83-944B-4A6B-A58A-7001CA0F2973}">
      <dgm:prSet/>
      <dgm:spPr/>
      <dgm:t>
        <a:bodyPr/>
        <a:lstStyle/>
        <a:p>
          <a:endParaRPr lang="en-US"/>
        </a:p>
      </dgm:t>
    </dgm:pt>
    <dgm:pt modelId="{963835F5-606F-40AE-8E64-4C92A42C229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 AED or emergency action plan</a:t>
          </a:r>
          <a:endParaRPr lang="en-US" b="1" dirty="0">
            <a:solidFill>
              <a:schemeClr val="tx1"/>
            </a:solidFill>
          </a:endParaRPr>
        </a:p>
      </dgm:t>
    </dgm:pt>
    <dgm:pt modelId="{0F402952-C374-4418-95CF-A72F331932E7}" type="parTrans" cxnId="{734B5BA0-CC54-4E77-B266-D3BD8AF4772A}">
      <dgm:prSet/>
      <dgm:spPr/>
      <dgm:t>
        <a:bodyPr/>
        <a:lstStyle/>
        <a:p>
          <a:endParaRPr lang="en-US"/>
        </a:p>
      </dgm:t>
    </dgm:pt>
    <dgm:pt modelId="{F456EE3A-429A-4537-9782-B2E4D716FE73}" type="sibTrans" cxnId="{734B5BA0-CC54-4E77-B266-D3BD8AF4772A}">
      <dgm:prSet/>
      <dgm:spPr/>
      <dgm:t>
        <a:bodyPr/>
        <a:lstStyle/>
        <a:p>
          <a:endParaRPr lang="en-US"/>
        </a:p>
      </dgm:t>
    </dgm:pt>
    <dgm:pt modelId="{5855EBEC-6FEE-4D88-AAF9-0F685EAF73CB}" type="pres">
      <dgm:prSet presAssocID="{7D0314C6-A81E-47A9-A78B-4681F87B0A3A}" presName="Name0" presStyleCnt="0">
        <dgm:presLayoutVars>
          <dgm:dir/>
          <dgm:animLvl val="lvl"/>
          <dgm:resizeHandles val="exact"/>
        </dgm:presLayoutVars>
      </dgm:prSet>
      <dgm:spPr/>
    </dgm:pt>
    <dgm:pt modelId="{3C9004DE-F4AF-44A3-B34A-53BC46FD4B20}" type="pres">
      <dgm:prSet presAssocID="{6C6E6F38-642E-47DD-B125-B49C2A565E9C}" presName="Name8" presStyleCnt="0"/>
      <dgm:spPr/>
    </dgm:pt>
    <dgm:pt modelId="{B4F8F764-D776-4D1C-91CF-7A0CAD015D3E}" type="pres">
      <dgm:prSet presAssocID="{6C6E6F38-642E-47DD-B125-B49C2A565E9C}" presName="level" presStyleLbl="node1" presStyleIdx="0" presStyleCnt="3" custScaleY="2304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FD307-9832-4689-AECF-53BC0003D064}" type="pres">
      <dgm:prSet presAssocID="{6C6E6F38-642E-47DD-B125-B49C2A565E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D7F18-D01E-4797-A39D-FACBA52C7BA2}" type="pres">
      <dgm:prSet presAssocID="{1A7EA5E1-CD68-4E29-876B-0A51D7A344E1}" presName="Name8" presStyleCnt="0"/>
      <dgm:spPr/>
    </dgm:pt>
    <dgm:pt modelId="{9C9B2992-3EF7-486B-B181-B821CEA6DC4C}" type="pres">
      <dgm:prSet presAssocID="{1A7EA5E1-CD68-4E29-876B-0A51D7A344E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1859B-3F87-4747-B072-F98413D82893}" type="pres">
      <dgm:prSet presAssocID="{1A7EA5E1-CD68-4E29-876B-0A51D7A344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ECEA9-0C6A-4434-9C7C-F5BFEFCAA05E}" type="pres">
      <dgm:prSet presAssocID="{963835F5-606F-40AE-8E64-4C92A42C229D}" presName="Name8" presStyleCnt="0"/>
      <dgm:spPr/>
    </dgm:pt>
    <dgm:pt modelId="{A780BA56-1F30-4D76-A40A-F35E56EDFAD3}" type="pres">
      <dgm:prSet presAssocID="{963835F5-606F-40AE-8E64-4C92A42C229D}" presName="level" presStyleLbl="node1" presStyleIdx="2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260D2-36F2-459F-ADAF-DB12CC2443E7}" type="pres">
      <dgm:prSet presAssocID="{963835F5-606F-40AE-8E64-4C92A42C229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41A801-E751-4508-8F54-03EDC9043911}" type="presOf" srcId="{6C6E6F38-642E-47DD-B125-B49C2A565E9C}" destId="{6B5FD307-9832-4689-AECF-53BC0003D064}" srcOrd="1" destOrd="0" presId="urn:microsoft.com/office/officeart/2005/8/layout/pyramid1"/>
    <dgm:cxn modelId="{BEAB2392-0B18-4FA5-AC52-9DDB1254B68B}" type="presOf" srcId="{6C6E6F38-642E-47DD-B125-B49C2A565E9C}" destId="{B4F8F764-D776-4D1C-91CF-7A0CAD015D3E}" srcOrd="0" destOrd="0" presId="urn:microsoft.com/office/officeart/2005/8/layout/pyramid1"/>
    <dgm:cxn modelId="{48D5EBE1-2BC2-4F0D-AC52-C33FE57E011A}" srcId="{7D0314C6-A81E-47A9-A78B-4681F87B0A3A}" destId="{6C6E6F38-642E-47DD-B125-B49C2A565E9C}" srcOrd="0" destOrd="0" parTransId="{127B18D6-8B9B-401D-BBA4-F9C7727277FC}" sibTransId="{9320D7B9-3F65-45C0-A33B-6206C10B40AC}"/>
    <dgm:cxn modelId="{DEC4476E-142A-4F90-9360-6DB18E3E0A8D}" type="presOf" srcId="{1A7EA5E1-CD68-4E29-876B-0A51D7A344E1}" destId="{BF41859B-3F87-4747-B072-F98413D82893}" srcOrd="1" destOrd="0" presId="urn:microsoft.com/office/officeart/2005/8/layout/pyramid1"/>
    <dgm:cxn modelId="{73E13E3C-BE55-4F86-8324-8373DFB63F19}" type="presOf" srcId="{963835F5-606F-40AE-8E64-4C92A42C229D}" destId="{A780BA56-1F30-4D76-A40A-F35E56EDFAD3}" srcOrd="0" destOrd="0" presId="urn:microsoft.com/office/officeart/2005/8/layout/pyramid1"/>
    <dgm:cxn modelId="{1BEB5E4D-10EC-42F0-993C-B100CAA1DF0F}" type="presOf" srcId="{7D0314C6-A81E-47A9-A78B-4681F87B0A3A}" destId="{5855EBEC-6FEE-4D88-AAF9-0F685EAF73CB}" srcOrd="0" destOrd="0" presId="urn:microsoft.com/office/officeart/2005/8/layout/pyramid1"/>
    <dgm:cxn modelId="{734B5BA0-CC54-4E77-B266-D3BD8AF4772A}" srcId="{7D0314C6-A81E-47A9-A78B-4681F87B0A3A}" destId="{963835F5-606F-40AE-8E64-4C92A42C229D}" srcOrd="2" destOrd="0" parTransId="{0F402952-C374-4418-95CF-A72F331932E7}" sibTransId="{F456EE3A-429A-4537-9782-B2E4D716FE73}"/>
    <dgm:cxn modelId="{BBFE0F83-944B-4A6B-A58A-7001CA0F2973}" srcId="{7D0314C6-A81E-47A9-A78B-4681F87B0A3A}" destId="{1A7EA5E1-CD68-4E29-876B-0A51D7A344E1}" srcOrd="1" destOrd="0" parTransId="{3EE7ED41-6290-48D7-8C85-AE60FF310748}" sibTransId="{BB150B56-8FC7-45A9-BE79-C75E65021241}"/>
    <dgm:cxn modelId="{D845BB6B-9AAA-4747-B38C-0960E04B7E50}" type="presOf" srcId="{963835F5-606F-40AE-8E64-4C92A42C229D}" destId="{659260D2-36F2-459F-ADAF-DB12CC2443E7}" srcOrd="1" destOrd="0" presId="urn:microsoft.com/office/officeart/2005/8/layout/pyramid1"/>
    <dgm:cxn modelId="{1A0373B5-771D-4809-84B0-CB894A506736}" type="presOf" srcId="{1A7EA5E1-CD68-4E29-876B-0A51D7A344E1}" destId="{9C9B2992-3EF7-486B-B181-B821CEA6DC4C}" srcOrd="0" destOrd="0" presId="urn:microsoft.com/office/officeart/2005/8/layout/pyramid1"/>
    <dgm:cxn modelId="{98358D5A-7112-43E8-8A9B-6048C1B28504}" type="presParOf" srcId="{5855EBEC-6FEE-4D88-AAF9-0F685EAF73CB}" destId="{3C9004DE-F4AF-44A3-B34A-53BC46FD4B20}" srcOrd="0" destOrd="0" presId="urn:microsoft.com/office/officeart/2005/8/layout/pyramid1"/>
    <dgm:cxn modelId="{B8878E21-1A29-4367-89E3-405A01562DD3}" type="presParOf" srcId="{3C9004DE-F4AF-44A3-B34A-53BC46FD4B20}" destId="{B4F8F764-D776-4D1C-91CF-7A0CAD015D3E}" srcOrd="0" destOrd="0" presId="urn:microsoft.com/office/officeart/2005/8/layout/pyramid1"/>
    <dgm:cxn modelId="{1C6582A9-294C-4E97-8F52-596B858A06B1}" type="presParOf" srcId="{3C9004DE-F4AF-44A3-B34A-53BC46FD4B20}" destId="{6B5FD307-9832-4689-AECF-53BC0003D064}" srcOrd="1" destOrd="0" presId="urn:microsoft.com/office/officeart/2005/8/layout/pyramid1"/>
    <dgm:cxn modelId="{D7C0D090-0971-4AB2-8557-1372F0471021}" type="presParOf" srcId="{5855EBEC-6FEE-4D88-AAF9-0F685EAF73CB}" destId="{1C6D7F18-D01E-4797-A39D-FACBA52C7BA2}" srcOrd="1" destOrd="0" presId="urn:microsoft.com/office/officeart/2005/8/layout/pyramid1"/>
    <dgm:cxn modelId="{7C3C389A-37B9-43A4-9070-C8A9C1072ED6}" type="presParOf" srcId="{1C6D7F18-D01E-4797-A39D-FACBA52C7BA2}" destId="{9C9B2992-3EF7-486B-B181-B821CEA6DC4C}" srcOrd="0" destOrd="0" presId="urn:microsoft.com/office/officeart/2005/8/layout/pyramid1"/>
    <dgm:cxn modelId="{FFCABE13-4E1E-4821-BF7A-C48B2C02CE98}" type="presParOf" srcId="{1C6D7F18-D01E-4797-A39D-FACBA52C7BA2}" destId="{BF41859B-3F87-4747-B072-F98413D82893}" srcOrd="1" destOrd="0" presId="urn:microsoft.com/office/officeart/2005/8/layout/pyramid1"/>
    <dgm:cxn modelId="{A8F65311-AF30-49E4-BC61-0AA47BF0271E}" type="presParOf" srcId="{5855EBEC-6FEE-4D88-AAF9-0F685EAF73CB}" destId="{F9BECEA9-0C6A-4434-9C7C-F5BFEFCAA05E}" srcOrd="2" destOrd="0" presId="urn:microsoft.com/office/officeart/2005/8/layout/pyramid1"/>
    <dgm:cxn modelId="{EDC56C7C-514F-4563-B200-B43BB1F19115}" type="presParOf" srcId="{F9BECEA9-0C6A-4434-9C7C-F5BFEFCAA05E}" destId="{A780BA56-1F30-4D76-A40A-F35E56EDFAD3}" srcOrd="0" destOrd="0" presId="urn:microsoft.com/office/officeart/2005/8/layout/pyramid1"/>
    <dgm:cxn modelId="{BBFAE1C6-166D-48E7-9D6F-3C3C1FFA6828}" type="presParOf" srcId="{F9BECEA9-0C6A-4434-9C7C-F5BFEFCAA05E}" destId="{659260D2-36F2-459F-ADAF-DB12CC2443E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F8F764-D776-4D1C-91CF-7A0CAD015D3E}">
      <dsp:nvSpPr>
        <dsp:cNvPr id="0" name=""/>
        <dsp:cNvSpPr/>
      </dsp:nvSpPr>
      <dsp:spPr>
        <a:xfrm>
          <a:off x="1911873" y="0"/>
          <a:ext cx="4405853" cy="2423049"/>
        </a:xfrm>
        <a:prstGeom prst="trapezoid">
          <a:avLst>
            <a:gd name="adj" fmla="val 909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chemeClr val="tx1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Complete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CPR-AED program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911873" y="0"/>
        <a:ext cx="4405853" cy="2423049"/>
      </dsp:txXfrm>
    </dsp:sp>
    <dsp:sp modelId="{9C9B2992-3EF7-486B-B181-B821CEA6DC4C}">
      <dsp:nvSpPr>
        <dsp:cNvPr id="0" name=""/>
        <dsp:cNvSpPr/>
      </dsp:nvSpPr>
      <dsp:spPr>
        <a:xfrm>
          <a:off x="955936" y="2423049"/>
          <a:ext cx="6317726" cy="1051456"/>
        </a:xfrm>
        <a:prstGeom prst="trapezoid">
          <a:avLst>
            <a:gd name="adj" fmla="val 909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AEDs but no comprehensive school program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2061538" y="2423049"/>
        <a:ext cx="4106522" cy="1051456"/>
      </dsp:txXfrm>
    </dsp:sp>
    <dsp:sp modelId="{A780BA56-1F30-4D76-A40A-F35E56EDFAD3}">
      <dsp:nvSpPr>
        <dsp:cNvPr id="0" name=""/>
        <dsp:cNvSpPr/>
      </dsp:nvSpPr>
      <dsp:spPr>
        <a:xfrm>
          <a:off x="0" y="3474506"/>
          <a:ext cx="8229600" cy="1051456"/>
        </a:xfrm>
        <a:prstGeom prst="trapezoid">
          <a:avLst>
            <a:gd name="adj" fmla="val 9091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No AED or emergency action plan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1440179" y="3474506"/>
        <a:ext cx="5349240" cy="1051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27E0C-6CFE-4EC1-A158-79491A31DFB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3A930-47F6-4CBF-BB15-EB24A4FEC9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9588B-AAFE-45A2-84C7-77F28209A7E3}" type="slidenum">
              <a:rPr lang="en-US"/>
              <a:pPr/>
              <a:t>14</a:t>
            </a:fld>
            <a:endParaRPr lang="en-US"/>
          </a:p>
        </p:txBody>
      </p:sp>
      <p:sp>
        <p:nvSpPr>
          <p:cNvPr id="132099" name="Rectangle 2"/>
          <p:cNvSpPr>
            <a:spLocks noChangeArrowheads="1"/>
          </p:cNvSpPr>
          <p:nvPr>
            <p:ph type="sldImg"/>
          </p:nvPr>
        </p:nvSpPr>
        <p:spPr>
          <a:xfrm>
            <a:off x="1123950" y="692150"/>
            <a:ext cx="4610100" cy="3457575"/>
          </a:xfrm>
          <a:solidFill>
            <a:srgbClr val="FFFFFF"/>
          </a:solidFill>
          <a:ln/>
        </p:spPr>
      </p:sp>
      <p:sp>
        <p:nvSpPr>
          <p:cNvPr id="13210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79913"/>
            <a:ext cx="5029200" cy="40719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66E4C-3E14-440D-8C54-9A5D422DB8C3}" type="slidenum">
              <a:rPr lang="en-US"/>
              <a:pPr/>
              <a:t>15</a:t>
            </a:fld>
            <a:endParaRPr lang="en-US"/>
          </a:p>
        </p:txBody>
      </p:sp>
      <p:sp>
        <p:nvSpPr>
          <p:cNvPr id="134147" name="Rectangle 2"/>
          <p:cNvSpPr>
            <a:spLocks noChangeArrowheads="1"/>
          </p:cNvSpPr>
          <p:nvPr>
            <p:ph type="sldImg"/>
          </p:nvPr>
        </p:nvSpPr>
        <p:spPr>
          <a:xfrm>
            <a:off x="1123950" y="692150"/>
            <a:ext cx="4610100" cy="3457575"/>
          </a:xfrm>
          <a:solidFill>
            <a:srgbClr val="FFFFFF"/>
          </a:solidFill>
          <a:ln/>
        </p:spPr>
      </p:sp>
      <p:sp>
        <p:nvSpPr>
          <p:cNvPr id="13414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79913"/>
            <a:ext cx="5029200" cy="40719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83298-6684-4A6C-B82C-F2CD35955D05}" type="slidenum">
              <a:rPr lang="en-US"/>
              <a:pPr/>
              <a:t>16</a:t>
            </a:fld>
            <a:endParaRPr lang="en-US"/>
          </a:p>
        </p:txBody>
      </p:sp>
      <p:sp>
        <p:nvSpPr>
          <p:cNvPr id="136195" name="Rectangle 2"/>
          <p:cNvSpPr>
            <a:spLocks noChangeArrowheads="1"/>
          </p:cNvSpPr>
          <p:nvPr>
            <p:ph type="sldImg"/>
          </p:nvPr>
        </p:nvSpPr>
        <p:spPr>
          <a:xfrm>
            <a:off x="1123950" y="692150"/>
            <a:ext cx="4610100" cy="3457575"/>
          </a:xfrm>
          <a:solidFill>
            <a:srgbClr val="FFFFFF"/>
          </a:solidFill>
          <a:ln/>
        </p:spPr>
      </p:sp>
      <p:sp>
        <p:nvSpPr>
          <p:cNvPr id="13619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79913"/>
            <a:ext cx="5029200" cy="40719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EBDD-5638-4089-9F2B-A9FD1569C8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8E783-A63C-4555-85E0-92614C5640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70C2-796B-4049-A4F7-61143D44B0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EA72-DB10-4A3C-B211-68E0B87F07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0033"/>
            <a:ext cx="6019800" cy="500613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29AF2-474A-4A27-A31B-349994CEB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A112-1F10-468E-9B3A-DDC15B669B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87975"/>
            <a:ext cx="4953000" cy="1317625"/>
          </a:xfrm>
        </p:spPr>
        <p:txBody>
          <a:bodyPr anchor="b" anchorCtr="0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46FD1-0B25-4C2D-AA93-C5CD509BFD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86" y="274638"/>
            <a:ext cx="642891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935F7-3847-4A99-9B90-F714E9A5D3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FF46-F444-4A84-9726-2B5C14BD78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D39B-5BD5-4B70-8F48-5FE5A866B8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A0FF-97DE-43A9-A847-A93E32A53D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4AFEE-C340-443E-9144-50B9A620D9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4FB53-FE20-4DF8-A9D7-184CD606D9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406DE-098C-48D8-AF82-71CE5DB519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E1CD-E66B-4951-A314-5E042DBD20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DAF3-ED22-4704-8ACE-97997D7783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A957-3BFC-47F0-8DDA-4579791BA7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BA16-316B-427A-9680-472D773D1D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540C-ECA1-4C3F-A583-6A8454C738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757"/>
            <a:ext cx="3008313" cy="8618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4757"/>
            <a:ext cx="5111750" cy="50414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43612"/>
            <a:ext cx="3008313" cy="40768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1BB8-BF0A-4384-B81A-841F32F4CC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7FBDB-25A3-4433-96E9-A62C9D76B7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49479"/>
            <a:ext cx="5486400" cy="367809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06AD-4D12-478C-B7F4-F58C79E710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F2C6E-C09D-4552-A110-E19AD094A7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oard_PPT_bkgd2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354263" y="274638"/>
            <a:ext cx="6332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pPr defTabSz="457200">
              <a:defRPr/>
            </a:pPr>
            <a:fld id="{213F49C3-86ED-4F68-8C92-68943FBEC7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4/28/2016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8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38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pPr defTabSz="457200">
              <a:defRPr/>
            </a:pPr>
            <a:fld id="{AD465B19-6138-41D7-A735-B1F67C04084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Project-ADAM-cmyk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217754" y="6162739"/>
            <a:ext cx="2798410" cy="548640"/>
          </a:xfrm>
          <a:prstGeom prst="rect">
            <a:avLst/>
          </a:prstGeom>
        </p:spPr>
      </p:pic>
      <p:pic>
        <p:nvPicPr>
          <p:cNvPr id="9" name="Picture 2" descr="http://infoscope.mcw.edu/FileLibrary/Groups/publicaffairs/logo/MCWgreenreversed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8704" y="6162739"/>
            <a:ext cx="676991" cy="59486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Century Gothic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1"/>
            <a:ext cx="8229600" cy="207645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Project ADAM, Advocacy, Public Policy, and Saving Lives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sz="2800" dirty="0" smtClean="0"/>
              <a:t>Anoop K. Singh &amp; Stuart Berger</a:t>
            </a:r>
          </a:p>
          <a:p>
            <a:r>
              <a:rPr lang="en-US" sz="2800" dirty="0" smtClean="0"/>
              <a:t>Medical Directors for</a:t>
            </a:r>
          </a:p>
          <a:p>
            <a:r>
              <a:rPr lang="en-US" sz="2800" dirty="0" smtClean="0"/>
              <a:t>Project ADAM (WI &amp; Sacramento)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542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8291"/>
            <a:ext cx="7772400" cy="2638109"/>
          </a:xfrm>
        </p:spPr>
        <p:txBody>
          <a:bodyPr/>
          <a:lstStyle/>
          <a:p>
            <a:r>
              <a:rPr lang="en-US" sz="6000" dirty="0" err="1" smtClean="0"/>
              <a:t>AdAM’S</a:t>
            </a:r>
            <a:r>
              <a:rPr lang="en-US" sz="6000" dirty="0" smtClean="0"/>
              <a:t> STORY AND PROJECT ADAM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28143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Lemel – </a:t>
            </a:r>
            <a:br>
              <a:rPr lang="en-US" dirty="0" smtClean="0"/>
            </a:br>
            <a:r>
              <a:rPr lang="en-US" sz="2400" dirty="0" smtClean="0"/>
              <a:t>A Whitefish Bay, WI high school student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Adam died on January 22, 1999 at the age of 17 doing what he loved: playing basketball with his high school team. </a:t>
            </a:r>
          </a:p>
          <a:p>
            <a:pPr>
              <a:buNone/>
            </a:pPr>
            <a:r>
              <a:rPr lang="en-US" dirty="0" smtClean="0"/>
              <a:t>	Adam's death was a total shock, a completely healthy young man. He loved sports. He was a bundle of motion and energy that stopped in one short instant. Adam died of an undiagnosed heart problem.</a:t>
            </a:r>
          </a:p>
          <a:p>
            <a:pPr lvl="1"/>
            <a:r>
              <a:rPr lang="en-US" dirty="0" smtClean="0"/>
              <a:t>Joe Lemel, Adam’s Father</a:t>
            </a:r>
            <a:endParaRPr lang="en-US" dirty="0"/>
          </a:p>
        </p:txBody>
      </p:sp>
      <p:pic>
        <p:nvPicPr>
          <p:cNvPr id="4" name="Picture 3" descr="Adam's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81200"/>
            <a:ext cx="2222066" cy="184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864" y="4107946"/>
            <a:ext cx="168080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Adam Lemel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1/6/1982 – 1/22/1999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1999 in SE Wisconsin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total of 5 young people, including Adam, suffer a cardiac arrest</a:t>
            </a:r>
          </a:p>
          <a:p>
            <a:r>
              <a:rPr lang="en-US" dirty="0" smtClean="0"/>
              <a:t>Three die and two survive their SCA</a:t>
            </a:r>
          </a:p>
          <a:p>
            <a:r>
              <a:rPr lang="en-US" dirty="0" smtClean="0"/>
              <a:t>Diagnoses include </a:t>
            </a:r>
            <a:r>
              <a:rPr lang="en-US" dirty="0" err="1" smtClean="0"/>
              <a:t>cardiomyopathies</a:t>
            </a:r>
            <a:r>
              <a:rPr lang="en-US" dirty="0" smtClean="0"/>
              <a:t>, coronary anomalies, and arrhythmia syndromes</a:t>
            </a:r>
          </a:p>
          <a:p>
            <a:r>
              <a:rPr lang="en-US" dirty="0" smtClean="0"/>
              <a:t>Interestingly, all events occur during basketball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86" y="274638"/>
            <a:ext cx="6505114" cy="1143000"/>
          </a:xfrm>
        </p:spPr>
        <p:txBody>
          <a:bodyPr/>
          <a:lstStyle/>
          <a:p>
            <a:r>
              <a:rPr lang="en-US" dirty="0" smtClean="0"/>
              <a:t>The Birth of Project ADAM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Joe and Patty Lemel, Adam’s Parents, along with David Ellis, a childhood friend of Adam’s, approached Children’s Hospital of Wisconsin</a:t>
            </a:r>
          </a:p>
          <a:p>
            <a:r>
              <a:rPr lang="en-US" dirty="0" smtClean="0"/>
              <a:t>“We need to do something, these kids are dying and we can prevent this.”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Project ADAM (Automated Defibrillators in Adam’s memory)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ADAM Goals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14350">
              <a:buFont typeface="+mj-lt"/>
              <a:buAutoNum type="arabicPeriod"/>
            </a:pPr>
            <a:r>
              <a:rPr lang="en-US" dirty="0" smtClean="0"/>
              <a:t>Education – Warning signs, family history, screening, drug abuse…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High school students should learn CPR prior to graduation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CPR-AED Programs in high schools  in the state of Wisconsin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ADAM as Educators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Powerpoint Presentations/Meetings -Education</a:t>
            </a:r>
          </a:p>
          <a:p>
            <a:pPr lvl="1"/>
            <a:r>
              <a:rPr lang="en-US" smtClean="0"/>
              <a:t>Students</a:t>
            </a:r>
          </a:p>
          <a:p>
            <a:pPr lvl="1"/>
            <a:r>
              <a:rPr lang="en-US" smtClean="0"/>
              <a:t>Teachers</a:t>
            </a:r>
          </a:p>
          <a:p>
            <a:pPr lvl="1"/>
            <a:r>
              <a:rPr lang="en-US" smtClean="0"/>
              <a:t>School Boards</a:t>
            </a:r>
          </a:p>
          <a:p>
            <a:pPr lvl="1"/>
            <a:r>
              <a:rPr lang="en-US" smtClean="0"/>
              <a:t>Parents</a:t>
            </a:r>
          </a:p>
          <a:p>
            <a:pPr lvl="1"/>
            <a:r>
              <a:rPr lang="en-US" smtClean="0"/>
              <a:t>Coaches/Athletic Directors</a:t>
            </a:r>
          </a:p>
          <a:p>
            <a:pPr lvl="1"/>
            <a:r>
              <a:rPr lang="en-US" smtClean="0"/>
              <a:t>School Nurses</a:t>
            </a:r>
          </a:p>
          <a:p>
            <a:pPr lvl="1"/>
            <a:r>
              <a:rPr lang="en-US" smtClean="0"/>
              <a:t>Physicians and health care professionals</a:t>
            </a:r>
            <a:endParaRPr lang="en-US" dirty="0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9794875" y="33766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3962400" cy="4419600"/>
          </a:xfrm>
        </p:spPr>
        <p:txBody>
          <a:bodyPr/>
          <a:lstStyle/>
          <a:p>
            <a:r>
              <a:rPr lang="en-US" dirty="0" smtClean="0"/>
              <a:t>The Manual/DVD</a:t>
            </a:r>
          </a:p>
          <a:p>
            <a:pPr lvl="1"/>
            <a:r>
              <a:rPr lang="en-US" dirty="0" smtClean="0"/>
              <a:t>A step by step approach on “how to do it”</a:t>
            </a:r>
          </a:p>
          <a:p>
            <a:pPr lvl="1"/>
            <a:r>
              <a:rPr lang="en-US" dirty="0" smtClean="0"/>
              <a:t>Discusses AEDs, training, SCA warning signs, and much more</a:t>
            </a:r>
            <a:endParaRPr lang="en-US" dirty="0" smtClean="0"/>
          </a:p>
        </p:txBody>
      </p:sp>
      <p:pic>
        <p:nvPicPr>
          <p:cNvPr id="74756" name="Picture 4" descr="project adam dvd case v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828800"/>
            <a:ext cx="4191000" cy="4191000"/>
          </a:xfr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7886" y="274638"/>
            <a:ext cx="6428913" cy="1143000"/>
          </a:xfrm>
        </p:spPr>
        <p:txBody>
          <a:bodyPr/>
          <a:lstStyle/>
          <a:p>
            <a:r>
              <a:rPr lang="en-US" dirty="0" smtClean="0"/>
              <a:t>Project ADAM spreading the word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ADAM National Affiliate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states were interested in supporting school CPR-AED efforts</a:t>
            </a:r>
          </a:p>
          <a:p>
            <a:r>
              <a:rPr lang="en-US" dirty="0" smtClean="0"/>
              <a:t>An affiliate agreement and model were developed as a blueprint for future programs</a:t>
            </a:r>
          </a:p>
          <a:p>
            <a:r>
              <a:rPr lang="en-US" dirty="0" smtClean="0"/>
              <a:t>Currently, there are 11 affiliate programs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National Program Affiliates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87564" y="1600200"/>
            <a:ext cx="4580625" cy="49530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500" dirty="0" smtClean="0"/>
              <a:t>Project ADAM Wisconsin (national office), Children's Hospital of Wisconsin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500" dirty="0" smtClean="0"/>
              <a:t>Project ADAM Sacramento, U.C. Davis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500" dirty="0" smtClean="0"/>
              <a:t>Project S.A.V.E., Georgia, Children’s Healthcare of Atlanta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500" dirty="0" smtClean="0"/>
              <a:t>Project ADAM Florida, Florida Hospital for Children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500" dirty="0" smtClean="0"/>
              <a:t>Youth Heart Watch, Children’s Hospital of Philadelphia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500" dirty="0" smtClean="0"/>
              <a:t>Project ADAM Texas, Cook Children’s Medical Center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500" dirty="0" smtClean="0"/>
              <a:t>Project ADAM Houston, Texas Children’s Hospital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500" dirty="0" smtClean="0"/>
              <a:t>Alabama </a:t>
            </a:r>
            <a:r>
              <a:rPr lang="en-US" sz="3500" dirty="0" err="1" smtClean="0"/>
              <a:t>LifeStart</a:t>
            </a:r>
            <a:r>
              <a:rPr lang="en-US" sz="3500" dirty="0" smtClean="0"/>
              <a:t>, Children’s of Alabama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500" dirty="0" smtClean="0"/>
              <a:t>Project ADAM Tennessee, East Tennessee Children’s Hospital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500" dirty="0" smtClean="0"/>
              <a:t>Project ADAM Inland Northwest, Providence Sacred Heart Medical Center &amp; Children’s Hospital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500" dirty="0" smtClean="0"/>
              <a:t>Project ADAM Michigan, C.S. Mott Children’s Hospital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500" dirty="0" smtClean="0"/>
              <a:t>Project ADAM Colorado, Children’s Hospital Colorado</a:t>
            </a:r>
          </a:p>
          <a:p>
            <a:endParaRPr lang="en-US" dirty="0"/>
          </a:p>
        </p:txBody>
      </p:sp>
      <p:pic>
        <p:nvPicPr>
          <p:cNvPr id="8" name="Content Placeholder 3" descr="usa-map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4343400" cy="3886200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381000" y="2819400"/>
            <a:ext cx="170888" cy="224489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38200" y="1905000"/>
            <a:ext cx="170888" cy="224489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183404" y="4063410"/>
            <a:ext cx="170888" cy="224489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274844" y="4337730"/>
            <a:ext cx="170888" cy="224489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819400" y="2590800"/>
            <a:ext cx="170888" cy="224489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200400" y="2743200"/>
            <a:ext cx="170888" cy="224489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886200" y="2971800"/>
            <a:ext cx="170888" cy="224489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200400" y="3733800"/>
            <a:ext cx="170888" cy="224489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352800" y="4038600"/>
            <a:ext cx="170888" cy="224489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505200" y="4572000"/>
            <a:ext cx="170888" cy="224489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124200" y="4038600"/>
            <a:ext cx="170888" cy="224489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711359" y="3238724"/>
            <a:ext cx="170888" cy="224489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Community – 100% coverage of all Wisconsin schools for CPR-AED </a:t>
            </a:r>
            <a:r>
              <a:rPr lang="en-US" dirty="0" smtClean="0"/>
              <a:t>programs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Volunteerism – engage the many youth </a:t>
            </a:r>
            <a:r>
              <a:rPr lang="en-US" dirty="0" smtClean="0"/>
              <a:t>and parents interested </a:t>
            </a:r>
            <a:r>
              <a:rPr lang="en-US" dirty="0" smtClean="0"/>
              <a:t>in our mission and vision in their school or community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Advocacy – Advance causes such as mandated CPR education for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Research </a:t>
            </a:r>
            <a:r>
              <a:rPr lang="en-US" dirty="0" smtClean="0"/>
              <a:t>– </a:t>
            </a:r>
            <a:r>
              <a:rPr lang="en-US" dirty="0" smtClean="0"/>
              <a:t>Build and maintain a registry of participating Project ADAM </a:t>
            </a:r>
            <a:r>
              <a:rPr lang="en-US" dirty="0" smtClean="0"/>
              <a:t>schools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identify Sudden Cardiac Arrest as a community/public health issue.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discuss the work of Project ADAM both nationally and in Wisconsin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discuss public policy regarding community CPR training and AED accessibility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Schools have different needs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7597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549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School Support – Tier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ADAM provides resources for initial start up of school CPR-AED program</a:t>
            </a:r>
          </a:p>
          <a:p>
            <a:pPr lvl="1"/>
            <a:r>
              <a:rPr lang="en-US" dirty="0" smtClean="0"/>
              <a:t>Project ADAM program manual and consultation</a:t>
            </a:r>
          </a:p>
          <a:p>
            <a:pPr lvl="1"/>
            <a:r>
              <a:rPr lang="en-US" dirty="0" smtClean="0"/>
              <a:t>AED equipment funding support</a:t>
            </a:r>
          </a:p>
          <a:p>
            <a:pPr lvl="1"/>
            <a:r>
              <a:rPr lang="en-US" dirty="0" smtClean="0"/>
              <a:t>Creation of cardiac emergency response team</a:t>
            </a:r>
          </a:p>
          <a:p>
            <a:pPr lvl="1"/>
            <a:r>
              <a:rPr lang="en-US" dirty="0" smtClean="0"/>
              <a:t>Ongoing communication with school coordinator or champion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School Support – Tier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ADAM provides additional resources and partnerships to enhance school CPR-AED program</a:t>
            </a:r>
          </a:p>
          <a:p>
            <a:pPr lvl="1"/>
            <a:r>
              <a:rPr lang="en-US" dirty="0" smtClean="0"/>
              <a:t>Funding support for equipment and staff training</a:t>
            </a:r>
          </a:p>
          <a:p>
            <a:pPr lvl="1"/>
            <a:r>
              <a:rPr lang="en-US" dirty="0" smtClean="0"/>
              <a:t>Introduction of Heart Safe Schools program</a:t>
            </a:r>
          </a:p>
          <a:p>
            <a:endParaRPr lang="en-US" dirty="0"/>
          </a:p>
        </p:txBody>
      </p:sp>
      <p:pic>
        <p:nvPicPr>
          <p:cNvPr id="6" name="Picture 5" descr="e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3886200"/>
            <a:ext cx="19812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6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Safe Schools Checklist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00" t="10667" r="56250" b="4444"/>
          <a:stretch>
            <a:fillRect/>
          </a:stretch>
        </p:blipFill>
        <p:spPr bwMode="auto">
          <a:xfrm>
            <a:off x="990600" y="1447800"/>
            <a:ext cx="7162800" cy="465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Support – Tier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Comprehensive school CPR-AED program in place:</a:t>
            </a:r>
          </a:p>
          <a:p>
            <a:pPr lvl="1"/>
            <a:r>
              <a:rPr lang="en-US" smtClean="0"/>
              <a:t>School works towards Project ADAM Heart Safe Schools Designation</a:t>
            </a:r>
          </a:p>
          <a:p>
            <a:pPr lvl="1"/>
            <a:r>
              <a:rPr lang="en-US" smtClean="0"/>
              <a:t>Program coordinator joins “Super User”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94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702" y="274638"/>
            <a:ext cx="6618097" cy="1143000"/>
          </a:xfrm>
        </p:spPr>
        <p:txBody>
          <a:bodyPr/>
          <a:lstStyle/>
          <a:p>
            <a:r>
              <a:rPr lang="en-US" dirty="0" smtClean="0"/>
              <a:t>Project ADAM Wisconsin </a:t>
            </a:r>
            <a:r>
              <a:rPr lang="en-US" dirty="0" smtClean="0"/>
              <a:t>Coordinators</a:t>
            </a:r>
            <a:endParaRPr lang="en-US" dirty="0"/>
          </a:p>
        </p:txBody>
      </p:sp>
      <p:pic>
        <p:nvPicPr>
          <p:cNvPr id="6" name="Content Placeholder 5" descr="wisconsin-county-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164397"/>
            <a:ext cx="5006596" cy="4525963"/>
          </a:xfrm>
        </p:spPr>
      </p:pic>
      <p:sp>
        <p:nvSpPr>
          <p:cNvPr id="7" name="5-Point Star 6"/>
          <p:cNvSpPr/>
          <p:nvPr/>
        </p:nvSpPr>
        <p:spPr>
          <a:xfrm>
            <a:off x="5148005" y="6072950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651714" y="6598920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797770" y="4516203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834594" y="4516203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665111" y="4803370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200354" y="6598920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665111" y="5981510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017474" y="5981510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291794" y="5981510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937780" y="4424763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797770" y="6416040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665111" y="5430603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239445" y="6324600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148005" y="5704923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4573671" y="6598920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056565" y="4803370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3160507" y="4333323"/>
            <a:ext cx="182880" cy="18288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904" y="274638"/>
            <a:ext cx="6697656" cy="1143000"/>
          </a:xfrm>
        </p:spPr>
        <p:txBody>
          <a:bodyPr/>
          <a:lstStyle/>
          <a:p>
            <a:r>
              <a:rPr lang="en-US" dirty="0" smtClean="0"/>
              <a:t>Volunteerism – Youth </a:t>
            </a:r>
            <a:r>
              <a:rPr lang="en-US" dirty="0" smtClean="0"/>
              <a:t>Advocate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14800" y="1792940"/>
            <a:ext cx="4724400" cy="47602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Youth in grades 7-12 </a:t>
            </a:r>
          </a:p>
          <a:p>
            <a:r>
              <a:rPr lang="en-US" sz="2800" dirty="0" smtClean="0"/>
              <a:t>Participation in local and state wide community events</a:t>
            </a:r>
          </a:p>
          <a:p>
            <a:r>
              <a:rPr lang="en-US" sz="2800" dirty="0" smtClean="0"/>
              <a:t>Building an “army” of advocates to carry out our mission</a:t>
            </a:r>
          </a:p>
        </p:txBody>
      </p:sp>
      <p:pic>
        <p:nvPicPr>
          <p:cNvPr id="9" name="Picture 8" descr="PA youth advoc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232" y="2174875"/>
            <a:ext cx="2811780" cy="374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150224_MPS_HeartSafe_Schools_10_years_of_AEDs_38_CROPP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9564"/>
          <a:stretch>
            <a:fillRect/>
          </a:stretch>
        </p:blipFill>
        <p:spPr>
          <a:xfrm>
            <a:off x="6096000" y="1678803"/>
            <a:ext cx="2775905" cy="403619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Lives in Schools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half" idx="4294967295"/>
          </p:nvPr>
        </p:nvSpPr>
        <p:spPr>
          <a:xfrm>
            <a:off x="289904" y="1695450"/>
            <a:ext cx="5348895" cy="43243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Maria is now a senior who survived her cardiac arrest in 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She was saved by the school’s CPR-AED program and </a:t>
            </a:r>
            <a:r>
              <a:rPr lang="en-US" dirty="0" smtClean="0"/>
              <a:t>is a voice for </a:t>
            </a:r>
            <a:r>
              <a:rPr lang="en-US" dirty="0" smtClean="0"/>
              <a:t>Project ADAM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758" t="33750" r="40761" b="17500"/>
          <a:stretch>
            <a:fillRect/>
          </a:stretch>
        </p:blipFill>
        <p:spPr bwMode="auto">
          <a:xfrm>
            <a:off x="762000" y="1447800"/>
            <a:ext cx="7391400" cy="45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8291"/>
            <a:ext cx="7772400" cy="2638109"/>
          </a:xfrm>
        </p:spPr>
        <p:txBody>
          <a:bodyPr/>
          <a:lstStyle/>
          <a:p>
            <a:r>
              <a:rPr lang="en-US" sz="6000" dirty="0" smtClean="0"/>
              <a:t>FUTURE DIRECTIONS FOR PROJECT ADAM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28143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share the story of a young man whose death brought his family, physicians, hospital organizations, schools, and public policy makers together with the goal of saving lives.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Firefighters</a:t>
            </a:r>
          </a:p>
          <a:p>
            <a:r>
              <a:rPr lang="en-US" dirty="0" smtClean="0"/>
              <a:t>Sports clubs</a:t>
            </a:r>
          </a:p>
          <a:p>
            <a:r>
              <a:rPr lang="en-US" dirty="0" smtClean="0"/>
              <a:t>American Heart Association</a:t>
            </a:r>
          </a:p>
          <a:p>
            <a:r>
              <a:rPr lang="en-US" dirty="0" smtClean="0"/>
              <a:t>High school sports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5250" t="20444" r="6750" b="56889"/>
          <a:stretch>
            <a:fillRect/>
          </a:stretch>
        </p:blipFill>
        <p:spPr bwMode="auto">
          <a:xfrm>
            <a:off x="288417" y="4114800"/>
            <a:ext cx="847458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societal obligation to respond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VF survival decreases by 7-10% for every 1 minute without defibrillation.</a:t>
            </a:r>
          </a:p>
          <a:p>
            <a:r>
              <a:rPr lang="en-US" dirty="0" smtClean="0"/>
              <a:t>With bystander CPR this increases to 3-4%/min</a:t>
            </a:r>
          </a:p>
          <a:p>
            <a:r>
              <a:rPr lang="en-US" dirty="0" smtClean="0"/>
              <a:t>In some countries CPR training is mandated with as high as 95% of the population trained in CPR and AED use </a:t>
            </a:r>
          </a:p>
          <a:p>
            <a:r>
              <a:rPr lang="en-US" u="sng" dirty="0" smtClean="0"/>
              <a:t>In the US training on CPR &amp; AEDs is 3%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Takes a Village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457" y="1600200"/>
            <a:ext cx="2928663" cy="4379976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86200" y="1600200"/>
            <a:ext cx="4800600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Establish </a:t>
            </a:r>
            <a:r>
              <a:rPr lang="en-US" dirty="0"/>
              <a:t>a national registry of cardiac arrest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Enhance </a:t>
            </a:r>
            <a:r>
              <a:rPr lang="en-US" dirty="0"/>
              <a:t>performance of EMS systems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Develop </a:t>
            </a:r>
            <a:r>
              <a:rPr lang="en-US" dirty="0"/>
              <a:t>strategies to improve systems of care within </a:t>
            </a:r>
            <a:r>
              <a:rPr lang="en-US" dirty="0" smtClean="0"/>
              <a:t>hospital settings </a:t>
            </a:r>
          </a:p>
          <a:p>
            <a:pPr marL="514350" indent="-514350">
              <a:buAutoNum type="arabicPeriod"/>
            </a:pPr>
            <a:r>
              <a:rPr lang="en-US" dirty="0" smtClean="0"/>
              <a:t>Expand </a:t>
            </a:r>
            <a:r>
              <a:rPr lang="en-US" dirty="0"/>
              <a:t>basic, clinical, translational, and health services </a:t>
            </a:r>
            <a:r>
              <a:rPr lang="en-US" dirty="0" smtClean="0"/>
              <a:t>research in </a:t>
            </a:r>
            <a:r>
              <a:rPr lang="en-US" dirty="0"/>
              <a:t>cardiac arrest resuscitation </a:t>
            </a:r>
          </a:p>
          <a:p>
            <a:pPr marL="514350" indent="-514350">
              <a:buAutoNum type="arabicPeriod"/>
            </a:pPr>
            <a:r>
              <a:rPr lang="en-US" u="sng" dirty="0"/>
              <a:t>Educate and train the public in CPR, use of AEDs, and EMS activation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Create </a:t>
            </a:r>
            <a:r>
              <a:rPr lang="en-US" dirty="0"/>
              <a:t>a national cardiac arrest </a:t>
            </a:r>
            <a:r>
              <a:rPr lang="en-US" dirty="0" smtClean="0"/>
              <a:t>collaborative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6171566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IOM (Institute of Medicine). 2015. Strategies to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improve cardiac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arrest survival: A time to act. Washington, DC: The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National Academies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Press. </a:t>
            </a:r>
          </a:p>
        </p:txBody>
      </p:sp>
    </p:spTree>
    <p:extLst>
      <p:ext uri="{BB962C8B-B14F-4D97-AF65-F5344CB8AC3E}">
        <p14:creationId xmlns:p14="http://schemas.microsoft.com/office/powerpoint/2010/main" xmlns="" val="12177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school in Milwaukee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5</a:t>
            </a:r>
            <a:r>
              <a:rPr lang="en-US" baseline="30000" dirty="0" smtClean="0"/>
              <a:t>th</a:t>
            </a:r>
            <a:r>
              <a:rPr lang="en-US" dirty="0" smtClean="0"/>
              <a:t> grader is sitting in her classroom.  She grabs her chest and then collapses.</a:t>
            </a:r>
          </a:p>
          <a:p>
            <a:r>
              <a:rPr lang="en-US" dirty="0" smtClean="0"/>
              <a:t>Her teacher goes to her, feels no pulses, and starts CPR.  She has someone activate their emergency plan and an AED arrives from within the school.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school in Milwaukee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AED advises a shock, CPR pauses, and the AED shock restores a pulse.</a:t>
            </a:r>
          </a:p>
          <a:p>
            <a:r>
              <a:rPr lang="en-US" dirty="0" smtClean="0"/>
              <a:t>EMS arrives and she receives two more shocks due to loss of her pulse.  </a:t>
            </a:r>
          </a:p>
          <a:p>
            <a:r>
              <a:rPr lang="en-US" dirty="0" smtClean="0"/>
              <a:t>She is transferred to CHW in relatively stable condition.</a:t>
            </a:r>
          </a:p>
          <a:p>
            <a:r>
              <a:rPr lang="en-US" dirty="0" smtClean="0"/>
              <a:t>She has a normal neurological recovery.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US population between 12-25 years-old is ~60 million</a:t>
            </a:r>
          </a:p>
          <a:p>
            <a:r>
              <a:rPr lang="en-US" dirty="0" smtClean="0"/>
              <a:t>Sudden death (SD) incidence is estimated to be 0.5 deaths per 100,000 person-years</a:t>
            </a:r>
          </a:p>
          <a:p>
            <a:r>
              <a:rPr lang="en-US" dirty="0" smtClean="0"/>
              <a:t>SD is attributed to cardiac causes in 70% of cases (</a:t>
            </a:r>
            <a:r>
              <a:rPr lang="en-US" dirty="0" err="1" smtClean="0"/>
              <a:t>ie</a:t>
            </a:r>
            <a:r>
              <a:rPr lang="en-US" dirty="0" smtClean="0"/>
              <a:t>- sudden cardiac death [SCD])</a:t>
            </a:r>
          </a:p>
          <a:p>
            <a:r>
              <a:rPr lang="en-US" dirty="0" smtClean="0"/>
              <a:t>Ten percent of SD cases are due to noncardiac causes (seizures, pulmonary embolism, asthma, etc) and 20% are considered unexplained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1" y="59436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Vaartjes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2009 – Sudden death in persons younger than 40 years of age: incidence and causes.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2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Sudden cardiac arrest (SCA) is a sudden loss of heart function</a:t>
            </a:r>
          </a:p>
          <a:p>
            <a:r>
              <a:rPr lang="en-US" dirty="0" smtClean="0"/>
              <a:t>Most often the endpoint is a malignant arrhythmia (unstable VT or VF)</a:t>
            </a:r>
          </a:p>
          <a:p>
            <a:r>
              <a:rPr lang="en-US" dirty="0" smtClean="0"/>
              <a:t>Outcome of SCA can be: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Spontaneous resolution (e.g., syncope only)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Successful intervention (aborted cardiac arrest)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Death (SCD)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 Etiology in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421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Structural heart problems: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Hypertrophic </a:t>
            </a:r>
            <a:r>
              <a:rPr lang="en-US" dirty="0" err="1" smtClean="0"/>
              <a:t>cardiomypathy</a:t>
            </a:r>
            <a:r>
              <a:rPr lang="en-US" dirty="0" smtClean="0"/>
              <a:t> (HCM)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Coronary artery anomalies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err="1" smtClean="0"/>
              <a:t>Arrhythmogenic</a:t>
            </a:r>
            <a:r>
              <a:rPr lang="en-US" dirty="0" smtClean="0"/>
              <a:t> right ventricular </a:t>
            </a:r>
            <a:r>
              <a:rPr lang="en-US" dirty="0" err="1" smtClean="0"/>
              <a:t>cardiomyopathy</a:t>
            </a:r>
            <a:r>
              <a:rPr lang="en-US" dirty="0" smtClean="0"/>
              <a:t> (ARVC)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Electrical heart problems: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Long QT Syndrome (LQTS)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CPVT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Wolff-Parkinson-White Syndrome (WPW)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Other problems: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err="1" smtClean="0"/>
              <a:t>Myocarditis</a:t>
            </a:r>
            <a:endParaRPr lang="en-US" dirty="0" smtClean="0"/>
          </a:p>
          <a:p>
            <a:pPr marL="914400" lvl="1" indent="-514350">
              <a:buFont typeface="Arial"/>
              <a:buChar char="•"/>
            </a:pPr>
            <a:r>
              <a:rPr lang="en-US" dirty="0" err="1" smtClean="0"/>
              <a:t>Commotio</a:t>
            </a:r>
            <a:r>
              <a:rPr lang="en-US" dirty="0" smtClean="0"/>
              <a:t> </a:t>
            </a:r>
            <a:r>
              <a:rPr lang="en-US" dirty="0" err="1" smtClean="0"/>
              <a:t>cordis</a:t>
            </a:r>
            <a:endParaRPr lang="en-US" dirty="0" smtClean="0"/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Drug use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Pulmonary hypertension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592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focus on schools?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~20% of the US population is in a school during any given day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Keys for a school are: communication, drills, CPR education for staff and students, and AEDs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1" y="59436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Haziniski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2004 – Response to Cardiac Arrest and Selected Life-Threatening Medical Emergencies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3754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1201</Words>
  <Application>Microsoft Office PowerPoint</Application>
  <PresentationFormat>On-screen Show (4:3)</PresentationFormat>
  <Paragraphs>159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1_Office Theme</vt:lpstr>
      <vt:lpstr>Project ADAM, Advocacy, Public Policy, and Saving Lives</vt:lpstr>
      <vt:lpstr>Today’s Objectives</vt:lpstr>
      <vt:lpstr>The Real Objective</vt:lpstr>
      <vt:lpstr>At a school in Milwaukee</vt:lpstr>
      <vt:lpstr>At a school in Milwaukee</vt:lpstr>
      <vt:lpstr>Background</vt:lpstr>
      <vt:lpstr>Definitions</vt:lpstr>
      <vt:lpstr>SCA Etiology in Children</vt:lpstr>
      <vt:lpstr>Why focus on schools?</vt:lpstr>
      <vt:lpstr>AdAM’S STORY AND PROJECT ADAM</vt:lpstr>
      <vt:lpstr>Adam Lemel –  A Whitefish Bay, WI high school student</vt:lpstr>
      <vt:lpstr>1999 in SE Wisconsin</vt:lpstr>
      <vt:lpstr>The Birth of Project ADAM</vt:lpstr>
      <vt:lpstr>Project ADAM Goals</vt:lpstr>
      <vt:lpstr>Project ADAM as Educators</vt:lpstr>
      <vt:lpstr>Project ADAM spreading the word</vt:lpstr>
      <vt:lpstr>Project ADAM National Affiliate Formation</vt:lpstr>
      <vt:lpstr>Map of National Program Affiliates</vt:lpstr>
      <vt:lpstr>Current goals</vt:lpstr>
      <vt:lpstr>Schools have different needs</vt:lpstr>
      <vt:lpstr>School Support – Tier 1</vt:lpstr>
      <vt:lpstr>School Support – Tier 2</vt:lpstr>
      <vt:lpstr>Heart Safe Schools Checklist</vt:lpstr>
      <vt:lpstr>School Support – Tier 3</vt:lpstr>
      <vt:lpstr>Project ADAM Wisconsin Coordinators</vt:lpstr>
      <vt:lpstr>Volunteerism – Youth Advocate Program</vt:lpstr>
      <vt:lpstr>Saving Lives in Schools</vt:lpstr>
      <vt:lpstr>Advocacy</vt:lpstr>
      <vt:lpstr>FUTURE DIRECTIONS FOR PROJECT ADAM</vt:lpstr>
      <vt:lpstr>Collaborations</vt:lpstr>
      <vt:lpstr>A societal obligation to respond</vt:lpstr>
      <vt:lpstr>It Takes a Village</vt:lpstr>
    </vt:vector>
  </TitlesOfParts>
  <Company>Children's Hospital and Health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aks13</dc:creator>
  <cp:lastModifiedBy>aks13</cp:lastModifiedBy>
  <cp:revision>42</cp:revision>
  <dcterms:created xsi:type="dcterms:W3CDTF">2016-03-21T21:26:21Z</dcterms:created>
  <dcterms:modified xsi:type="dcterms:W3CDTF">2016-04-29T04:10:25Z</dcterms:modified>
</cp:coreProperties>
</file>