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notesSlides/notesSlide6.xml" ContentType="application/vnd.openxmlformats-officedocument.presentationml.notesSlide+xml"/>
  <Override PartName="/ppt/comments/comment5.xml" ContentType="application/vnd.openxmlformats-officedocument.presentationml.comments+xml"/>
  <Override PartName="/ppt/notesSlides/notesSlide7.xml" ContentType="application/vnd.openxmlformats-officedocument.presentationml.notesSlide+xml"/>
  <Override PartName="/ppt/comments/comment6.xml" ContentType="application/vnd.openxmlformats-officedocument.presentationml.comments+xml"/>
  <Override PartName="/ppt/notesSlides/notesSlide8.xml" ContentType="application/vnd.openxmlformats-officedocument.presentationml.notesSlide+xml"/>
  <Override PartName="/ppt/comments/comment7.xml" ContentType="application/vnd.openxmlformats-officedocument.presentationml.comments+xml"/>
  <Override PartName="/ppt/notesSlides/notesSlide9.xml" ContentType="application/vnd.openxmlformats-officedocument.presentationml.notesSlide+xml"/>
  <Override PartName="/ppt/comments/comment8.xml" ContentType="application/vnd.openxmlformats-officedocument.presentationml.comments+xml"/>
  <Override PartName="/ppt/notesSlides/notesSlide10.xml" ContentType="application/vnd.openxmlformats-officedocument.presentationml.notesSlide+xml"/>
  <Override PartName="/ppt/comments/comment9.xml" ContentType="application/vnd.openxmlformats-officedocument.presentationml.comments+xml"/>
  <Override PartName="/ppt/comments/comment10.xml" ContentType="application/vnd.openxmlformats-officedocument.presentationml.comments+xml"/>
  <Override PartName="/ppt/comments/comment11.xml" ContentType="application/vnd.openxmlformats-officedocument.presentationml.comments+xml"/>
  <Override PartName="/ppt/comments/comment12.xml" ContentType="application/vnd.openxmlformats-officedocument.presentationml.comments+xml"/>
  <Override PartName="/ppt/notesSlides/notesSlide11.xml" ContentType="application/vnd.openxmlformats-officedocument.presentationml.notesSlide+xml"/>
  <Override PartName="/ppt/comments/comment13.xml" ContentType="application/vnd.openxmlformats-officedocument.presentationml.comments+xml"/>
  <Override PartName="/ppt/notesSlides/notesSlide12.xml" ContentType="application/vnd.openxmlformats-officedocument.presentationml.notesSlide+xml"/>
  <Override PartName="/ppt/comments/comment14.xml" ContentType="application/vnd.openxmlformats-officedocument.presentationml.comments+xml"/>
  <Override PartName="/ppt/notesSlides/notesSlide13.xml" ContentType="application/vnd.openxmlformats-officedocument.presentationml.notesSlide+xml"/>
  <Override PartName="/ppt/comments/comment15.xml" ContentType="application/vnd.openxmlformats-officedocument.presentationml.comments+xml"/>
  <Override PartName="/ppt/notesSlides/notesSlide14.xml" ContentType="application/vnd.openxmlformats-officedocument.presentationml.notesSlide+xml"/>
  <Override PartName="/ppt/comments/comment16.xml" ContentType="application/vnd.openxmlformats-officedocument.presentationml.comments+xml"/>
  <Override PartName="/ppt/notesSlides/notesSlide15.xml" ContentType="application/vnd.openxmlformats-officedocument.presentationml.notesSlide+xml"/>
  <Override PartName="/ppt/comments/comment17.xml" ContentType="application/vnd.openxmlformats-officedocument.presentationml.comments+xml"/>
  <Override PartName="/ppt/notesSlides/notesSlide16.xml" ContentType="application/vnd.openxmlformats-officedocument.presentationml.notesSlide+xml"/>
  <Override PartName="/ppt/comments/comment18.xml" ContentType="application/vnd.openxmlformats-officedocument.presentationml.comments+xml"/>
  <Override PartName="/ppt/notesSlides/notesSlide17.xml" ContentType="application/vnd.openxmlformats-officedocument.presentationml.notesSlide+xml"/>
  <Override PartName="/ppt/comments/comment19.xml" ContentType="application/vnd.openxmlformats-officedocument.presentationml.comments+xml"/>
  <Override PartName="/ppt/notesSlides/notesSlide18.xml" ContentType="application/vnd.openxmlformats-officedocument.presentationml.notesSlide+xml"/>
  <Override PartName="/ppt/comments/comment20.xml" ContentType="application/vnd.openxmlformats-officedocument.presentationml.comments+xml"/>
  <Override PartName="/ppt/notesSlides/notesSlide19.xml" ContentType="application/vnd.openxmlformats-officedocument.presentationml.notesSlide+xml"/>
  <Override PartName="/ppt/comments/comment21.xml" ContentType="application/vnd.openxmlformats-officedocument.presentationml.comments+xml"/>
  <Override PartName="/ppt/notesSlides/notesSlide20.xml" ContentType="application/vnd.openxmlformats-officedocument.presentationml.notesSlide+xml"/>
  <Override PartName="/ppt/comments/comment22.xml" ContentType="application/vnd.openxmlformats-officedocument.presentationml.comments+xml"/>
  <Override PartName="/ppt/comments/comment23.xml" ContentType="application/vnd.openxmlformats-officedocument.presentationml.comments+xml"/>
  <Override PartName="/ppt/comments/comment24.xml" ContentType="application/vnd.openxmlformats-officedocument.presentationml.comments+xml"/>
  <Override PartName="/ppt/comments/comment25.xml" ContentType="application/vnd.openxmlformats-officedocument.presentationml.comments+xml"/>
  <Override PartName="/ppt/comments/comment26.xml" ContentType="application/vnd.openxmlformats-officedocument.presentationml.comments+xml"/>
  <Override PartName="/ppt/comments/comment27.xml" ContentType="application/vnd.openxmlformats-officedocument.presentationml.comments+xml"/>
  <Override PartName="/ppt/notesSlides/notesSlide21.xml" ContentType="application/vnd.openxmlformats-officedocument.presentationml.notesSlide+xml"/>
  <Override PartName="/ppt/comments/comment28.xml" ContentType="application/vnd.openxmlformats-officedocument.presentationml.comments+xml"/>
  <Override PartName="/ppt/notesSlides/notesSlide22.xml" ContentType="application/vnd.openxmlformats-officedocument.presentationml.notesSlide+xml"/>
  <Override PartName="/ppt/comments/comment29.xml" ContentType="application/vnd.openxmlformats-officedocument.presentationml.comments+xml"/>
  <Override PartName="/ppt/notesSlides/notesSlide23.xml" ContentType="application/vnd.openxmlformats-officedocument.presentationml.notesSlide+xml"/>
  <Override PartName="/ppt/comments/comment30.xml" ContentType="application/vnd.openxmlformats-officedocument.presentationml.comments+xml"/>
  <Override PartName="/ppt/notesSlides/notesSlide24.xml" ContentType="application/vnd.openxmlformats-officedocument.presentationml.notesSlide+xml"/>
  <Override PartName="/ppt/comments/comment31.xml" ContentType="application/vnd.openxmlformats-officedocument.presentationml.comments+xml"/>
  <Override PartName="/ppt/comments/comment32.xml" ContentType="application/vnd.openxmlformats-officedocument.presentationml.comments+xml"/>
  <Override PartName="/ppt/notesSlides/notesSlide25.xml" ContentType="application/vnd.openxmlformats-officedocument.presentationml.notesSlide+xml"/>
  <Override PartName="/ppt/comments/comment33.xml" ContentType="application/vnd.openxmlformats-officedocument.presentationml.comments+xml"/>
  <Override PartName="/ppt/notesSlides/notesSlide26.xml" ContentType="application/vnd.openxmlformats-officedocument.presentationml.notesSlide+xml"/>
  <Override PartName="/ppt/comments/comment34.xml" ContentType="application/vnd.openxmlformats-officedocument.presentationml.comments+xml"/>
  <Override PartName="/ppt/notesSlides/notesSlide27.xml" ContentType="application/vnd.openxmlformats-officedocument.presentationml.notesSlide+xml"/>
  <Override PartName="/ppt/comments/comment35.xml" ContentType="application/vnd.openxmlformats-officedocument.presentationml.comments+xml"/>
  <Override PartName="/ppt/comments/comment36.xml" ContentType="application/vnd.openxmlformats-officedocument.presentationml.comments+xml"/>
  <Override PartName="/ppt/comments/comment37.xml" ContentType="application/vnd.openxmlformats-officedocument.presentationml.comments+xml"/>
  <Override PartName="/ppt/notesSlides/notesSlide28.xml" ContentType="application/vnd.openxmlformats-officedocument.presentationml.notesSlide+xml"/>
  <Override PartName="/ppt/comments/comment38.xml" ContentType="application/vnd.openxmlformats-officedocument.presentationml.comments+xml"/>
  <Override PartName="/ppt/notesSlides/notesSlide29.xml" ContentType="application/vnd.openxmlformats-officedocument.presentationml.notesSlide+xml"/>
  <Override PartName="/ppt/comments/comment39.xml" ContentType="application/vnd.openxmlformats-officedocument.presentationml.comments+xml"/>
  <Override PartName="/ppt/comments/comment40.xml" ContentType="application/vnd.openxmlformats-officedocument.presentationml.comments+xml"/>
  <Override PartName="/ppt/comments/comment41.xml" ContentType="application/vnd.openxmlformats-officedocument.presentationml.comments+xml"/>
  <Override PartName="/ppt/comments/comment42.xml" ContentType="application/vnd.openxmlformats-officedocument.presentationml.comments+xml"/>
  <Override PartName="/ppt/comments/comment43.xml" ContentType="application/vnd.openxmlformats-officedocument.presentationml.comments+xml"/>
  <Override PartName="/ppt/notesSlides/notesSlide30.xml" ContentType="application/vnd.openxmlformats-officedocument.presentationml.notesSlide+xml"/>
  <Override PartName="/ppt/comments/comment44.xml" ContentType="application/vnd.openxmlformats-officedocument.presentationml.comments+xml"/>
  <Override PartName="/ppt/notesSlides/notesSlide31.xml" ContentType="application/vnd.openxmlformats-officedocument.presentationml.notesSlide+xml"/>
  <Override PartName="/ppt/comments/comment45.xml" ContentType="application/vnd.openxmlformats-officedocument.presentationml.comments+xml"/>
  <Override PartName="/ppt/comments/comment46.xml" ContentType="application/vnd.openxmlformats-officedocument.presentationml.comments+xml"/>
  <Override PartName="/ppt/comments/comment47.xml" ContentType="application/vnd.openxmlformats-officedocument.presentationml.comments+xml"/>
  <Override PartName="/ppt/notesSlides/notesSlide32.xml" ContentType="application/vnd.openxmlformats-officedocument.presentationml.notesSlide+xml"/>
  <Override PartName="/ppt/comments/comment48.xml" ContentType="application/vnd.openxmlformats-officedocument.presentationml.comments+xml"/>
  <Override PartName="/ppt/notesSlides/notesSlide33.xml" ContentType="application/vnd.openxmlformats-officedocument.presentationml.notesSlide+xml"/>
  <Override PartName="/ppt/comments/comment49.xml" ContentType="application/vnd.openxmlformats-officedocument.presentationml.comments+xml"/>
  <Override PartName="/ppt/comments/comment50.xml" ContentType="application/vnd.openxmlformats-officedocument.presentationml.comments+xml"/>
  <Override PartName="/ppt/notesSlides/notesSlide34.xml" ContentType="application/vnd.openxmlformats-officedocument.presentationml.notesSlide+xml"/>
  <Override PartName="/ppt/comments/comment51.xml" ContentType="application/vnd.openxmlformats-officedocument.presentationml.comments+xml"/>
  <Override PartName="/ppt/comments/comment52.xml" ContentType="application/vnd.openxmlformats-officedocument.presentationml.comments+xml"/>
  <Override PartName="/ppt/notesSlides/notesSlide35.xml" ContentType="application/vnd.openxmlformats-officedocument.presentationml.notesSlide+xml"/>
  <Override PartName="/ppt/comments/comment53.xml" ContentType="application/vnd.openxmlformats-officedocument.presentationml.comments+xml"/>
  <Override PartName="/ppt/comments/comment54.xml" ContentType="application/vnd.openxmlformats-officedocument.presentationml.comments+xml"/>
  <Override PartName="/ppt/comments/comment55.xml" ContentType="application/vnd.openxmlformats-officedocument.presentationml.comments+xml"/>
  <Override PartName="/ppt/notesSlides/notesSlide36.xml" ContentType="application/vnd.openxmlformats-officedocument.presentationml.notesSlide+xml"/>
  <Override PartName="/ppt/comments/comment56.xml" ContentType="application/vnd.openxmlformats-officedocument.presentationml.comments+xml"/>
  <Override PartName="/ppt/notesSlides/notesSlide37.xml" ContentType="application/vnd.openxmlformats-officedocument.presentationml.notesSlide+xml"/>
  <Override PartName="/ppt/comments/comment57.xml" ContentType="application/vnd.openxmlformats-officedocument.presentationml.comment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omments/comment58.xml" ContentType="application/vnd.openxmlformats-officedocument.presentationml.comments+xml"/>
  <Override PartName="/ppt/comments/comment59.xml" ContentType="application/vnd.openxmlformats-officedocument.presentationml.comments+xml"/>
  <Override PartName="/ppt/comments/comment60.xml" ContentType="application/vnd.openxmlformats-officedocument.presentationml.comments+xml"/>
  <Override PartName="/ppt/comments/comment61.xml" ContentType="application/vnd.openxmlformats-officedocument.presentationml.comments+xml"/>
  <Override PartName="/ppt/comments/comment62.xml" ContentType="application/vnd.openxmlformats-officedocument.presentationml.comments+xml"/>
  <Override PartName="/ppt/comments/comment63.xml" ContentType="application/vnd.openxmlformats-officedocument.presentationml.comments+xml"/>
  <Override PartName="/ppt/comments/comment64.xml" ContentType="application/vnd.openxmlformats-officedocument.presentationml.comments+xml"/>
  <Override PartName="/ppt/comments/comment65.xml" ContentType="application/vnd.openxmlformats-officedocument.presentationml.comments+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93"/>
  </p:notesMasterIdLst>
  <p:sldIdLst>
    <p:sldId id="303" r:id="rId5"/>
    <p:sldId id="348" r:id="rId6"/>
    <p:sldId id="270" r:id="rId7"/>
    <p:sldId id="342" r:id="rId8"/>
    <p:sldId id="258" r:id="rId9"/>
    <p:sldId id="275" r:id="rId10"/>
    <p:sldId id="349" r:id="rId11"/>
    <p:sldId id="365" r:id="rId12"/>
    <p:sldId id="366" r:id="rId13"/>
    <p:sldId id="367" r:id="rId14"/>
    <p:sldId id="368" r:id="rId15"/>
    <p:sldId id="369" r:id="rId16"/>
    <p:sldId id="370" r:id="rId17"/>
    <p:sldId id="371" r:id="rId18"/>
    <p:sldId id="372" r:id="rId19"/>
    <p:sldId id="373" r:id="rId20"/>
    <p:sldId id="374" r:id="rId21"/>
    <p:sldId id="379" r:id="rId22"/>
    <p:sldId id="375" r:id="rId23"/>
    <p:sldId id="376" r:id="rId24"/>
    <p:sldId id="377" r:id="rId25"/>
    <p:sldId id="378" r:id="rId26"/>
    <p:sldId id="380" r:id="rId27"/>
    <p:sldId id="381" r:id="rId28"/>
    <p:sldId id="383" r:id="rId29"/>
    <p:sldId id="384" r:id="rId30"/>
    <p:sldId id="385" r:id="rId31"/>
    <p:sldId id="386" r:id="rId32"/>
    <p:sldId id="387" r:id="rId33"/>
    <p:sldId id="388" r:id="rId34"/>
    <p:sldId id="389" r:id="rId35"/>
    <p:sldId id="409" r:id="rId36"/>
    <p:sldId id="410" r:id="rId37"/>
    <p:sldId id="411" r:id="rId38"/>
    <p:sldId id="347" r:id="rId39"/>
    <p:sldId id="346" r:id="rId40"/>
    <p:sldId id="326" r:id="rId41"/>
    <p:sldId id="267" r:id="rId42"/>
    <p:sldId id="352" r:id="rId43"/>
    <p:sldId id="351" r:id="rId44"/>
    <p:sldId id="353" r:id="rId45"/>
    <p:sldId id="297" r:id="rId46"/>
    <p:sldId id="291" r:id="rId47"/>
    <p:sldId id="354" r:id="rId48"/>
    <p:sldId id="355" r:id="rId49"/>
    <p:sldId id="356" r:id="rId50"/>
    <p:sldId id="397" r:id="rId51"/>
    <p:sldId id="398" r:id="rId52"/>
    <p:sldId id="399" r:id="rId53"/>
    <p:sldId id="357" r:id="rId54"/>
    <p:sldId id="358" r:id="rId55"/>
    <p:sldId id="330" r:id="rId56"/>
    <p:sldId id="359" r:id="rId57"/>
    <p:sldId id="306" r:id="rId58"/>
    <p:sldId id="360" r:id="rId59"/>
    <p:sldId id="286" r:id="rId60"/>
    <p:sldId id="293" r:id="rId61"/>
    <p:sldId id="361" r:id="rId62"/>
    <p:sldId id="331" r:id="rId63"/>
    <p:sldId id="332" r:id="rId64"/>
    <p:sldId id="263" r:id="rId65"/>
    <p:sldId id="264" r:id="rId66"/>
    <p:sldId id="340" r:id="rId67"/>
    <p:sldId id="412" r:id="rId68"/>
    <p:sldId id="327" r:id="rId69"/>
    <p:sldId id="295" r:id="rId70"/>
    <p:sldId id="296" r:id="rId71"/>
    <p:sldId id="302" r:id="rId72"/>
    <p:sldId id="314" r:id="rId73"/>
    <p:sldId id="315" r:id="rId74"/>
    <p:sldId id="316" r:id="rId75"/>
    <p:sldId id="317" r:id="rId76"/>
    <p:sldId id="313" r:id="rId77"/>
    <p:sldId id="318" r:id="rId78"/>
    <p:sldId id="319" r:id="rId79"/>
    <p:sldId id="396" r:id="rId80"/>
    <p:sldId id="408" r:id="rId81"/>
    <p:sldId id="406" r:id="rId82"/>
    <p:sldId id="404" r:id="rId83"/>
    <p:sldId id="400" r:id="rId84"/>
    <p:sldId id="403" r:id="rId85"/>
    <p:sldId id="301" r:id="rId86"/>
    <p:sldId id="335" r:id="rId87"/>
    <p:sldId id="310" r:id="rId88"/>
    <p:sldId id="312" r:id="rId89"/>
    <p:sldId id="391" r:id="rId90"/>
    <p:sldId id="393" r:id="rId91"/>
    <p:sldId id="394" r:id="rId92"/>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ider, Jaclyn" initials="RJ" lastIdx="55" clrIdx="0">
    <p:extLst>
      <p:ext uri="{19B8F6BF-5375-455C-9EA6-DF929625EA0E}">
        <p15:presenceInfo xmlns:p15="http://schemas.microsoft.com/office/powerpoint/2012/main" userId="Reider, Jaclyn" providerId="None"/>
      </p:ext>
    </p:extLst>
  </p:cmAuthor>
  <p:cmAuthor id="2" name="Reider, Jaclyn" initials="JR" lastIdx="15" clrIdx="1">
    <p:extLst>
      <p:ext uri="{19B8F6BF-5375-455C-9EA6-DF929625EA0E}">
        <p15:presenceInfo xmlns:p15="http://schemas.microsoft.com/office/powerpoint/2012/main" userId="S::Jaclyn.Reider@choa.org::21fe56f7-2e4f-4dca-a67c-2695230cc14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0021"/>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94" autoAdjust="0"/>
    <p:restoredTop sz="87689" autoAdjust="0"/>
  </p:normalViewPr>
  <p:slideViewPr>
    <p:cSldViewPr snapToGrid="0">
      <p:cViewPr varScale="1">
        <p:scale>
          <a:sx n="72" d="100"/>
          <a:sy n="72" d="100"/>
        </p:scale>
        <p:origin x="1253" y="62"/>
      </p:cViewPr>
      <p:guideLst/>
    </p:cSldViewPr>
  </p:slideViewPr>
  <p:notesTextViewPr>
    <p:cViewPr>
      <p:scale>
        <a:sx n="150" d="100"/>
        <a:sy n="150" d="100"/>
      </p:scale>
      <p:origin x="0" y="0"/>
    </p:cViewPr>
  </p:notesTextViewPr>
  <p:sorterViewPr>
    <p:cViewPr>
      <p:scale>
        <a:sx n="75" d="100"/>
        <a:sy n="75" d="100"/>
      </p:scale>
      <p:origin x="0" y="-10066"/>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presProps" Target="presProp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notesMaster" Target="notesMasters/notesMaster1.xml"/><Relationship Id="rId98"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5-11-17T10:50:59.111" idx="1">
    <p:pos x="10" y="10"/>
    <p:text>Richard</p:text>
    <p:extLst>
      <p:ext uri="{C676402C-5697-4E1C-873F-D02D1690AC5C}">
        <p15:threadingInfo xmlns:p15="http://schemas.microsoft.com/office/powerpoint/2012/main" timeZoneBias="30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5-11-17T10:51:06.549" idx="2">
    <p:pos x="10" y="10"/>
    <p:text>Richard</p:text>
    <p:extLst>
      <p:ext uri="{C676402C-5697-4E1C-873F-D02D1690AC5C}">
        <p15:threadingInfo xmlns:p15="http://schemas.microsoft.com/office/powerpoint/2012/main" timeZoneBias="30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5-11-17T10:51:11.803" idx="3">
    <p:pos x="10" y="10"/>
    <p:text>Richard</p:text>
    <p:extLst>
      <p:ext uri="{C676402C-5697-4E1C-873F-D02D1690AC5C}">
        <p15:threadingInfo xmlns:p15="http://schemas.microsoft.com/office/powerpoint/2012/main" timeZoneBias="30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5-11-17T10:51:26.251" idx="4">
    <p:pos x="10" y="10"/>
    <p:text>Jordan</p:text>
    <p:extLst>
      <p:ext uri="{C676402C-5697-4E1C-873F-D02D1690AC5C}">
        <p15:threadingInfo xmlns:p15="http://schemas.microsoft.com/office/powerpoint/2012/main" timeZoneBias="30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5-11-17T10:51:31.866" idx="5">
    <p:pos x="10" y="10"/>
    <p:text>Jordan</p:text>
    <p:extLst>
      <p:ext uri="{C676402C-5697-4E1C-873F-D02D1690AC5C}">
        <p15:threadingInfo xmlns:p15="http://schemas.microsoft.com/office/powerpoint/2012/main" timeZoneBias="30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25-11-17T10:51:38.881" idx="6">
    <p:pos x="10" y="10"/>
    <p:text>Jordan</p:text>
    <p:extLst>
      <p:ext uri="{C676402C-5697-4E1C-873F-D02D1690AC5C}">
        <p15:threadingInfo xmlns:p15="http://schemas.microsoft.com/office/powerpoint/2012/main" timeZoneBias="30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25-11-17T10:52:40.741" idx="7">
    <p:pos x="10" y="10"/>
    <p:text>Jordan</p:text>
    <p:extLst>
      <p:ext uri="{C676402C-5697-4E1C-873F-D02D1690AC5C}">
        <p15:threadingInfo xmlns:p15="http://schemas.microsoft.com/office/powerpoint/2012/main" timeZoneBias="30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1" dt="2025-11-17T10:52:46.160" idx="8">
    <p:pos x="10" y="10"/>
    <p:text>Jordan</p:text>
    <p:extLst>
      <p:ext uri="{C676402C-5697-4E1C-873F-D02D1690AC5C}">
        <p15:threadingInfo xmlns:p15="http://schemas.microsoft.com/office/powerpoint/2012/main" timeZoneBias="30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1" dt="2025-11-17T10:52:52.553" idx="9">
    <p:pos x="10" y="10"/>
    <p:text>Jordan</p:text>
    <p:extLst>
      <p:ext uri="{C676402C-5697-4E1C-873F-D02D1690AC5C}">
        <p15:threadingInfo xmlns:p15="http://schemas.microsoft.com/office/powerpoint/2012/main" timeZoneBias="300"/>
      </p:ext>
    </p:extLst>
  </p:cm>
  <p:cm authorId="1" dt="2025-11-17T11:06:40.609" idx="10">
    <p:pos x="10" y="106"/>
    <p:text>Jordan</p:text>
    <p:extLst>
      <p:ext uri="{C676402C-5697-4E1C-873F-D02D1690AC5C}">
        <p15:threadingInfo xmlns:p15="http://schemas.microsoft.com/office/powerpoint/2012/main" timeZoneBias="300">
          <p15:parentCm authorId="1" idx="9"/>
        </p15:threadingInfo>
      </p:ext>
    </p:extLst>
  </p:cm>
</p:cmLst>
</file>

<file path=ppt/comments/comment10.xml><?xml version="1.0" encoding="utf-8"?>
<p:cmLst xmlns:a="http://schemas.openxmlformats.org/drawingml/2006/main" xmlns:r="http://schemas.openxmlformats.org/officeDocument/2006/relationships" xmlns:p="http://schemas.openxmlformats.org/presentationml/2006/main">
  <p:cm authorId="1" dt="2025-11-17T11:06:43.406" idx="11">
    <p:pos x="10" y="10"/>
    <p:text>Jordan</p:text>
    <p:extLst>
      <p:ext uri="{C676402C-5697-4E1C-873F-D02D1690AC5C}">
        <p15:threadingInfo xmlns:p15="http://schemas.microsoft.com/office/powerpoint/2012/main" timeZoneBias="300"/>
      </p:ext>
    </p:extLst>
  </p:cm>
</p:cmLst>
</file>

<file path=ppt/comments/comment11.xml><?xml version="1.0" encoding="utf-8"?>
<p:cmLst xmlns:a="http://schemas.openxmlformats.org/drawingml/2006/main" xmlns:r="http://schemas.openxmlformats.org/officeDocument/2006/relationships" xmlns:p="http://schemas.openxmlformats.org/presentationml/2006/main">
  <p:cm authorId="1" dt="2025-11-17T11:06:47.941" idx="12">
    <p:pos x="10" y="10"/>
    <p:text>Jordan</p:text>
    <p:extLst>
      <p:ext uri="{C676402C-5697-4E1C-873F-D02D1690AC5C}">
        <p15:threadingInfo xmlns:p15="http://schemas.microsoft.com/office/powerpoint/2012/main" timeZoneBias="300"/>
      </p:ext>
    </p:extLst>
  </p:cm>
</p:cmLst>
</file>

<file path=ppt/comments/comment12.xml><?xml version="1.0" encoding="utf-8"?>
<p:cmLst xmlns:a="http://schemas.openxmlformats.org/drawingml/2006/main" xmlns:r="http://schemas.openxmlformats.org/officeDocument/2006/relationships" xmlns:p="http://schemas.openxmlformats.org/presentationml/2006/main">
  <p:cm authorId="1" dt="2025-11-17T11:06:52.326" idx="13">
    <p:pos x="10" y="10"/>
    <p:text>Jordan</p:text>
    <p:extLst>
      <p:ext uri="{C676402C-5697-4E1C-873F-D02D1690AC5C}">
        <p15:threadingInfo xmlns:p15="http://schemas.microsoft.com/office/powerpoint/2012/main" timeZoneBias="300"/>
      </p:ext>
    </p:extLst>
  </p:cm>
</p:cmLst>
</file>

<file path=ppt/comments/comment13.xml><?xml version="1.0" encoding="utf-8"?>
<p:cmLst xmlns:a="http://schemas.openxmlformats.org/drawingml/2006/main" xmlns:r="http://schemas.openxmlformats.org/officeDocument/2006/relationships" xmlns:p="http://schemas.openxmlformats.org/presentationml/2006/main">
  <p:cm authorId="1" dt="2025-11-17T11:06:57.505" idx="14">
    <p:pos x="10" y="10"/>
    <p:text>Jordan</p:text>
    <p:extLst>
      <p:ext uri="{C676402C-5697-4E1C-873F-D02D1690AC5C}">
        <p15:threadingInfo xmlns:p15="http://schemas.microsoft.com/office/powerpoint/2012/main" timeZoneBias="300"/>
      </p:ext>
    </p:extLst>
  </p:cm>
</p:cmLst>
</file>

<file path=ppt/comments/comment14.xml><?xml version="1.0" encoding="utf-8"?>
<p:cmLst xmlns:a="http://schemas.openxmlformats.org/drawingml/2006/main" xmlns:r="http://schemas.openxmlformats.org/officeDocument/2006/relationships" xmlns:p="http://schemas.openxmlformats.org/presentationml/2006/main">
  <p:cm authorId="1" dt="2025-11-17T11:07:04.729" idx="15">
    <p:pos x="10" y="10"/>
    <p:text>Jordan</p:text>
    <p:extLst>
      <p:ext uri="{C676402C-5697-4E1C-873F-D02D1690AC5C}">
        <p15:threadingInfo xmlns:p15="http://schemas.microsoft.com/office/powerpoint/2012/main" timeZoneBias="300"/>
      </p:ext>
    </p:extLst>
  </p:cm>
</p:cmLst>
</file>

<file path=ppt/comments/comment15.xml><?xml version="1.0" encoding="utf-8"?>
<p:cmLst xmlns:a="http://schemas.openxmlformats.org/drawingml/2006/main" xmlns:r="http://schemas.openxmlformats.org/officeDocument/2006/relationships" xmlns:p="http://schemas.openxmlformats.org/presentationml/2006/main">
  <p:cm authorId="1" dt="2025-11-17T11:07:15.615" idx="16">
    <p:pos x="10" y="10"/>
    <p:text>Jordan</p:text>
    <p:extLst>
      <p:ext uri="{C676402C-5697-4E1C-873F-D02D1690AC5C}">
        <p15:threadingInfo xmlns:p15="http://schemas.microsoft.com/office/powerpoint/2012/main" timeZoneBias="300"/>
      </p:ext>
    </p:extLst>
  </p:cm>
</p:cmLst>
</file>

<file path=ppt/comments/comment16.xml><?xml version="1.0" encoding="utf-8"?>
<p:cmLst xmlns:a="http://schemas.openxmlformats.org/drawingml/2006/main" xmlns:r="http://schemas.openxmlformats.org/officeDocument/2006/relationships" xmlns:p="http://schemas.openxmlformats.org/presentationml/2006/main">
  <p:cm authorId="1" dt="2025-11-17T11:07:20.497" idx="17">
    <p:pos x="10" y="10"/>
    <p:text>Jordan</p:text>
    <p:extLst>
      <p:ext uri="{C676402C-5697-4E1C-873F-D02D1690AC5C}">
        <p15:threadingInfo xmlns:p15="http://schemas.microsoft.com/office/powerpoint/2012/main" timeZoneBias="300"/>
      </p:ext>
    </p:extLst>
  </p:cm>
</p:cmLst>
</file>

<file path=ppt/comments/comment17.xml><?xml version="1.0" encoding="utf-8"?>
<p:cmLst xmlns:a="http://schemas.openxmlformats.org/drawingml/2006/main" xmlns:r="http://schemas.openxmlformats.org/officeDocument/2006/relationships" xmlns:p="http://schemas.openxmlformats.org/presentationml/2006/main">
  <p:cm authorId="1" dt="2025-11-17T11:07:30.855" idx="18">
    <p:pos x="10" y="10"/>
    <p:text>Jordan</p:text>
    <p:extLst>
      <p:ext uri="{C676402C-5697-4E1C-873F-D02D1690AC5C}">
        <p15:threadingInfo xmlns:p15="http://schemas.microsoft.com/office/powerpoint/2012/main" timeZoneBias="300"/>
      </p:ext>
    </p:extLst>
  </p:cm>
</p:cmLst>
</file>

<file path=ppt/comments/comment18.xml><?xml version="1.0" encoding="utf-8"?>
<p:cmLst xmlns:a="http://schemas.openxmlformats.org/drawingml/2006/main" xmlns:r="http://schemas.openxmlformats.org/officeDocument/2006/relationships" xmlns:p="http://schemas.openxmlformats.org/presentationml/2006/main">
  <p:cm authorId="1" dt="2025-11-17T11:11:19.994" idx="19">
    <p:pos x="10" y="10"/>
    <p:text>Jordan</p:text>
    <p:extLst>
      <p:ext uri="{C676402C-5697-4E1C-873F-D02D1690AC5C}">
        <p15:threadingInfo xmlns:p15="http://schemas.microsoft.com/office/powerpoint/2012/main" timeZoneBias="300"/>
      </p:ext>
    </p:extLst>
  </p:cm>
</p:cmLst>
</file>

<file path=ppt/comments/comment19.xml><?xml version="1.0" encoding="utf-8"?>
<p:cmLst xmlns:a="http://schemas.openxmlformats.org/drawingml/2006/main" xmlns:r="http://schemas.openxmlformats.org/officeDocument/2006/relationships" xmlns:p="http://schemas.openxmlformats.org/presentationml/2006/main">
  <p:cm authorId="1" dt="2025-11-17T11:11:26.036" idx="20">
    <p:pos x="10" y="10"/>
    <p:text>Jaclyn</p:text>
    <p:extLst>
      <p:ext uri="{C676402C-5697-4E1C-873F-D02D1690AC5C}">
        <p15:threadingInfo xmlns:p15="http://schemas.microsoft.com/office/powerpoint/2012/main" timeZoneBias="300"/>
      </p:ext>
    </p:extLst>
  </p:cm>
</p:cmLst>
</file>

<file path=ppt/comments/comment20.xml><?xml version="1.0" encoding="utf-8"?>
<p:cmLst xmlns:a="http://schemas.openxmlformats.org/drawingml/2006/main" xmlns:r="http://schemas.openxmlformats.org/officeDocument/2006/relationships" xmlns:p="http://schemas.openxmlformats.org/presentationml/2006/main">
  <p:cm authorId="1" dt="2025-11-17T11:11:34.244" idx="21">
    <p:pos x="10" y="10"/>
    <p:text>Jaclyn</p:text>
    <p:extLst>
      <p:ext uri="{C676402C-5697-4E1C-873F-D02D1690AC5C}">
        <p15:threadingInfo xmlns:p15="http://schemas.microsoft.com/office/powerpoint/2012/main" timeZoneBias="300"/>
      </p:ext>
    </p:extLst>
  </p:cm>
</p:cmLst>
</file>

<file path=ppt/comments/comment21.xml><?xml version="1.0" encoding="utf-8"?>
<p:cmLst xmlns:a="http://schemas.openxmlformats.org/drawingml/2006/main" xmlns:r="http://schemas.openxmlformats.org/officeDocument/2006/relationships" xmlns:p="http://schemas.openxmlformats.org/presentationml/2006/main">
  <p:cm authorId="1" dt="2025-11-17T11:11:57.103" idx="23">
    <p:pos x="10" y="10"/>
    <p:text>Jaclyn</p:text>
    <p:extLst>
      <p:ext uri="{C676402C-5697-4E1C-873F-D02D1690AC5C}">
        <p15:threadingInfo xmlns:p15="http://schemas.microsoft.com/office/powerpoint/2012/main" timeZoneBias="300"/>
      </p:ext>
    </p:extLst>
  </p:cm>
</p:cmLst>
</file>

<file path=ppt/comments/comment22.xml><?xml version="1.0" encoding="utf-8"?>
<p:cmLst xmlns:a="http://schemas.openxmlformats.org/drawingml/2006/main" xmlns:r="http://schemas.openxmlformats.org/officeDocument/2006/relationships" xmlns:p="http://schemas.openxmlformats.org/presentationml/2006/main">
  <p:cm authorId="1" dt="2025-11-17T11:12:03.225" idx="24">
    <p:pos x="10" y="10"/>
    <p:text>Jaclyn</p:text>
    <p:extLst>
      <p:ext uri="{C676402C-5697-4E1C-873F-D02D1690AC5C}">
        <p15:threadingInfo xmlns:p15="http://schemas.microsoft.com/office/powerpoint/2012/main" timeZoneBias="300"/>
      </p:ext>
    </p:extLst>
  </p:cm>
</p:cmLst>
</file>

<file path=ppt/comments/comment23.xml><?xml version="1.0" encoding="utf-8"?>
<p:cmLst xmlns:a="http://schemas.openxmlformats.org/drawingml/2006/main" xmlns:r="http://schemas.openxmlformats.org/officeDocument/2006/relationships" xmlns:p="http://schemas.openxmlformats.org/presentationml/2006/main">
  <p:cm authorId="1" dt="2025-11-17T11:12:10.132" idx="25">
    <p:pos x="10" y="10"/>
    <p:text>Jaclyn</p:text>
    <p:extLst>
      <p:ext uri="{C676402C-5697-4E1C-873F-D02D1690AC5C}">
        <p15:threadingInfo xmlns:p15="http://schemas.microsoft.com/office/powerpoint/2012/main" timeZoneBias="300"/>
      </p:ext>
    </p:extLst>
  </p:cm>
</p:cmLst>
</file>

<file path=ppt/comments/comment24.xml><?xml version="1.0" encoding="utf-8"?>
<p:cmLst xmlns:a="http://schemas.openxmlformats.org/drawingml/2006/main" xmlns:r="http://schemas.openxmlformats.org/officeDocument/2006/relationships" xmlns:p="http://schemas.openxmlformats.org/presentationml/2006/main">
  <p:cm authorId="1" dt="2025-11-17T11:12:41.059" idx="26">
    <p:pos x="10" y="10"/>
    <p:text>Jaclyn</p:text>
    <p:extLst>
      <p:ext uri="{C676402C-5697-4E1C-873F-D02D1690AC5C}">
        <p15:threadingInfo xmlns:p15="http://schemas.microsoft.com/office/powerpoint/2012/main" timeZoneBias="300"/>
      </p:ext>
    </p:extLst>
  </p:cm>
</p:cmLst>
</file>

<file path=ppt/comments/comment25.xml><?xml version="1.0" encoding="utf-8"?>
<p:cmLst xmlns:a="http://schemas.openxmlformats.org/drawingml/2006/main" xmlns:r="http://schemas.openxmlformats.org/officeDocument/2006/relationships" xmlns:p="http://schemas.openxmlformats.org/presentationml/2006/main">
  <p:cm authorId="1" dt="2025-11-17T11:12:50.231" idx="27">
    <p:pos x="10" y="10"/>
    <p:text>Jaclyn</p:text>
    <p:extLst>
      <p:ext uri="{C676402C-5697-4E1C-873F-D02D1690AC5C}">
        <p15:threadingInfo xmlns:p15="http://schemas.microsoft.com/office/powerpoint/2012/main" timeZoneBias="300"/>
      </p:ext>
    </p:extLst>
  </p:cm>
</p:cmLst>
</file>

<file path=ppt/comments/comment26.xml><?xml version="1.0" encoding="utf-8"?>
<p:cmLst xmlns:a="http://schemas.openxmlformats.org/drawingml/2006/main" xmlns:r="http://schemas.openxmlformats.org/officeDocument/2006/relationships" xmlns:p="http://schemas.openxmlformats.org/presentationml/2006/main">
  <p:cm authorId="1" dt="2025-11-17T11:12:55.446" idx="28">
    <p:pos x="10" y="10"/>
    <p:text>Jaclyn</p:text>
    <p:extLst>
      <p:ext uri="{C676402C-5697-4E1C-873F-D02D1690AC5C}">
        <p15:threadingInfo xmlns:p15="http://schemas.microsoft.com/office/powerpoint/2012/main" timeZoneBias="300"/>
      </p:ext>
    </p:extLst>
  </p:cm>
</p:cmLst>
</file>

<file path=ppt/comments/comment27.xml><?xml version="1.0" encoding="utf-8"?>
<p:cmLst xmlns:a="http://schemas.openxmlformats.org/drawingml/2006/main" xmlns:r="http://schemas.openxmlformats.org/officeDocument/2006/relationships" xmlns:p="http://schemas.openxmlformats.org/presentationml/2006/main">
  <p:cm authorId="1" dt="2025-11-17T11:13:01.692" idx="29">
    <p:pos x="10" y="10"/>
    <p:text>Jaclyn</p:text>
    <p:extLst>
      <p:ext uri="{C676402C-5697-4E1C-873F-D02D1690AC5C}">
        <p15:threadingInfo xmlns:p15="http://schemas.microsoft.com/office/powerpoint/2012/main" timeZoneBias="300"/>
      </p:ext>
    </p:extLst>
  </p:cm>
</p:cmLst>
</file>

<file path=ppt/comments/comment28.xml><?xml version="1.0" encoding="utf-8"?>
<p:cmLst xmlns:a="http://schemas.openxmlformats.org/drawingml/2006/main" xmlns:r="http://schemas.openxmlformats.org/officeDocument/2006/relationships" xmlns:p="http://schemas.openxmlformats.org/presentationml/2006/main">
  <p:cm authorId="2" dt="2025-11-19T06:37:24.135" idx="7">
    <p:pos x="10" y="10"/>
    <p:text>Jaclyn</p:text>
    <p:extLst>
      <p:ext uri="{C676402C-5697-4E1C-873F-D02D1690AC5C}">
        <p15:threadingInfo xmlns:p15="http://schemas.microsoft.com/office/powerpoint/2012/main" timeZoneBias="300"/>
      </p:ext>
    </p:extLst>
  </p:cm>
</p:cmLst>
</file>

<file path=ppt/comments/comment29.xml><?xml version="1.0" encoding="utf-8"?>
<p:cmLst xmlns:a="http://schemas.openxmlformats.org/drawingml/2006/main" xmlns:r="http://schemas.openxmlformats.org/officeDocument/2006/relationships" xmlns:p="http://schemas.openxmlformats.org/presentationml/2006/main">
  <p:cm authorId="1" dt="2025-11-17T11:23:40.013" idx="30">
    <p:pos x="10" y="10"/>
    <p:text>Charles</p:text>
    <p:extLst>
      <p:ext uri="{C676402C-5697-4E1C-873F-D02D1690AC5C}">
        <p15:threadingInfo xmlns:p15="http://schemas.microsoft.com/office/powerpoint/2012/main" timeZoneBias="300"/>
      </p:ext>
    </p:extLst>
  </p:cm>
</p:cmLst>
</file>

<file path=ppt/comments/comment30.xml><?xml version="1.0" encoding="utf-8"?>
<p:cmLst xmlns:a="http://schemas.openxmlformats.org/drawingml/2006/main" xmlns:r="http://schemas.openxmlformats.org/officeDocument/2006/relationships" xmlns:p="http://schemas.openxmlformats.org/presentationml/2006/main">
  <p:cm authorId="1" dt="2025-11-17T11:27:52.926" idx="31">
    <p:pos x="10" y="10"/>
    <p:text>Richard</p:text>
    <p:extLst>
      <p:ext uri="{C676402C-5697-4E1C-873F-D02D1690AC5C}">
        <p15:threadingInfo xmlns:p15="http://schemas.microsoft.com/office/powerpoint/2012/main" timeZoneBias="300"/>
      </p:ext>
    </p:extLst>
  </p:cm>
</p:cmLst>
</file>

<file path=ppt/comments/comment31.xml><?xml version="1.0" encoding="utf-8"?>
<p:cmLst xmlns:a="http://schemas.openxmlformats.org/drawingml/2006/main" xmlns:r="http://schemas.openxmlformats.org/officeDocument/2006/relationships" xmlns:p="http://schemas.openxmlformats.org/presentationml/2006/main">
  <p:cm authorId="1" dt="2025-11-17T11:28:06.558" idx="33">
    <p:pos x="10" y="10"/>
    <p:text>Richard</p:text>
    <p:extLst>
      <p:ext uri="{C676402C-5697-4E1C-873F-D02D1690AC5C}">
        <p15:threadingInfo xmlns:p15="http://schemas.microsoft.com/office/powerpoint/2012/main" timeZoneBias="300"/>
      </p:ext>
    </p:extLst>
  </p:cm>
</p:cmLst>
</file>

<file path=ppt/comments/comment32.xml><?xml version="1.0" encoding="utf-8"?>
<p:cmLst xmlns:a="http://schemas.openxmlformats.org/drawingml/2006/main" xmlns:r="http://schemas.openxmlformats.org/officeDocument/2006/relationships" xmlns:p="http://schemas.openxmlformats.org/presentationml/2006/main">
  <p:cm authorId="1" dt="2025-11-17T11:27:58.842" idx="32">
    <p:pos x="10" y="10"/>
    <p:text>Richard</p:text>
    <p:extLst>
      <p:ext uri="{C676402C-5697-4E1C-873F-D02D1690AC5C}">
        <p15:threadingInfo xmlns:p15="http://schemas.microsoft.com/office/powerpoint/2012/main" timeZoneBias="300"/>
      </p:ext>
    </p:extLst>
  </p:cm>
</p:cmLst>
</file>

<file path=ppt/comments/comment33.xml><?xml version="1.0" encoding="utf-8"?>
<p:cmLst xmlns:a="http://schemas.openxmlformats.org/drawingml/2006/main" xmlns:r="http://schemas.openxmlformats.org/officeDocument/2006/relationships" xmlns:p="http://schemas.openxmlformats.org/presentationml/2006/main">
  <p:cm authorId="1" dt="2025-11-17T11:28:51.999" idx="34">
    <p:pos x="5883" y="2139"/>
    <p:text>Charles</p:text>
    <p:extLst>
      <p:ext uri="{C676402C-5697-4E1C-873F-D02D1690AC5C}">
        <p15:threadingInfo xmlns:p15="http://schemas.microsoft.com/office/powerpoint/2012/main" timeZoneBias="300"/>
      </p:ext>
    </p:extLst>
  </p:cm>
</p:cmLst>
</file>

<file path=ppt/comments/comment34.xml><?xml version="1.0" encoding="utf-8"?>
<p:cmLst xmlns:a="http://schemas.openxmlformats.org/drawingml/2006/main" xmlns:r="http://schemas.openxmlformats.org/officeDocument/2006/relationships" xmlns:p="http://schemas.openxmlformats.org/presentationml/2006/main">
  <p:cm authorId="1" dt="2025-11-17T11:29:03.707" idx="35">
    <p:pos x="10" y="10"/>
    <p:text>Charles</p:text>
    <p:extLst>
      <p:ext uri="{C676402C-5697-4E1C-873F-D02D1690AC5C}">
        <p15:threadingInfo xmlns:p15="http://schemas.microsoft.com/office/powerpoint/2012/main" timeZoneBias="300"/>
      </p:ext>
    </p:extLst>
  </p:cm>
</p:cmLst>
</file>

<file path=ppt/comments/comment35.xml><?xml version="1.0" encoding="utf-8"?>
<p:cmLst xmlns:a="http://schemas.openxmlformats.org/drawingml/2006/main" xmlns:r="http://schemas.openxmlformats.org/officeDocument/2006/relationships" xmlns:p="http://schemas.openxmlformats.org/presentationml/2006/main">
  <p:cm authorId="1" dt="2025-11-17T11:29:10.983" idx="36">
    <p:pos x="10" y="10"/>
    <p:text>Charles</p:text>
    <p:extLst>
      <p:ext uri="{C676402C-5697-4E1C-873F-D02D1690AC5C}">
        <p15:threadingInfo xmlns:p15="http://schemas.microsoft.com/office/powerpoint/2012/main" timeZoneBias="300"/>
      </p:ext>
    </p:extLst>
  </p:cm>
</p:cmLst>
</file>

<file path=ppt/comments/comment36.xml><?xml version="1.0" encoding="utf-8"?>
<p:cmLst xmlns:a="http://schemas.openxmlformats.org/drawingml/2006/main" xmlns:r="http://schemas.openxmlformats.org/officeDocument/2006/relationships" xmlns:p="http://schemas.openxmlformats.org/presentationml/2006/main">
  <p:cm authorId="1" dt="2025-11-17T11:29:18.451" idx="37">
    <p:pos x="10" y="10"/>
    <p:text>Charles</p:text>
    <p:extLst>
      <p:ext uri="{C676402C-5697-4E1C-873F-D02D1690AC5C}">
        <p15:threadingInfo xmlns:p15="http://schemas.microsoft.com/office/powerpoint/2012/main" timeZoneBias="300"/>
      </p:ext>
    </p:extLst>
  </p:cm>
</p:cmLst>
</file>

<file path=ppt/comments/comment37.xml><?xml version="1.0" encoding="utf-8"?>
<p:cmLst xmlns:a="http://schemas.openxmlformats.org/drawingml/2006/main" xmlns:r="http://schemas.openxmlformats.org/officeDocument/2006/relationships" xmlns:p="http://schemas.openxmlformats.org/presentationml/2006/main">
  <p:cm authorId="1" dt="2025-11-17T11:29:47.281" idx="38">
    <p:pos x="4279" y="2139"/>
    <p:text>Richard</p:text>
    <p:extLst>
      <p:ext uri="{C676402C-5697-4E1C-873F-D02D1690AC5C}">
        <p15:threadingInfo xmlns:p15="http://schemas.microsoft.com/office/powerpoint/2012/main" timeZoneBias="300"/>
      </p:ext>
    </p:extLst>
  </p:cm>
</p:cmLst>
</file>

<file path=ppt/comments/comment38.xml><?xml version="1.0" encoding="utf-8"?>
<p:cmLst xmlns:a="http://schemas.openxmlformats.org/drawingml/2006/main" xmlns:r="http://schemas.openxmlformats.org/officeDocument/2006/relationships" xmlns:p="http://schemas.openxmlformats.org/presentationml/2006/main">
  <p:cm authorId="1" dt="2025-11-17T11:29:57.656" idx="39">
    <p:pos x="10" y="10"/>
    <p:text>Richard</p:text>
    <p:extLst>
      <p:ext uri="{C676402C-5697-4E1C-873F-D02D1690AC5C}">
        <p15:threadingInfo xmlns:p15="http://schemas.microsoft.com/office/powerpoint/2012/main" timeZoneBias="300"/>
      </p:ext>
    </p:extLst>
  </p:cm>
</p:cmLst>
</file>

<file path=ppt/comments/comment39.xml><?xml version="1.0" encoding="utf-8"?>
<p:cmLst xmlns:a="http://schemas.openxmlformats.org/drawingml/2006/main" xmlns:r="http://schemas.openxmlformats.org/officeDocument/2006/relationships" xmlns:p="http://schemas.openxmlformats.org/presentationml/2006/main">
  <p:cm authorId="1" dt="2025-11-17T11:30:23.130" idx="40">
    <p:pos x="6382" y="2139"/>
    <p:text>Jaclyn</p:text>
    <p:extLst>
      <p:ext uri="{C676402C-5697-4E1C-873F-D02D1690AC5C}">
        <p15:threadingInfo xmlns:p15="http://schemas.microsoft.com/office/powerpoint/2012/main" timeZoneBias="300"/>
      </p:ext>
    </p:extLst>
  </p:cm>
</p:cmLst>
</file>

<file path=ppt/comments/comment40.xml><?xml version="1.0" encoding="utf-8"?>
<p:cmLst xmlns:a="http://schemas.openxmlformats.org/drawingml/2006/main" xmlns:r="http://schemas.openxmlformats.org/officeDocument/2006/relationships" xmlns:p="http://schemas.openxmlformats.org/presentationml/2006/main">
  <p:cm authorId="2" dt="2025-11-22T07:58:03.463" idx="3">
    <p:pos x="10" y="10"/>
    <p:text>Jaclyn</p:text>
    <p:extLst>
      <p:ext uri="{C676402C-5697-4E1C-873F-D02D1690AC5C}">
        <p15:threadingInfo xmlns:p15="http://schemas.microsoft.com/office/powerpoint/2012/main" timeZoneBias="300"/>
      </p:ext>
    </p:extLst>
  </p:cm>
</p:cmLst>
</file>

<file path=ppt/comments/comment41.xml><?xml version="1.0" encoding="utf-8"?>
<p:cmLst xmlns:a="http://schemas.openxmlformats.org/drawingml/2006/main" xmlns:r="http://schemas.openxmlformats.org/officeDocument/2006/relationships" xmlns:p="http://schemas.openxmlformats.org/presentationml/2006/main">
  <p:cm authorId="2" dt="2025-11-22T07:58:11.045" idx="4">
    <p:pos x="10" y="10"/>
    <p:text>Jaclyn</p:text>
    <p:extLst>
      <p:ext uri="{C676402C-5697-4E1C-873F-D02D1690AC5C}">
        <p15:threadingInfo xmlns:p15="http://schemas.microsoft.com/office/powerpoint/2012/main" timeZoneBias="300"/>
      </p:ext>
    </p:extLst>
  </p:cm>
</p:cmLst>
</file>

<file path=ppt/comments/comment42.xml><?xml version="1.0" encoding="utf-8"?>
<p:cmLst xmlns:a="http://schemas.openxmlformats.org/drawingml/2006/main" xmlns:r="http://schemas.openxmlformats.org/officeDocument/2006/relationships" xmlns:p="http://schemas.openxmlformats.org/presentationml/2006/main">
  <p:cm authorId="2" dt="2025-11-22T07:58:16.128" idx="5">
    <p:pos x="10" y="10"/>
    <p:text>Jaclyn</p:text>
    <p:extLst>
      <p:ext uri="{C676402C-5697-4E1C-873F-D02D1690AC5C}">
        <p15:threadingInfo xmlns:p15="http://schemas.microsoft.com/office/powerpoint/2012/main" timeZoneBias="300"/>
      </p:ext>
    </p:extLst>
  </p:cm>
</p:cmLst>
</file>

<file path=ppt/comments/comment43.xml><?xml version="1.0" encoding="utf-8"?>
<p:cmLst xmlns:a="http://schemas.openxmlformats.org/drawingml/2006/main" xmlns:r="http://schemas.openxmlformats.org/officeDocument/2006/relationships" xmlns:p="http://schemas.openxmlformats.org/presentationml/2006/main">
  <p:cm authorId="1" dt="2025-11-17T11:31:50.982" idx="42">
    <p:pos x="7096" y="1785"/>
    <p:text>Richard</p:text>
    <p:extLst>
      <p:ext uri="{C676402C-5697-4E1C-873F-D02D1690AC5C}">
        <p15:threadingInfo xmlns:p15="http://schemas.microsoft.com/office/powerpoint/2012/main" timeZoneBias="300"/>
      </p:ext>
    </p:extLst>
  </p:cm>
</p:cmLst>
</file>

<file path=ppt/comments/comment44.xml><?xml version="1.0" encoding="utf-8"?>
<p:cmLst xmlns:a="http://schemas.openxmlformats.org/drawingml/2006/main" xmlns:r="http://schemas.openxmlformats.org/officeDocument/2006/relationships" xmlns:p="http://schemas.openxmlformats.org/presentationml/2006/main">
  <p:cm authorId="1" dt="2025-11-17T11:32:01.003" idx="43">
    <p:pos x="10" y="10"/>
    <p:text>Richard</p:text>
    <p:extLst>
      <p:ext uri="{C676402C-5697-4E1C-873F-D02D1690AC5C}">
        <p15:threadingInfo xmlns:p15="http://schemas.microsoft.com/office/powerpoint/2012/main" timeZoneBias="300"/>
      </p:ext>
    </p:extLst>
  </p:cm>
</p:cmLst>
</file>

<file path=ppt/comments/comment45.xml><?xml version="1.0" encoding="utf-8"?>
<p:cmLst xmlns:a="http://schemas.openxmlformats.org/drawingml/2006/main" xmlns:r="http://schemas.openxmlformats.org/officeDocument/2006/relationships" xmlns:p="http://schemas.openxmlformats.org/presentationml/2006/main">
  <p:cm authorId="1" dt="2025-11-17T11:32:09.121" idx="44">
    <p:pos x="10" y="10"/>
    <p:text>Richard</p:text>
    <p:extLst>
      <p:ext uri="{C676402C-5697-4E1C-873F-D02D1690AC5C}">
        <p15:threadingInfo xmlns:p15="http://schemas.microsoft.com/office/powerpoint/2012/main" timeZoneBias="300"/>
      </p:ext>
    </p:extLst>
  </p:cm>
</p:cmLst>
</file>

<file path=ppt/comments/comment46.xml><?xml version="1.0" encoding="utf-8"?>
<p:cmLst xmlns:a="http://schemas.openxmlformats.org/drawingml/2006/main" xmlns:r="http://schemas.openxmlformats.org/officeDocument/2006/relationships" xmlns:p="http://schemas.openxmlformats.org/presentationml/2006/main">
  <p:cm authorId="1" dt="2025-11-17T11:32:24.587" idx="45">
    <p:pos x="5626" y="2139"/>
    <p:text>Charles</p:text>
    <p:extLst>
      <p:ext uri="{C676402C-5697-4E1C-873F-D02D1690AC5C}">
        <p15:threadingInfo xmlns:p15="http://schemas.microsoft.com/office/powerpoint/2012/main" timeZoneBias="300"/>
      </p:ext>
    </p:extLst>
  </p:cm>
</p:cmLst>
</file>

<file path=ppt/comments/comment47.xml><?xml version="1.0" encoding="utf-8"?>
<p:cmLst xmlns:a="http://schemas.openxmlformats.org/drawingml/2006/main" xmlns:r="http://schemas.openxmlformats.org/officeDocument/2006/relationships" xmlns:p="http://schemas.openxmlformats.org/presentationml/2006/main">
  <p:cm authorId="1" dt="2025-11-17T11:32:33.418" idx="46">
    <p:pos x="10" y="10"/>
    <p:text>Charles</p:text>
    <p:extLst>
      <p:ext uri="{C676402C-5697-4E1C-873F-D02D1690AC5C}">
        <p15:threadingInfo xmlns:p15="http://schemas.microsoft.com/office/powerpoint/2012/main" timeZoneBias="300"/>
      </p:ext>
    </p:extLst>
  </p:cm>
</p:cmLst>
</file>

<file path=ppt/comments/comment48.xml><?xml version="1.0" encoding="utf-8"?>
<p:cmLst xmlns:a="http://schemas.openxmlformats.org/drawingml/2006/main" xmlns:r="http://schemas.openxmlformats.org/officeDocument/2006/relationships" xmlns:p="http://schemas.openxmlformats.org/presentationml/2006/main">
  <p:cm authorId="1" dt="2025-11-17T11:32:39.702" idx="47">
    <p:pos x="10" y="10"/>
    <p:text>Charles</p:text>
    <p:extLst>
      <p:ext uri="{C676402C-5697-4E1C-873F-D02D1690AC5C}">
        <p15:threadingInfo xmlns:p15="http://schemas.microsoft.com/office/powerpoint/2012/main" timeZoneBias="300"/>
      </p:ext>
    </p:extLst>
  </p:cm>
</p:cmLst>
</file>

<file path=ppt/comments/comment49.xml><?xml version="1.0" encoding="utf-8"?>
<p:cmLst xmlns:a="http://schemas.openxmlformats.org/drawingml/2006/main" xmlns:r="http://schemas.openxmlformats.org/officeDocument/2006/relationships" xmlns:p="http://schemas.openxmlformats.org/presentationml/2006/main">
  <p:cm authorId="1" dt="2025-11-17T11:33:00.506" idx="48">
    <p:pos x="7068" y="2256"/>
    <p:text>Charles</p:text>
    <p:extLst>
      <p:ext uri="{C676402C-5697-4E1C-873F-D02D1690AC5C}">
        <p15:threadingInfo xmlns:p15="http://schemas.microsoft.com/office/powerpoint/2012/main" timeZoneBias="300"/>
      </p:ext>
    </p:extLst>
  </p:cm>
</p:cmLst>
</file>

<file path=ppt/comments/comment50.xml><?xml version="1.0" encoding="utf-8"?>
<p:cmLst xmlns:a="http://schemas.openxmlformats.org/drawingml/2006/main" xmlns:r="http://schemas.openxmlformats.org/officeDocument/2006/relationships" xmlns:p="http://schemas.openxmlformats.org/presentationml/2006/main">
  <p:cm authorId="1" dt="2025-11-17T11:33:44.098" idx="49">
    <p:pos x="10" y="10"/>
    <p:text>Charles</p:text>
    <p:extLst>
      <p:ext uri="{C676402C-5697-4E1C-873F-D02D1690AC5C}">
        <p15:threadingInfo xmlns:p15="http://schemas.microsoft.com/office/powerpoint/2012/main" timeZoneBias="300"/>
      </p:ext>
    </p:extLst>
  </p:cm>
</p:cmLst>
</file>

<file path=ppt/comments/comment51.xml><?xml version="1.0" encoding="utf-8"?>
<p:cmLst xmlns:a="http://schemas.openxmlformats.org/drawingml/2006/main" xmlns:r="http://schemas.openxmlformats.org/officeDocument/2006/relationships" xmlns:p="http://schemas.openxmlformats.org/presentationml/2006/main">
  <p:cm authorId="1" dt="2025-11-17T11:33:50.314" idx="50">
    <p:pos x="10" y="10"/>
    <p:text>Charles</p:text>
    <p:extLst>
      <p:ext uri="{C676402C-5697-4E1C-873F-D02D1690AC5C}">
        <p15:threadingInfo xmlns:p15="http://schemas.microsoft.com/office/powerpoint/2012/main" timeZoneBias="300"/>
      </p:ext>
    </p:extLst>
  </p:cm>
</p:cmLst>
</file>

<file path=ppt/comments/comment52.xml><?xml version="1.0" encoding="utf-8"?>
<p:cmLst xmlns:a="http://schemas.openxmlformats.org/drawingml/2006/main" xmlns:r="http://schemas.openxmlformats.org/officeDocument/2006/relationships" xmlns:p="http://schemas.openxmlformats.org/presentationml/2006/main">
  <p:cm authorId="1" dt="2025-11-17T11:34:11.019" idx="51">
    <p:pos x="10" y="10"/>
    <p:text>Charles</p:text>
    <p:extLst>
      <p:ext uri="{C676402C-5697-4E1C-873F-D02D1690AC5C}">
        <p15:threadingInfo xmlns:p15="http://schemas.microsoft.com/office/powerpoint/2012/main" timeZoneBias="300"/>
      </p:ext>
    </p:extLst>
  </p:cm>
</p:cmLst>
</file>

<file path=ppt/comments/comment53.xml><?xml version="1.0" encoding="utf-8"?>
<p:cmLst xmlns:a="http://schemas.openxmlformats.org/drawingml/2006/main" xmlns:r="http://schemas.openxmlformats.org/officeDocument/2006/relationships" xmlns:p="http://schemas.openxmlformats.org/presentationml/2006/main">
  <p:cm authorId="1" dt="2025-11-17T11:34:16.343" idx="52">
    <p:pos x="10" y="10"/>
    <p:text>Charles</p:text>
    <p:extLst>
      <p:ext uri="{C676402C-5697-4E1C-873F-D02D1690AC5C}">
        <p15:threadingInfo xmlns:p15="http://schemas.microsoft.com/office/powerpoint/2012/main" timeZoneBias="300"/>
      </p:ext>
    </p:extLst>
  </p:cm>
</p:cmLst>
</file>

<file path=ppt/comments/comment54.xml><?xml version="1.0" encoding="utf-8"?>
<p:cmLst xmlns:a="http://schemas.openxmlformats.org/drawingml/2006/main" xmlns:r="http://schemas.openxmlformats.org/officeDocument/2006/relationships" xmlns:p="http://schemas.openxmlformats.org/presentationml/2006/main">
  <p:cm authorId="1" dt="2025-11-17T11:35:54.054" idx="53">
    <p:pos x="10" y="10"/>
    <p:text>Charles</p:text>
    <p:extLst>
      <p:ext uri="{C676402C-5697-4E1C-873F-D02D1690AC5C}">
        <p15:threadingInfo xmlns:p15="http://schemas.microsoft.com/office/powerpoint/2012/main" timeZoneBias="300"/>
      </p:ext>
    </p:extLst>
  </p:cm>
</p:cmLst>
</file>

<file path=ppt/comments/comment55.xml><?xml version="1.0" encoding="utf-8"?>
<p:cmLst xmlns:a="http://schemas.openxmlformats.org/drawingml/2006/main" xmlns:r="http://schemas.openxmlformats.org/officeDocument/2006/relationships" xmlns:p="http://schemas.openxmlformats.org/presentationml/2006/main">
  <p:cm authorId="1" dt="2025-11-17T11:35:58.677" idx="54">
    <p:pos x="10" y="10"/>
    <p:text>Charles</p:text>
    <p:extLst>
      <p:ext uri="{C676402C-5697-4E1C-873F-D02D1690AC5C}">
        <p15:threadingInfo xmlns:p15="http://schemas.microsoft.com/office/powerpoint/2012/main" timeZoneBias="300"/>
      </p:ext>
    </p:extLst>
  </p:cm>
</p:cmLst>
</file>

<file path=ppt/comments/comment56.xml><?xml version="1.0" encoding="utf-8"?>
<p:cmLst xmlns:a="http://schemas.openxmlformats.org/drawingml/2006/main" xmlns:r="http://schemas.openxmlformats.org/officeDocument/2006/relationships" xmlns:p="http://schemas.openxmlformats.org/presentationml/2006/main">
  <p:cm authorId="1" dt="2025-11-17T11:36:13.342" idx="55">
    <p:pos x="869" y="180"/>
    <p:text>Charles</p:text>
    <p:extLst>
      <p:ext uri="{C676402C-5697-4E1C-873F-D02D1690AC5C}">
        <p15:threadingInfo xmlns:p15="http://schemas.microsoft.com/office/powerpoint/2012/main" timeZoneBias="300"/>
      </p:ext>
    </p:extLst>
  </p:cm>
</p:cmLst>
</file>

<file path=ppt/comments/comment57.xml><?xml version="1.0" encoding="utf-8"?>
<p:cmLst xmlns:a="http://schemas.openxmlformats.org/drawingml/2006/main" xmlns:r="http://schemas.openxmlformats.org/officeDocument/2006/relationships" xmlns:p="http://schemas.openxmlformats.org/presentationml/2006/main">
  <p:cm authorId="2" dt="2025-11-22T07:58:45.416" idx="6">
    <p:pos x="10" y="10"/>
    <p:text>Richard</p:text>
    <p:extLst>
      <p:ext uri="{C676402C-5697-4E1C-873F-D02D1690AC5C}">
        <p15:threadingInfo xmlns:p15="http://schemas.microsoft.com/office/powerpoint/2012/main" timeZoneBias="300"/>
      </p:ext>
    </p:extLst>
  </p:cm>
</p:cmLst>
</file>

<file path=ppt/comments/comment58.xml><?xml version="1.0" encoding="utf-8"?>
<p:cmLst xmlns:a="http://schemas.openxmlformats.org/drawingml/2006/main" xmlns:r="http://schemas.openxmlformats.org/officeDocument/2006/relationships" xmlns:p="http://schemas.openxmlformats.org/presentationml/2006/main">
  <p:cm authorId="2" dt="2025-11-22T08:07:50.934" idx="8">
    <p:pos x="10" y="10"/>
    <p:text>Jaclyn</p:text>
    <p:extLst>
      <p:ext uri="{C676402C-5697-4E1C-873F-D02D1690AC5C}">
        <p15:threadingInfo xmlns:p15="http://schemas.microsoft.com/office/powerpoint/2012/main" timeZoneBias="300"/>
      </p:ext>
    </p:extLst>
  </p:cm>
</p:cmLst>
</file>

<file path=ppt/comments/comment59.xml><?xml version="1.0" encoding="utf-8"?>
<p:cmLst xmlns:a="http://schemas.openxmlformats.org/drawingml/2006/main" xmlns:r="http://schemas.openxmlformats.org/officeDocument/2006/relationships" xmlns:p="http://schemas.openxmlformats.org/presentationml/2006/main">
  <p:cm authorId="2" dt="2025-11-22T08:07:58.405" idx="9">
    <p:pos x="10" y="10"/>
    <p:text>Jaclyn</p:text>
    <p:extLst>
      <p:ext uri="{C676402C-5697-4E1C-873F-D02D1690AC5C}">
        <p15:threadingInfo xmlns:p15="http://schemas.microsoft.com/office/powerpoint/2012/main" timeZoneBias="300"/>
      </p:ext>
    </p:extLst>
  </p:cm>
</p:cmLst>
</file>

<file path=ppt/comments/comment60.xml><?xml version="1.0" encoding="utf-8"?>
<p:cmLst xmlns:a="http://schemas.openxmlformats.org/drawingml/2006/main" xmlns:r="http://schemas.openxmlformats.org/officeDocument/2006/relationships" xmlns:p="http://schemas.openxmlformats.org/presentationml/2006/main">
  <p:cm authorId="2" dt="2025-11-22T08:08:04.271" idx="10">
    <p:pos x="10" y="10"/>
    <p:text>Jaclyn</p:text>
    <p:extLst>
      <p:ext uri="{C676402C-5697-4E1C-873F-D02D1690AC5C}">
        <p15:threadingInfo xmlns:p15="http://schemas.microsoft.com/office/powerpoint/2012/main" timeZoneBias="300"/>
      </p:ext>
    </p:extLst>
  </p:cm>
</p:cmLst>
</file>

<file path=ppt/comments/comment61.xml><?xml version="1.0" encoding="utf-8"?>
<p:cmLst xmlns:a="http://schemas.openxmlformats.org/drawingml/2006/main" xmlns:r="http://schemas.openxmlformats.org/officeDocument/2006/relationships" xmlns:p="http://schemas.openxmlformats.org/presentationml/2006/main">
  <p:cm authorId="2" dt="2025-11-22T08:08:09.064" idx="11">
    <p:pos x="10" y="10"/>
    <p:text>Jaclyn</p:text>
    <p:extLst>
      <p:ext uri="{C676402C-5697-4E1C-873F-D02D1690AC5C}">
        <p15:threadingInfo xmlns:p15="http://schemas.microsoft.com/office/powerpoint/2012/main" timeZoneBias="300"/>
      </p:ext>
    </p:extLst>
  </p:cm>
</p:cmLst>
</file>

<file path=ppt/comments/comment62.xml><?xml version="1.0" encoding="utf-8"?>
<p:cmLst xmlns:a="http://schemas.openxmlformats.org/drawingml/2006/main" xmlns:r="http://schemas.openxmlformats.org/officeDocument/2006/relationships" xmlns:p="http://schemas.openxmlformats.org/presentationml/2006/main">
  <p:cm authorId="2" dt="2025-11-22T08:08:13.709" idx="12">
    <p:pos x="10" y="10"/>
    <p:text>Jaclyn</p:text>
    <p:extLst>
      <p:ext uri="{C676402C-5697-4E1C-873F-D02D1690AC5C}">
        <p15:threadingInfo xmlns:p15="http://schemas.microsoft.com/office/powerpoint/2012/main" timeZoneBias="300"/>
      </p:ext>
    </p:extLst>
  </p:cm>
</p:cmLst>
</file>

<file path=ppt/comments/comment63.xml><?xml version="1.0" encoding="utf-8"?>
<p:cmLst xmlns:a="http://schemas.openxmlformats.org/drawingml/2006/main" xmlns:r="http://schemas.openxmlformats.org/officeDocument/2006/relationships" xmlns:p="http://schemas.openxmlformats.org/presentationml/2006/main">
  <p:cm authorId="2" dt="2025-11-22T08:08:18.857" idx="13">
    <p:pos x="10" y="10"/>
    <p:text>Jaclyn</p:text>
    <p:extLst>
      <p:ext uri="{C676402C-5697-4E1C-873F-D02D1690AC5C}">
        <p15:threadingInfo xmlns:p15="http://schemas.microsoft.com/office/powerpoint/2012/main" timeZoneBias="300"/>
      </p:ext>
    </p:extLst>
  </p:cm>
</p:cmLst>
</file>

<file path=ppt/comments/comment64.xml><?xml version="1.0" encoding="utf-8"?>
<p:cmLst xmlns:a="http://schemas.openxmlformats.org/drawingml/2006/main" xmlns:r="http://schemas.openxmlformats.org/officeDocument/2006/relationships" xmlns:p="http://schemas.openxmlformats.org/presentationml/2006/main">
  <p:cm authorId="2" dt="2025-11-22T08:12:06.335" idx="14">
    <p:pos x="10" y="10"/>
    <p:text>Jaclyn</p:text>
    <p:extLst>
      <p:ext uri="{C676402C-5697-4E1C-873F-D02D1690AC5C}">
        <p15:threadingInfo xmlns:p15="http://schemas.microsoft.com/office/powerpoint/2012/main" timeZoneBias="300"/>
      </p:ext>
    </p:extLst>
  </p:cm>
</p:cmLst>
</file>

<file path=ppt/comments/comment65.xml><?xml version="1.0" encoding="utf-8"?>
<p:cmLst xmlns:a="http://schemas.openxmlformats.org/drawingml/2006/main" xmlns:r="http://schemas.openxmlformats.org/officeDocument/2006/relationships" xmlns:p="http://schemas.openxmlformats.org/presentationml/2006/main">
  <p:cm authorId="2" dt="2025-11-22T08:12:16.586" idx="15">
    <p:pos x="10" y="10"/>
    <p:text>Jaclyn</p:text>
    <p:extLst>
      <p:ext uri="{C676402C-5697-4E1C-873F-D02D1690AC5C}">
        <p15:threadingInfo xmlns:p15="http://schemas.microsoft.com/office/powerpoint/2012/main" timeZoneBias="30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4429D387-0E7D-48C6-9549-24A7ECF43109}" type="datetimeFigureOut">
              <a:rPr lang="en-US" smtClean="0"/>
              <a:t>12/18/2025</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140A2AC1-DB88-4AEB-A1B2-AD7B6E878B96}" type="slidenum">
              <a:rPr lang="en-US" smtClean="0"/>
              <a:t>‹#›</a:t>
            </a:fld>
            <a:endParaRPr lang="en-US"/>
          </a:p>
        </p:txBody>
      </p:sp>
    </p:spTree>
    <p:extLst>
      <p:ext uri="{BB962C8B-B14F-4D97-AF65-F5344CB8AC3E}">
        <p14:creationId xmlns:p14="http://schemas.microsoft.com/office/powerpoint/2010/main" val="3625024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ing.com/images/search?view=detailV2&amp;ccid=D%2b0lkwVX&amp;id=E6247F9183664EAF239A01B7E360F4C8BF16B096&amp;thid=OIP.D-0lkwVXnO9t9DZFNta_YwHaED&amp;mediaurl=https%3a%2f%2fwww.stjohnvic.com.au%2fmedia%2f3204%2fsch_sl0598-cropped.jpg&amp;cdnurl=https%3a%2f%2fth.bing.com%2fth%2fid%2fR.0fed259305579cef6df4364536d6bf63%3frik%3dlrAWv8j0YOO3AQ%26pid%3dImgRaw%26r%3d0&amp;exph=1608&amp;expw=2933&amp;q=pediatric+cardiac+arrest&amp;simid=608045542957591071&amp;FORM=IRPRST&amp;ck=3A63838D94FCF6A0F0FA54CD98BA433B&amp;selectedIndex=27&amp;ajaxhist=0&amp;ajaxserp=0"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i-iN9o-cKu0"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C6bCbFnPu4Y"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projectadam.com/Heartsafeschools" TargetMode="External"/><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youtube.com/watch?v=n0NarqUGuBk" TargetMode="External"/><Relationship Id="rId2" Type="http://schemas.openxmlformats.org/officeDocument/2006/relationships/slide" Target="../slides/slide56.xml"/><Relationship Id="rId1" Type="http://schemas.openxmlformats.org/officeDocument/2006/relationships/notesMaster" Target="../notesMasters/notesMaster1.xml"/><Relationship Id="rId4" Type="http://schemas.openxmlformats.org/officeDocument/2006/relationships/hyperlink" Target="https://www.youtube.com/watch?v=U1iqmAsnvxg"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youtube.com/watch?v=Hlgv5jhjSXQ"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0A2AC1-DB88-4AEB-A1B2-AD7B6E878B96}" type="slidenum">
              <a:rPr lang="en-US" smtClean="0"/>
              <a:t>1</a:t>
            </a:fld>
            <a:endParaRPr lang="en-US"/>
          </a:p>
        </p:txBody>
      </p:sp>
    </p:spTree>
    <p:extLst>
      <p:ext uri="{BB962C8B-B14F-4D97-AF65-F5344CB8AC3E}">
        <p14:creationId xmlns:p14="http://schemas.microsoft.com/office/powerpoint/2010/main" val="3629158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0A2AC1-DB88-4AEB-A1B2-AD7B6E878B96}" type="slidenum">
              <a:rPr lang="en-US" smtClean="0"/>
              <a:t>2</a:t>
            </a:fld>
            <a:endParaRPr lang="en-US"/>
          </a:p>
        </p:txBody>
      </p:sp>
    </p:spTree>
    <p:extLst>
      <p:ext uri="{BB962C8B-B14F-4D97-AF65-F5344CB8AC3E}">
        <p14:creationId xmlns:p14="http://schemas.microsoft.com/office/powerpoint/2010/main" val="3321705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0A2AC1-DB88-4AEB-A1B2-AD7B6E878B96}" type="slidenum">
              <a:rPr lang="en-US" smtClean="0"/>
              <a:t>3</a:t>
            </a:fld>
            <a:endParaRPr lang="en-US"/>
          </a:p>
        </p:txBody>
      </p:sp>
    </p:spTree>
    <p:extLst>
      <p:ext uri="{BB962C8B-B14F-4D97-AF65-F5344CB8AC3E}">
        <p14:creationId xmlns:p14="http://schemas.microsoft.com/office/powerpoint/2010/main" val="1786455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0A2AC1-DB88-4AEB-A1B2-AD7B6E878B96}" type="slidenum">
              <a:rPr lang="en-US" smtClean="0"/>
              <a:t>5</a:t>
            </a:fld>
            <a:endParaRPr lang="en-US"/>
          </a:p>
        </p:txBody>
      </p:sp>
    </p:spTree>
    <p:extLst>
      <p:ext uri="{BB962C8B-B14F-4D97-AF65-F5344CB8AC3E}">
        <p14:creationId xmlns:p14="http://schemas.microsoft.com/office/powerpoint/2010/main" val="1965248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Hank gathers March 1990- Loyola Marymount University star basketball player</a:t>
            </a:r>
          </a:p>
          <a:p>
            <a:r>
              <a:rPr lang="en-US">
                <a:cs typeface="Calibri"/>
              </a:rPr>
              <a:t>Adam Lemel 1999</a:t>
            </a:r>
          </a:p>
          <a:p>
            <a:r>
              <a:rPr lang="en-US">
                <a:cs typeface="Calibri"/>
              </a:rPr>
              <a:t>Wes Leonard 2011 Western </a:t>
            </a:r>
            <a:r>
              <a:rPr lang="en-US" err="1">
                <a:cs typeface="Calibri"/>
              </a:rPr>
              <a:t>michigan</a:t>
            </a:r>
            <a:r>
              <a:rPr lang="en-US">
                <a:cs typeface="Calibri"/>
              </a:rPr>
              <a:t> high school basketball player SCD</a:t>
            </a:r>
          </a:p>
          <a:p>
            <a:r>
              <a:rPr lang="en-US">
                <a:cs typeface="Calibri"/>
              </a:rPr>
              <a:t>Damar Hamlin Bufalo Bills (24 y/o SCA) January 2023</a:t>
            </a:r>
          </a:p>
          <a:p>
            <a:r>
              <a:rPr lang="en-US">
                <a:cs typeface="Calibri"/>
              </a:rPr>
              <a:t>Bronny James SCA July 2023 (19 y/o) dx of CHD</a:t>
            </a:r>
          </a:p>
        </p:txBody>
      </p:sp>
      <p:sp>
        <p:nvSpPr>
          <p:cNvPr id="4" name="Slide Number Placeholder 3"/>
          <p:cNvSpPr>
            <a:spLocks noGrp="1"/>
          </p:cNvSpPr>
          <p:nvPr>
            <p:ph type="sldNum" sz="quarter" idx="5"/>
          </p:nvPr>
        </p:nvSpPr>
        <p:spPr/>
        <p:txBody>
          <a:bodyPr/>
          <a:lstStyle/>
          <a:p>
            <a:fld id="{140A2AC1-DB88-4AEB-A1B2-AD7B6E878B96}" type="slidenum">
              <a:rPr lang="en-US" smtClean="0"/>
              <a:t>6</a:t>
            </a:fld>
            <a:endParaRPr lang="en-US"/>
          </a:p>
        </p:txBody>
      </p:sp>
    </p:spTree>
    <p:extLst>
      <p:ext uri="{BB962C8B-B14F-4D97-AF65-F5344CB8AC3E}">
        <p14:creationId xmlns:p14="http://schemas.microsoft.com/office/powerpoint/2010/main" val="3056678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endParaRPr lang="en-US">
              <a:cs typeface="Calibri"/>
            </a:endParaRPr>
          </a:p>
        </p:txBody>
      </p:sp>
      <p:sp>
        <p:nvSpPr>
          <p:cNvPr id="4" name="Slide Number Placeholder 3"/>
          <p:cNvSpPr>
            <a:spLocks noGrp="1"/>
          </p:cNvSpPr>
          <p:nvPr>
            <p:ph type="sldNum" sz="quarter" idx="5"/>
          </p:nvPr>
        </p:nvSpPr>
        <p:spPr/>
        <p:txBody>
          <a:bodyPr/>
          <a:lstStyle/>
          <a:p>
            <a:pPr defTabSz="931774">
              <a:defRPr/>
            </a:pPr>
            <a:fld id="{140A2AC1-DB88-4AEB-A1B2-AD7B6E878B96}" type="slidenum">
              <a:rPr lang="en-US">
                <a:solidFill>
                  <a:prstClr val="black"/>
                </a:solidFill>
                <a:latin typeface="Calibri" panose="020F0502020204030204"/>
              </a:rPr>
              <a:pPr defTabSz="931774">
                <a:defRPr/>
              </a:pPr>
              <a:t>9</a:t>
            </a:fld>
            <a:endParaRPr lang="en-US">
              <a:solidFill>
                <a:prstClr val="black"/>
              </a:solidFill>
              <a:latin typeface="Calibri" panose="020F0502020204030204"/>
            </a:endParaRPr>
          </a:p>
        </p:txBody>
      </p:sp>
    </p:spTree>
    <p:extLst>
      <p:ext uri="{BB962C8B-B14F-4D97-AF65-F5344CB8AC3E}">
        <p14:creationId xmlns:p14="http://schemas.microsoft.com/office/powerpoint/2010/main" val="32175621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endParaRPr lang="en-US">
              <a:cs typeface="Calibri"/>
            </a:endParaRPr>
          </a:p>
        </p:txBody>
      </p:sp>
      <p:sp>
        <p:nvSpPr>
          <p:cNvPr id="4" name="Slide Number Placeholder 3"/>
          <p:cNvSpPr>
            <a:spLocks noGrp="1"/>
          </p:cNvSpPr>
          <p:nvPr>
            <p:ph type="sldNum" sz="quarter" idx="5"/>
          </p:nvPr>
        </p:nvSpPr>
        <p:spPr/>
        <p:txBody>
          <a:bodyPr/>
          <a:lstStyle/>
          <a:p>
            <a:pPr defTabSz="931774">
              <a:defRPr/>
            </a:pPr>
            <a:fld id="{140A2AC1-DB88-4AEB-A1B2-AD7B6E878B96}" type="slidenum">
              <a:rPr lang="en-US">
                <a:solidFill>
                  <a:prstClr val="black"/>
                </a:solidFill>
                <a:latin typeface="Calibri" panose="020F0502020204030204"/>
              </a:rPr>
              <a:pPr defTabSz="931774">
                <a:defRPr/>
              </a:pPr>
              <a:t>10</a:t>
            </a:fld>
            <a:endParaRPr lang="en-US">
              <a:solidFill>
                <a:prstClr val="black"/>
              </a:solidFill>
              <a:latin typeface="Calibri" panose="020F0502020204030204"/>
            </a:endParaRPr>
          </a:p>
        </p:txBody>
      </p:sp>
    </p:spTree>
    <p:extLst>
      <p:ext uri="{BB962C8B-B14F-4D97-AF65-F5344CB8AC3E}">
        <p14:creationId xmlns:p14="http://schemas.microsoft.com/office/powerpoint/2010/main" val="1049055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endParaRPr lang="en-US">
              <a:cs typeface="Calibri"/>
            </a:endParaRPr>
          </a:p>
        </p:txBody>
      </p:sp>
      <p:sp>
        <p:nvSpPr>
          <p:cNvPr id="4" name="Slide Number Placeholder 3"/>
          <p:cNvSpPr>
            <a:spLocks noGrp="1"/>
          </p:cNvSpPr>
          <p:nvPr>
            <p:ph type="sldNum" sz="quarter" idx="5"/>
          </p:nvPr>
        </p:nvSpPr>
        <p:spPr/>
        <p:txBody>
          <a:bodyPr/>
          <a:lstStyle/>
          <a:p>
            <a:pPr defTabSz="931774">
              <a:defRPr/>
            </a:pPr>
            <a:fld id="{140A2AC1-DB88-4AEB-A1B2-AD7B6E878B96}" type="slidenum">
              <a:rPr lang="en-US">
                <a:solidFill>
                  <a:prstClr val="black"/>
                </a:solidFill>
                <a:latin typeface="Calibri" panose="020F0502020204030204"/>
              </a:rPr>
              <a:pPr defTabSz="931774">
                <a:defRPr/>
              </a:pPr>
              <a:t>11</a:t>
            </a:fld>
            <a:endParaRPr lang="en-US">
              <a:solidFill>
                <a:prstClr val="black"/>
              </a:solidFill>
              <a:latin typeface="Calibri" panose="020F0502020204030204"/>
            </a:endParaRPr>
          </a:p>
        </p:txBody>
      </p:sp>
    </p:spTree>
    <p:extLst>
      <p:ext uri="{BB962C8B-B14F-4D97-AF65-F5344CB8AC3E}">
        <p14:creationId xmlns:p14="http://schemas.microsoft.com/office/powerpoint/2010/main" val="2566058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222953" lvl="2" indent="-291179">
              <a:buFont typeface="Arial,Sans-Serif"/>
              <a:buChar char="•"/>
            </a:pPr>
            <a:r>
              <a:rPr lang="en-US"/>
              <a:t>14 pt questions Personal history + Family history + Physical exam.</a:t>
            </a:r>
          </a:p>
          <a:p>
            <a:pPr marL="1222953" lvl="2" indent="-291179">
              <a:buFont typeface="Arial,Sans-Serif"/>
              <a:buChar char="•"/>
            </a:pPr>
            <a:r>
              <a:rPr lang="en-US"/>
              <a:t>4 question Syncope/seizures? Chest pain with activity? Family history of inherited arrhythmia syndromes Family history of SUD &lt; 50 year old?</a:t>
            </a:r>
          </a:p>
          <a:p>
            <a:pPr marL="1222953" lvl="2" indent="-291179">
              <a:buFont typeface="Arial,Sans-Serif"/>
              <a:buChar char="•"/>
            </a:pPr>
            <a:r>
              <a:rPr lang="en-US"/>
              <a:t>Long QT syndrome, Wolff-Parkinson-White Syndrome (WPW), ARVC, Hypertrophic cardiomyopathy, and some structural abnormalities. Can miss CPVT LQTS</a:t>
            </a:r>
            <a:endParaRPr lang="en-US">
              <a:cs typeface="Calibri"/>
            </a:endParaRPr>
          </a:p>
        </p:txBody>
      </p:sp>
      <p:sp>
        <p:nvSpPr>
          <p:cNvPr id="4" name="Slide Number Placeholder 3"/>
          <p:cNvSpPr>
            <a:spLocks noGrp="1"/>
          </p:cNvSpPr>
          <p:nvPr>
            <p:ph type="sldNum" sz="quarter" idx="5"/>
          </p:nvPr>
        </p:nvSpPr>
        <p:spPr/>
        <p:txBody>
          <a:bodyPr/>
          <a:lstStyle/>
          <a:p>
            <a:pPr defTabSz="931774">
              <a:defRPr/>
            </a:pPr>
            <a:fld id="{140A2AC1-DB88-4AEB-A1B2-AD7B6E878B96}" type="slidenum">
              <a:rPr lang="en-US">
                <a:solidFill>
                  <a:prstClr val="black"/>
                </a:solidFill>
                <a:latin typeface="Calibri" panose="020F0502020204030204"/>
              </a:rPr>
              <a:pPr defTabSz="931774">
                <a:defRPr/>
              </a:pPr>
              <a:t>12</a:t>
            </a:fld>
            <a:endParaRPr lang="en-US">
              <a:solidFill>
                <a:prstClr val="black"/>
              </a:solidFill>
              <a:latin typeface="Calibri" panose="020F0502020204030204"/>
            </a:endParaRPr>
          </a:p>
        </p:txBody>
      </p:sp>
    </p:spTree>
    <p:extLst>
      <p:ext uri="{BB962C8B-B14F-4D97-AF65-F5344CB8AC3E}">
        <p14:creationId xmlns:p14="http://schemas.microsoft.com/office/powerpoint/2010/main" val="3516539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pediatric cardiac arrest - Bing images</a:t>
            </a:r>
            <a:endParaRPr lang="en-US"/>
          </a:p>
        </p:txBody>
      </p:sp>
      <p:sp>
        <p:nvSpPr>
          <p:cNvPr id="4" name="Slide Number Placeholder 3"/>
          <p:cNvSpPr>
            <a:spLocks noGrp="1"/>
          </p:cNvSpPr>
          <p:nvPr>
            <p:ph type="sldNum" sz="quarter" idx="5"/>
          </p:nvPr>
        </p:nvSpPr>
        <p:spPr/>
        <p:txBody>
          <a:bodyPr/>
          <a:lstStyle/>
          <a:p>
            <a:pPr defTabSz="931774">
              <a:defRPr/>
            </a:pPr>
            <a:fld id="{140A2AC1-DB88-4AEB-A1B2-AD7B6E878B96}" type="slidenum">
              <a:rPr lang="en-US">
                <a:solidFill>
                  <a:prstClr val="black"/>
                </a:solidFill>
                <a:latin typeface="Calibri" panose="020F0502020204030204"/>
              </a:rPr>
              <a:pPr defTabSz="931774">
                <a:defRPr/>
              </a:pPr>
              <a:t>13</a:t>
            </a:fld>
            <a:endParaRPr lang="en-US">
              <a:solidFill>
                <a:prstClr val="black"/>
              </a:solidFill>
              <a:latin typeface="Calibri" panose="020F0502020204030204"/>
            </a:endParaRPr>
          </a:p>
        </p:txBody>
      </p:sp>
    </p:spTree>
    <p:extLst>
      <p:ext uri="{BB962C8B-B14F-4D97-AF65-F5344CB8AC3E}">
        <p14:creationId xmlns:p14="http://schemas.microsoft.com/office/powerpoint/2010/main" val="28522116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222222"/>
                </a:solidFill>
                <a:effectLst/>
                <a:latin typeface="Arial"/>
                <a:cs typeface="Arial"/>
              </a:rPr>
              <a:t>Benjamin, E. J., Virani, S. S., Callaway, C. W., Chamberlain, A. M., Chang, A. R., Cheng, S., ... &amp; Muntner, P. (2018). Heart disease and stroke statistics—2018 update: a report from the American Heart Association. </a:t>
            </a:r>
            <a:r>
              <a:rPr lang="en-US" b="0" i="1">
                <a:solidFill>
                  <a:srgbClr val="222222"/>
                </a:solidFill>
                <a:effectLst/>
                <a:latin typeface="Arial"/>
                <a:cs typeface="Arial"/>
              </a:rPr>
              <a:t>Circulation</a:t>
            </a:r>
            <a:r>
              <a:rPr lang="en-US" b="0" i="0">
                <a:solidFill>
                  <a:srgbClr val="222222"/>
                </a:solidFill>
                <a:effectLst/>
                <a:latin typeface="Arial"/>
                <a:cs typeface="Arial"/>
              </a:rPr>
              <a:t>, </a:t>
            </a:r>
            <a:r>
              <a:rPr lang="en-US" b="0" i="1">
                <a:solidFill>
                  <a:srgbClr val="222222"/>
                </a:solidFill>
                <a:effectLst/>
                <a:latin typeface="Arial"/>
                <a:cs typeface="Arial"/>
              </a:rPr>
              <a:t>137</a:t>
            </a:r>
            <a:r>
              <a:rPr lang="en-US" b="0" i="0">
                <a:solidFill>
                  <a:srgbClr val="222222"/>
                </a:solidFill>
                <a:effectLst/>
                <a:latin typeface="Arial"/>
                <a:cs typeface="Arial"/>
              </a:rPr>
              <a:t>(12), e67-e492.</a:t>
            </a:r>
            <a:endParaRPr lang="en-US" b="0" i="0">
              <a:solidFill>
                <a:srgbClr val="000000"/>
              </a:solidFill>
              <a:effectLst/>
              <a:latin typeface="Calibri" panose="020F0502020204030204"/>
              <a:cs typeface="Calibri" panose="020F0502020204030204"/>
            </a:endParaRPr>
          </a:p>
          <a:p>
            <a:r>
              <a:rPr lang="en-US">
                <a:solidFill>
                  <a:srgbClr val="222222"/>
                </a:solidFill>
                <a:latin typeface="Arial"/>
                <a:cs typeface="Arial"/>
              </a:rPr>
              <a:t>CARES </a:t>
            </a:r>
            <a:r>
              <a:rPr lang="en-US" err="1">
                <a:solidFill>
                  <a:srgbClr val="222222"/>
                </a:solidFill>
                <a:latin typeface="Arial"/>
                <a:cs typeface="Arial"/>
              </a:rPr>
              <a:t>registery</a:t>
            </a:r>
            <a:r>
              <a:rPr lang="en-US">
                <a:solidFill>
                  <a:srgbClr val="222222"/>
                </a:solidFill>
                <a:latin typeface="Arial"/>
                <a:cs typeface="Arial"/>
              </a:rPr>
              <a:t> </a:t>
            </a:r>
          </a:p>
        </p:txBody>
      </p:sp>
      <p:sp>
        <p:nvSpPr>
          <p:cNvPr id="4" name="Slide Number Placeholder 3"/>
          <p:cNvSpPr>
            <a:spLocks noGrp="1"/>
          </p:cNvSpPr>
          <p:nvPr>
            <p:ph type="sldNum" sz="quarter" idx="5"/>
          </p:nvPr>
        </p:nvSpPr>
        <p:spPr/>
        <p:txBody>
          <a:bodyPr/>
          <a:lstStyle/>
          <a:p>
            <a:fld id="{140A2AC1-DB88-4AEB-A1B2-AD7B6E878B96}" type="slidenum">
              <a:rPr lang="en-US" smtClean="0"/>
              <a:t>17</a:t>
            </a:fld>
            <a:endParaRPr lang="en-US"/>
          </a:p>
        </p:txBody>
      </p:sp>
    </p:spTree>
    <p:extLst>
      <p:ext uri="{BB962C8B-B14F-4D97-AF65-F5344CB8AC3E}">
        <p14:creationId xmlns:p14="http://schemas.microsoft.com/office/powerpoint/2010/main" val="31423846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222222"/>
                </a:solidFill>
                <a:effectLst/>
                <a:latin typeface="Arial"/>
                <a:cs typeface="Arial"/>
              </a:rPr>
              <a:t>Benjamin, E. J., Virani, S. S., Callaway, C. W., Chamberlain, A. M., Chang, A. R., Cheng, S., ... &amp; Muntner, P. (2018). Heart disease and stroke statistics—2018 update: a report from the American Heart Association. </a:t>
            </a:r>
            <a:r>
              <a:rPr lang="en-US" b="0" i="1">
                <a:solidFill>
                  <a:srgbClr val="222222"/>
                </a:solidFill>
                <a:effectLst/>
                <a:latin typeface="Arial"/>
                <a:cs typeface="Arial"/>
              </a:rPr>
              <a:t>Circulation</a:t>
            </a:r>
            <a:r>
              <a:rPr lang="en-US" b="0" i="0">
                <a:solidFill>
                  <a:srgbClr val="222222"/>
                </a:solidFill>
                <a:effectLst/>
                <a:latin typeface="Arial"/>
                <a:cs typeface="Arial"/>
              </a:rPr>
              <a:t>, </a:t>
            </a:r>
            <a:r>
              <a:rPr lang="en-US" b="0" i="1">
                <a:solidFill>
                  <a:srgbClr val="222222"/>
                </a:solidFill>
                <a:effectLst/>
                <a:latin typeface="Arial"/>
                <a:cs typeface="Arial"/>
              </a:rPr>
              <a:t>137</a:t>
            </a:r>
            <a:r>
              <a:rPr lang="en-US" b="0" i="0">
                <a:solidFill>
                  <a:srgbClr val="222222"/>
                </a:solidFill>
                <a:effectLst/>
                <a:latin typeface="Arial"/>
                <a:cs typeface="Arial"/>
              </a:rPr>
              <a:t>(12), e67-e492.</a:t>
            </a:r>
            <a:endParaRPr lang="en-US" b="0" i="0">
              <a:solidFill>
                <a:srgbClr val="000000"/>
              </a:solidFill>
              <a:effectLst/>
              <a:latin typeface="Calibri" panose="020F0502020204030204"/>
              <a:cs typeface="Calibri" panose="020F0502020204030204"/>
            </a:endParaRPr>
          </a:p>
          <a:p>
            <a:r>
              <a:rPr lang="en-US">
                <a:solidFill>
                  <a:srgbClr val="222222"/>
                </a:solidFill>
                <a:latin typeface="Arial"/>
                <a:cs typeface="Arial"/>
              </a:rPr>
              <a:t>CARES </a:t>
            </a:r>
            <a:r>
              <a:rPr lang="en-US" err="1">
                <a:solidFill>
                  <a:srgbClr val="222222"/>
                </a:solidFill>
                <a:latin typeface="Arial"/>
                <a:cs typeface="Arial"/>
              </a:rPr>
              <a:t>registery</a:t>
            </a:r>
            <a:r>
              <a:rPr lang="en-US">
                <a:solidFill>
                  <a:srgbClr val="222222"/>
                </a:solidFill>
                <a:latin typeface="Arial"/>
                <a:cs typeface="Arial"/>
              </a:rPr>
              <a:t> </a:t>
            </a:r>
          </a:p>
        </p:txBody>
      </p:sp>
      <p:sp>
        <p:nvSpPr>
          <p:cNvPr id="4" name="Slide Number Placeholder 3"/>
          <p:cNvSpPr>
            <a:spLocks noGrp="1"/>
          </p:cNvSpPr>
          <p:nvPr>
            <p:ph type="sldNum" sz="quarter" idx="5"/>
          </p:nvPr>
        </p:nvSpPr>
        <p:spPr/>
        <p:txBody>
          <a:bodyPr/>
          <a:lstStyle/>
          <a:p>
            <a:fld id="{140A2AC1-DB88-4AEB-A1B2-AD7B6E878B96}" type="slidenum">
              <a:rPr lang="en-US" smtClean="0"/>
              <a:t>18</a:t>
            </a:fld>
            <a:endParaRPr lang="en-US"/>
          </a:p>
        </p:txBody>
      </p:sp>
    </p:spTree>
    <p:extLst>
      <p:ext uri="{BB962C8B-B14F-4D97-AF65-F5344CB8AC3E}">
        <p14:creationId xmlns:p14="http://schemas.microsoft.com/office/powerpoint/2010/main" val="16097484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a:cs typeface="Arial"/>
              </a:rPr>
              <a:t>Important to note there are disparities when it comes to bystander involvement- women, black, Hispanic, low income black neighborhoods or Hispanic vs high income white.</a:t>
            </a:r>
          </a:p>
          <a:p>
            <a:endParaRPr lang="en-US" b="0" i="0" dirty="0">
              <a:solidFill>
                <a:srgbClr val="222222"/>
              </a:solidFill>
              <a:effectLst/>
              <a:latin typeface="Arial"/>
              <a:cs typeface="Arial"/>
            </a:endParaRPr>
          </a:p>
          <a:p>
            <a:endParaRPr lang="en-US" b="0" i="0" dirty="0">
              <a:solidFill>
                <a:srgbClr val="222222"/>
              </a:solidFill>
              <a:effectLst/>
              <a:latin typeface="Arial"/>
              <a:cs typeface="Arial"/>
            </a:endParaRPr>
          </a:p>
          <a:p>
            <a:r>
              <a:rPr lang="en-US" b="0" i="0" dirty="0">
                <a:solidFill>
                  <a:srgbClr val="222222"/>
                </a:solidFill>
                <a:effectLst/>
                <a:latin typeface="Arial"/>
                <a:cs typeface="Arial"/>
              </a:rPr>
              <a:t>Benjamin, E. J., Virani, S. S., Callaway, C. W., Chamberlain, A. M., Chang, A. R., Cheng, S., ... &amp; </a:t>
            </a:r>
            <a:r>
              <a:rPr lang="en-US" b="0" i="0" dirty="0" err="1">
                <a:solidFill>
                  <a:srgbClr val="222222"/>
                </a:solidFill>
                <a:effectLst/>
                <a:latin typeface="Arial"/>
                <a:cs typeface="Arial"/>
              </a:rPr>
              <a:t>Muntner</a:t>
            </a:r>
            <a:r>
              <a:rPr lang="en-US" b="0" i="0" dirty="0">
                <a:solidFill>
                  <a:srgbClr val="222222"/>
                </a:solidFill>
                <a:effectLst/>
                <a:latin typeface="Arial"/>
                <a:cs typeface="Arial"/>
              </a:rPr>
              <a:t>, P. (2018). Heart disease and stroke statistics—2018 update: a report from the American Heart Association. </a:t>
            </a:r>
            <a:r>
              <a:rPr lang="en-US" b="0" i="1" dirty="0">
                <a:solidFill>
                  <a:srgbClr val="222222"/>
                </a:solidFill>
                <a:effectLst/>
                <a:latin typeface="Arial"/>
                <a:cs typeface="Arial"/>
              </a:rPr>
              <a:t>Circulation</a:t>
            </a:r>
            <a:r>
              <a:rPr lang="en-US" b="0" i="0" dirty="0">
                <a:solidFill>
                  <a:srgbClr val="222222"/>
                </a:solidFill>
                <a:effectLst/>
                <a:latin typeface="Arial"/>
                <a:cs typeface="Arial"/>
              </a:rPr>
              <a:t>, </a:t>
            </a:r>
            <a:r>
              <a:rPr lang="en-US" b="0" i="1" dirty="0">
                <a:solidFill>
                  <a:srgbClr val="222222"/>
                </a:solidFill>
                <a:effectLst/>
                <a:latin typeface="Arial"/>
                <a:cs typeface="Arial"/>
              </a:rPr>
              <a:t>137</a:t>
            </a:r>
            <a:r>
              <a:rPr lang="en-US" b="0" i="0" dirty="0">
                <a:solidFill>
                  <a:srgbClr val="222222"/>
                </a:solidFill>
                <a:effectLst/>
                <a:latin typeface="Arial"/>
                <a:cs typeface="Arial"/>
              </a:rPr>
              <a:t>(12), e67-e492.</a:t>
            </a:r>
            <a:endParaRPr lang="en-US" b="0" i="0" dirty="0">
              <a:solidFill>
                <a:srgbClr val="000000"/>
              </a:solidFill>
              <a:effectLst/>
              <a:latin typeface="Calibri" panose="020F0502020204030204"/>
              <a:cs typeface="Calibri" panose="020F0502020204030204"/>
            </a:endParaRPr>
          </a:p>
          <a:p>
            <a:r>
              <a:rPr lang="en-US" dirty="0">
                <a:solidFill>
                  <a:srgbClr val="222222"/>
                </a:solidFill>
                <a:latin typeface="Arial"/>
                <a:cs typeface="Arial"/>
              </a:rPr>
              <a:t>CARES </a:t>
            </a:r>
            <a:r>
              <a:rPr lang="en-US" dirty="0" err="1">
                <a:solidFill>
                  <a:srgbClr val="222222"/>
                </a:solidFill>
                <a:latin typeface="Arial"/>
                <a:cs typeface="Arial"/>
              </a:rPr>
              <a:t>registery</a:t>
            </a:r>
            <a:r>
              <a:rPr lang="en-US" dirty="0">
                <a:solidFill>
                  <a:srgbClr val="222222"/>
                </a:solidFill>
                <a:latin typeface="Arial"/>
                <a:cs typeface="Arial"/>
              </a:rPr>
              <a:t> </a:t>
            </a:r>
          </a:p>
        </p:txBody>
      </p:sp>
      <p:sp>
        <p:nvSpPr>
          <p:cNvPr id="4" name="Slide Number Placeholder 3"/>
          <p:cNvSpPr>
            <a:spLocks noGrp="1"/>
          </p:cNvSpPr>
          <p:nvPr>
            <p:ph type="sldNum" sz="quarter" idx="5"/>
          </p:nvPr>
        </p:nvSpPr>
        <p:spPr/>
        <p:txBody>
          <a:bodyPr/>
          <a:lstStyle/>
          <a:p>
            <a:fld id="{140A2AC1-DB88-4AEB-A1B2-AD7B6E878B96}" type="slidenum">
              <a:rPr lang="en-US" smtClean="0"/>
              <a:t>19</a:t>
            </a:fld>
            <a:endParaRPr lang="en-US"/>
          </a:p>
        </p:txBody>
      </p:sp>
    </p:spTree>
    <p:extLst>
      <p:ext uri="{BB962C8B-B14F-4D97-AF65-F5344CB8AC3E}">
        <p14:creationId xmlns:p14="http://schemas.microsoft.com/office/powerpoint/2010/main" val="6801525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Education is key- common misconception </a:t>
            </a:r>
          </a:p>
        </p:txBody>
      </p:sp>
      <p:sp>
        <p:nvSpPr>
          <p:cNvPr id="4" name="Slide Number Placeholder 3"/>
          <p:cNvSpPr>
            <a:spLocks noGrp="1"/>
          </p:cNvSpPr>
          <p:nvPr>
            <p:ph type="sldNum" sz="quarter" idx="10"/>
          </p:nvPr>
        </p:nvSpPr>
        <p:spPr/>
        <p:txBody>
          <a:bodyPr/>
          <a:lstStyle/>
          <a:p>
            <a:fld id="{CB3F92B3-A5C6-4E3D-8B91-225B5B03C5E5}" type="slidenum">
              <a:rPr lang="en-US" smtClean="0"/>
              <a:t>20</a:t>
            </a:fld>
            <a:endParaRPr lang="en-US"/>
          </a:p>
        </p:txBody>
      </p:sp>
    </p:spTree>
    <p:extLst>
      <p:ext uri="{BB962C8B-B14F-4D97-AF65-F5344CB8AC3E}">
        <p14:creationId xmlns:p14="http://schemas.microsoft.com/office/powerpoint/2010/main" val="16264278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How to SAVE a LIFE - Recognize Sudden Cardiac Arrest in Athletes – YouTube</a:t>
            </a:r>
            <a:endParaRPr lang="en-US" dirty="0"/>
          </a:p>
          <a:p>
            <a:r>
              <a:rPr lang="en-US" dirty="0"/>
              <a:t>https://youtu.be/i-iN9o-cKu0?si=tgi8KRiM3hKglGeC</a:t>
            </a:r>
          </a:p>
        </p:txBody>
      </p:sp>
      <p:sp>
        <p:nvSpPr>
          <p:cNvPr id="4" name="Slide Number Placeholder 3"/>
          <p:cNvSpPr>
            <a:spLocks noGrp="1"/>
          </p:cNvSpPr>
          <p:nvPr>
            <p:ph type="sldNum" sz="quarter" idx="5"/>
          </p:nvPr>
        </p:nvSpPr>
        <p:spPr/>
        <p:txBody>
          <a:bodyPr/>
          <a:lstStyle/>
          <a:p>
            <a:fld id="{140A2AC1-DB88-4AEB-A1B2-AD7B6E878B96}" type="slidenum">
              <a:rPr lang="en-US" smtClean="0"/>
              <a:t>21</a:t>
            </a:fld>
            <a:endParaRPr lang="en-US"/>
          </a:p>
        </p:txBody>
      </p:sp>
    </p:spTree>
    <p:extLst>
      <p:ext uri="{BB962C8B-B14F-4D97-AF65-F5344CB8AC3E}">
        <p14:creationId xmlns:p14="http://schemas.microsoft.com/office/powerpoint/2010/main" val="38700517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Hands-Only CPR Woman – YouTube</a:t>
            </a:r>
            <a:r>
              <a:rPr lang="en-US" dirty="0"/>
              <a:t> https://youtu.be/C6bCbFnPu4Y?si=VDtUuDV7SlQx1Bc-</a:t>
            </a:r>
          </a:p>
          <a:p>
            <a:endParaRPr lang="en-US" dirty="0">
              <a:cs typeface="Calibri"/>
            </a:endParaRPr>
          </a:p>
          <a:p>
            <a:r>
              <a:rPr lang="en-US" dirty="0">
                <a:cs typeface="Calibri"/>
              </a:rPr>
              <a:t>AED portions of hands only https://youtu.be/sCzJOnLXY_o?si=Ni6abL500qJTu4c-</a:t>
            </a:r>
          </a:p>
        </p:txBody>
      </p:sp>
      <p:sp>
        <p:nvSpPr>
          <p:cNvPr id="4" name="Slide Number Placeholder 3"/>
          <p:cNvSpPr>
            <a:spLocks noGrp="1"/>
          </p:cNvSpPr>
          <p:nvPr>
            <p:ph type="sldNum" sz="quarter" idx="5"/>
          </p:nvPr>
        </p:nvSpPr>
        <p:spPr/>
        <p:txBody>
          <a:bodyPr/>
          <a:lstStyle/>
          <a:p>
            <a:fld id="{140A2AC1-DB88-4AEB-A1B2-AD7B6E878B96}" type="slidenum">
              <a:rPr lang="en-US" smtClean="0"/>
              <a:t>22</a:t>
            </a:fld>
            <a:endParaRPr lang="en-US"/>
          </a:p>
        </p:txBody>
      </p:sp>
    </p:spTree>
    <p:extLst>
      <p:ext uri="{BB962C8B-B14F-4D97-AF65-F5344CB8AC3E}">
        <p14:creationId xmlns:p14="http://schemas.microsoft.com/office/powerpoint/2010/main" val="3734079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Break?</a:t>
            </a:r>
          </a:p>
        </p:txBody>
      </p:sp>
      <p:sp>
        <p:nvSpPr>
          <p:cNvPr id="4" name="Slide Number Placeholder 3"/>
          <p:cNvSpPr>
            <a:spLocks noGrp="1"/>
          </p:cNvSpPr>
          <p:nvPr>
            <p:ph type="sldNum" sz="quarter" idx="5"/>
          </p:nvPr>
        </p:nvSpPr>
        <p:spPr/>
        <p:txBody>
          <a:bodyPr/>
          <a:lstStyle/>
          <a:p>
            <a:fld id="{140A2AC1-DB88-4AEB-A1B2-AD7B6E878B96}" type="slidenum">
              <a:rPr lang="en-US" smtClean="0"/>
              <a:t>23</a:t>
            </a:fld>
            <a:endParaRPr lang="en-US"/>
          </a:p>
        </p:txBody>
      </p:sp>
    </p:spTree>
    <p:extLst>
      <p:ext uri="{BB962C8B-B14F-4D97-AF65-F5344CB8AC3E}">
        <p14:creationId xmlns:p14="http://schemas.microsoft.com/office/powerpoint/2010/main" val="14423849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to the AHA policy statement coming out soon </a:t>
            </a:r>
          </a:p>
          <a:p>
            <a:r>
              <a:rPr lang="en-US" dirty="0"/>
              <a:t>www.heart.org/cerp </a:t>
            </a:r>
          </a:p>
          <a:p>
            <a:r>
              <a:rPr lang="en-US" dirty="0"/>
              <a:t>Updated documents Project ADAM team, Parents Heart Watch, physicians, school nurses + more</a:t>
            </a:r>
          </a:p>
          <a:p>
            <a:endParaRPr lang="en-US" dirty="0"/>
          </a:p>
        </p:txBody>
      </p:sp>
      <p:sp>
        <p:nvSpPr>
          <p:cNvPr id="4" name="Slide Number Placeholder 3"/>
          <p:cNvSpPr>
            <a:spLocks noGrp="1"/>
          </p:cNvSpPr>
          <p:nvPr>
            <p:ph type="sldNum" sz="quarter" idx="5"/>
          </p:nvPr>
        </p:nvSpPr>
        <p:spPr/>
        <p:txBody>
          <a:bodyPr/>
          <a:lstStyle/>
          <a:p>
            <a:fld id="{140A2AC1-DB88-4AEB-A1B2-AD7B6E878B96}" type="slidenum">
              <a:rPr lang="en-US" smtClean="0"/>
              <a:t>24</a:t>
            </a:fld>
            <a:endParaRPr lang="en-US"/>
          </a:p>
        </p:txBody>
      </p:sp>
    </p:spTree>
    <p:extLst>
      <p:ext uri="{BB962C8B-B14F-4D97-AF65-F5344CB8AC3E}">
        <p14:creationId xmlns:p14="http://schemas.microsoft.com/office/powerpoint/2010/main" val="25219055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0A2AC1-DB88-4AEB-A1B2-AD7B6E878B96}" type="slidenum">
              <a:rPr lang="en-US" smtClean="0"/>
              <a:t>25</a:t>
            </a:fld>
            <a:endParaRPr lang="en-US"/>
          </a:p>
        </p:txBody>
      </p:sp>
    </p:spTree>
    <p:extLst>
      <p:ext uri="{BB962C8B-B14F-4D97-AF65-F5344CB8AC3E}">
        <p14:creationId xmlns:p14="http://schemas.microsoft.com/office/powerpoint/2010/main" val="34027115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Prospective study from 2009-2011 looking at high schools</a:t>
            </a:r>
          </a:p>
          <a:p>
            <a:r>
              <a:rPr lang="en-US" dirty="0"/>
              <a:t>AED programs in all but one of the schools that reported a SCA event during the 2 year study period</a:t>
            </a:r>
          </a:p>
        </p:txBody>
      </p:sp>
      <p:sp>
        <p:nvSpPr>
          <p:cNvPr id="4" name="Slide Number Placeholder 3"/>
          <p:cNvSpPr>
            <a:spLocks noGrp="1"/>
          </p:cNvSpPr>
          <p:nvPr>
            <p:ph type="sldNum" sz="quarter" idx="5"/>
          </p:nvPr>
        </p:nvSpPr>
        <p:spPr/>
        <p:txBody>
          <a:bodyPr/>
          <a:lstStyle/>
          <a:p>
            <a:fld id="{140A2AC1-DB88-4AEB-A1B2-AD7B6E878B96}" type="slidenum">
              <a:rPr lang="en-US" smtClean="0"/>
              <a:t>26</a:t>
            </a:fld>
            <a:endParaRPr lang="en-US"/>
          </a:p>
        </p:txBody>
      </p:sp>
    </p:spTree>
    <p:extLst>
      <p:ext uri="{BB962C8B-B14F-4D97-AF65-F5344CB8AC3E}">
        <p14:creationId xmlns:p14="http://schemas.microsoft.com/office/powerpoint/2010/main" val="10339524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F2D0F-DF45-E1DA-F136-980916A20D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D28A82-074D-4892-9C4D-3CEBB68298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CA8110-39CC-2A1B-ADBF-4E66C815C84D}"/>
              </a:ext>
            </a:extLst>
          </p:cNvPr>
          <p:cNvSpPr>
            <a:spLocks noGrp="1"/>
          </p:cNvSpPr>
          <p:nvPr>
            <p:ph type="body" idx="1"/>
          </p:nvPr>
        </p:nvSpPr>
        <p:spPr/>
        <p:txBody>
          <a:bodyPr/>
          <a:lstStyle/>
          <a:p>
            <a:r>
              <a:rPr lang="en-US">
                <a:cs typeface="Calibri"/>
              </a:rPr>
              <a:t>AED report form on project ADAM site</a:t>
            </a:r>
          </a:p>
        </p:txBody>
      </p:sp>
      <p:sp>
        <p:nvSpPr>
          <p:cNvPr id="4" name="Slide Number Placeholder 3">
            <a:extLst>
              <a:ext uri="{FF2B5EF4-FFF2-40B4-BE49-F238E27FC236}">
                <a16:creationId xmlns:a16="http://schemas.microsoft.com/office/drawing/2014/main" id="{7AB51591-495D-E4C6-A6F8-F13E27E60ACA}"/>
              </a:ext>
            </a:extLst>
          </p:cNvPr>
          <p:cNvSpPr>
            <a:spLocks noGrp="1"/>
          </p:cNvSpPr>
          <p:nvPr>
            <p:ph type="sldNum" sz="quarter" idx="5"/>
          </p:nvPr>
        </p:nvSpPr>
        <p:spPr/>
        <p:txBody>
          <a:bodyPr/>
          <a:lstStyle/>
          <a:p>
            <a:fld id="{140A2AC1-DB88-4AEB-A1B2-AD7B6E878B96}" type="slidenum">
              <a:rPr lang="en-US" smtClean="0"/>
              <a:t>32</a:t>
            </a:fld>
            <a:endParaRPr lang="en-US"/>
          </a:p>
        </p:txBody>
      </p:sp>
    </p:spTree>
    <p:extLst>
      <p:ext uri="{BB962C8B-B14F-4D97-AF65-F5344CB8AC3E}">
        <p14:creationId xmlns:p14="http://schemas.microsoft.com/office/powerpoint/2010/main" val="18956677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2943" indent="-232943">
              <a:buAutoNum type="arabicPeriod"/>
            </a:pPr>
            <a:r>
              <a:rPr lang="en-US" dirty="0"/>
              <a:t>Time is the number 1 determining factor</a:t>
            </a:r>
            <a:r>
              <a:rPr lang="en-US" baseline="0" dirty="0"/>
              <a:t> in a resuscitation attempt. How long it takes to render lifesaving interventions greatly influences outcomes. </a:t>
            </a:r>
          </a:p>
          <a:p>
            <a:pPr marL="232943" indent="-232943">
              <a:buAutoNum type="arabicPeriod"/>
            </a:pPr>
            <a:r>
              <a:rPr lang="en-US" baseline="0" dirty="0"/>
              <a:t>What do bystanders fear the most? The antidote to fear is knowledge. </a:t>
            </a:r>
          </a:p>
          <a:p>
            <a:pPr marL="232943" indent="-232943">
              <a:buAutoNum type="arabicPeriod"/>
            </a:pPr>
            <a:r>
              <a:rPr lang="en-US" baseline="0" dirty="0"/>
              <a:t>Complacency killed the cat not curiosity. Where is the closest AED? </a:t>
            </a:r>
          </a:p>
          <a:p>
            <a:pPr marL="232943" indent="-232943">
              <a:buAutoNum type="arabicPeriod"/>
            </a:pPr>
            <a:r>
              <a:rPr lang="en-US" baseline="0" dirty="0"/>
              <a:t>Overreliance in our communities on 911 and the same in schools on the school nurse. Military reference </a:t>
            </a:r>
          </a:p>
          <a:p>
            <a:pPr marL="232943" indent="-232943">
              <a:buAutoNum type="arabicPeriod"/>
            </a:pPr>
            <a:r>
              <a:rPr lang="en-US" baseline="0" dirty="0"/>
              <a:t>The antidote to chaos is a well rehearsed plan. A plan without practice will not help in a crisis. Running frequent drills is a must. </a:t>
            </a:r>
          </a:p>
        </p:txBody>
      </p:sp>
      <p:sp>
        <p:nvSpPr>
          <p:cNvPr id="4" name="Slide Number Placeholder 3"/>
          <p:cNvSpPr>
            <a:spLocks noGrp="1"/>
          </p:cNvSpPr>
          <p:nvPr>
            <p:ph type="sldNum" sz="quarter" idx="10"/>
          </p:nvPr>
        </p:nvSpPr>
        <p:spPr/>
        <p:txBody>
          <a:bodyPr/>
          <a:lstStyle/>
          <a:p>
            <a:fld id="{140A2AC1-DB88-4AEB-A1B2-AD7B6E878B96}" type="slidenum">
              <a:rPr lang="en-US" smtClean="0"/>
              <a:t>36</a:t>
            </a:fld>
            <a:endParaRPr lang="en-US"/>
          </a:p>
        </p:txBody>
      </p:sp>
    </p:spTree>
    <p:extLst>
      <p:ext uri="{BB962C8B-B14F-4D97-AF65-F5344CB8AC3E}">
        <p14:creationId xmlns:p14="http://schemas.microsoft.com/office/powerpoint/2010/main" val="15685439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BREAK?***</a:t>
            </a:r>
          </a:p>
        </p:txBody>
      </p:sp>
      <p:sp>
        <p:nvSpPr>
          <p:cNvPr id="4" name="Slide Number Placeholder 3"/>
          <p:cNvSpPr>
            <a:spLocks noGrp="1"/>
          </p:cNvSpPr>
          <p:nvPr>
            <p:ph type="sldNum" sz="quarter" idx="5"/>
          </p:nvPr>
        </p:nvSpPr>
        <p:spPr/>
        <p:txBody>
          <a:bodyPr/>
          <a:lstStyle/>
          <a:p>
            <a:fld id="{140A2AC1-DB88-4AEB-A1B2-AD7B6E878B96}" type="slidenum">
              <a:rPr lang="en-US" smtClean="0"/>
              <a:t>37</a:t>
            </a:fld>
            <a:endParaRPr lang="en-US"/>
          </a:p>
        </p:txBody>
      </p:sp>
    </p:spTree>
    <p:extLst>
      <p:ext uri="{BB962C8B-B14F-4D97-AF65-F5344CB8AC3E}">
        <p14:creationId xmlns:p14="http://schemas.microsoft.com/office/powerpoint/2010/main" val="28899014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0A2AC1-DB88-4AEB-A1B2-AD7B6E878B96}" type="slidenum">
              <a:rPr lang="en-US" smtClean="0"/>
              <a:t>38</a:t>
            </a:fld>
            <a:endParaRPr lang="en-US"/>
          </a:p>
        </p:txBody>
      </p:sp>
    </p:spTree>
    <p:extLst>
      <p:ext uri="{BB962C8B-B14F-4D97-AF65-F5344CB8AC3E}">
        <p14:creationId xmlns:p14="http://schemas.microsoft.com/office/powerpoint/2010/main" val="42884189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Name of school? Is it known as the old middle school? How many buildings, hallways, classrooms, portables? Locked doors? Keys vs fabs? How many AEDS?</a:t>
            </a:r>
          </a:p>
        </p:txBody>
      </p:sp>
      <p:sp>
        <p:nvSpPr>
          <p:cNvPr id="4" name="Slide Number Placeholder 3"/>
          <p:cNvSpPr>
            <a:spLocks noGrp="1"/>
          </p:cNvSpPr>
          <p:nvPr>
            <p:ph type="sldNum" sz="quarter" idx="5"/>
          </p:nvPr>
        </p:nvSpPr>
        <p:spPr/>
        <p:txBody>
          <a:bodyPr/>
          <a:lstStyle/>
          <a:p>
            <a:fld id="{140A2AC1-DB88-4AEB-A1B2-AD7B6E878B96}" type="slidenum">
              <a:rPr lang="en-US" smtClean="0"/>
              <a:t>40</a:t>
            </a:fld>
            <a:endParaRPr lang="en-US"/>
          </a:p>
        </p:txBody>
      </p:sp>
    </p:spTree>
    <p:extLst>
      <p:ext uri="{BB962C8B-B14F-4D97-AF65-F5344CB8AC3E}">
        <p14:creationId xmlns:p14="http://schemas.microsoft.com/office/powerpoint/2010/main" val="28862800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slide After bringing groups back together </a:t>
            </a:r>
          </a:p>
        </p:txBody>
      </p:sp>
      <p:sp>
        <p:nvSpPr>
          <p:cNvPr id="4" name="Slide Number Placeholder 3"/>
          <p:cNvSpPr>
            <a:spLocks noGrp="1"/>
          </p:cNvSpPr>
          <p:nvPr>
            <p:ph type="sldNum" sz="quarter" idx="5"/>
          </p:nvPr>
        </p:nvSpPr>
        <p:spPr/>
        <p:txBody>
          <a:bodyPr/>
          <a:lstStyle/>
          <a:p>
            <a:fld id="{140A2AC1-DB88-4AEB-A1B2-AD7B6E878B96}" type="slidenum">
              <a:rPr lang="en-US" smtClean="0"/>
              <a:t>41</a:t>
            </a:fld>
            <a:endParaRPr lang="en-US"/>
          </a:p>
        </p:txBody>
      </p:sp>
    </p:spTree>
    <p:extLst>
      <p:ext uri="{BB962C8B-B14F-4D97-AF65-F5344CB8AC3E}">
        <p14:creationId xmlns:p14="http://schemas.microsoft.com/office/powerpoint/2010/main" val="11555259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0A2AC1-DB88-4AEB-A1B2-AD7B6E878B96}" type="slidenum">
              <a:rPr lang="en-US" smtClean="0"/>
              <a:t>42</a:t>
            </a:fld>
            <a:endParaRPr lang="en-US"/>
          </a:p>
        </p:txBody>
      </p:sp>
    </p:spTree>
    <p:extLst>
      <p:ext uri="{BB962C8B-B14F-4D97-AF65-F5344CB8AC3E}">
        <p14:creationId xmlns:p14="http://schemas.microsoft.com/office/powerpoint/2010/main" val="14020437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slide after bringing groups back together</a:t>
            </a:r>
          </a:p>
        </p:txBody>
      </p:sp>
      <p:sp>
        <p:nvSpPr>
          <p:cNvPr id="4" name="Slide Number Placeholder 3"/>
          <p:cNvSpPr>
            <a:spLocks noGrp="1"/>
          </p:cNvSpPr>
          <p:nvPr>
            <p:ph type="sldNum" sz="quarter" idx="5"/>
          </p:nvPr>
        </p:nvSpPr>
        <p:spPr/>
        <p:txBody>
          <a:bodyPr/>
          <a:lstStyle/>
          <a:p>
            <a:fld id="{140A2AC1-DB88-4AEB-A1B2-AD7B6E878B96}" type="slidenum">
              <a:rPr lang="en-US" smtClean="0"/>
              <a:t>45</a:t>
            </a:fld>
            <a:endParaRPr lang="en-US"/>
          </a:p>
        </p:txBody>
      </p:sp>
    </p:spTree>
    <p:extLst>
      <p:ext uri="{BB962C8B-B14F-4D97-AF65-F5344CB8AC3E}">
        <p14:creationId xmlns:p14="http://schemas.microsoft.com/office/powerpoint/2010/main" val="1059524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Jacklyn</a:t>
            </a:r>
          </a:p>
        </p:txBody>
      </p:sp>
      <p:sp>
        <p:nvSpPr>
          <p:cNvPr id="4" name="Slide Number Placeholder 3"/>
          <p:cNvSpPr>
            <a:spLocks noGrp="1"/>
          </p:cNvSpPr>
          <p:nvPr>
            <p:ph type="sldNum" sz="quarter" idx="5"/>
          </p:nvPr>
        </p:nvSpPr>
        <p:spPr/>
        <p:txBody>
          <a:bodyPr/>
          <a:lstStyle/>
          <a:p>
            <a:fld id="{140A2AC1-DB88-4AEB-A1B2-AD7B6E878B96}" type="slidenum">
              <a:rPr lang="en-US" smtClean="0"/>
              <a:t>46</a:t>
            </a:fld>
            <a:endParaRPr lang="en-US"/>
          </a:p>
        </p:txBody>
      </p:sp>
    </p:spTree>
    <p:extLst>
      <p:ext uri="{BB962C8B-B14F-4D97-AF65-F5344CB8AC3E}">
        <p14:creationId xmlns:p14="http://schemas.microsoft.com/office/powerpoint/2010/main" val="25997529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 this when groups come back together</a:t>
            </a:r>
          </a:p>
        </p:txBody>
      </p:sp>
      <p:sp>
        <p:nvSpPr>
          <p:cNvPr id="4" name="Slide Number Placeholder 3"/>
          <p:cNvSpPr>
            <a:spLocks noGrp="1"/>
          </p:cNvSpPr>
          <p:nvPr>
            <p:ph type="sldNum" sz="quarter" idx="5"/>
          </p:nvPr>
        </p:nvSpPr>
        <p:spPr/>
        <p:txBody>
          <a:bodyPr/>
          <a:lstStyle/>
          <a:p>
            <a:fld id="{140A2AC1-DB88-4AEB-A1B2-AD7B6E878B96}" type="slidenum">
              <a:rPr lang="en-US" smtClean="0"/>
              <a:t>51</a:t>
            </a:fld>
            <a:endParaRPr lang="en-US"/>
          </a:p>
        </p:txBody>
      </p:sp>
    </p:spTree>
    <p:extLst>
      <p:ext uri="{BB962C8B-B14F-4D97-AF65-F5344CB8AC3E}">
        <p14:creationId xmlns:p14="http://schemas.microsoft.com/office/powerpoint/2010/main" val="22393361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Schools (projectadam.com)</a:t>
            </a:r>
            <a:r>
              <a:rPr lang="en-US" dirty="0"/>
              <a:t> https://www.projectadam.com/Heartsafeschools</a:t>
            </a:r>
          </a:p>
        </p:txBody>
      </p:sp>
      <p:sp>
        <p:nvSpPr>
          <p:cNvPr id="4" name="Slide Number Placeholder 3"/>
          <p:cNvSpPr>
            <a:spLocks noGrp="1"/>
          </p:cNvSpPr>
          <p:nvPr>
            <p:ph type="sldNum" sz="quarter" idx="5"/>
          </p:nvPr>
        </p:nvSpPr>
        <p:spPr/>
        <p:txBody>
          <a:bodyPr/>
          <a:lstStyle/>
          <a:p>
            <a:fld id="{140A2AC1-DB88-4AEB-A1B2-AD7B6E878B96}" type="slidenum">
              <a:rPr lang="en-US" smtClean="0"/>
              <a:t>52</a:t>
            </a:fld>
            <a:endParaRPr lang="en-US"/>
          </a:p>
        </p:txBody>
      </p:sp>
    </p:spTree>
    <p:extLst>
      <p:ext uri="{BB962C8B-B14F-4D97-AF65-F5344CB8AC3E}">
        <p14:creationId xmlns:p14="http://schemas.microsoft.com/office/powerpoint/2010/main" val="14052191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after groups back together</a:t>
            </a:r>
          </a:p>
        </p:txBody>
      </p:sp>
      <p:sp>
        <p:nvSpPr>
          <p:cNvPr id="4" name="Slide Number Placeholder 3"/>
          <p:cNvSpPr>
            <a:spLocks noGrp="1"/>
          </p:cNvSpPr>
          <p:nvPr>
            <p:ph type="sldNum" sz="quarter" idx="5"/>
          </p:nvPr>
        </p:nvSpPr>
        <p:spPr/>
        <p:txBody>
          <a:bodyPr/>
          <a:lstStyle/>
          <a:p>
            <a:fld id="{140A2AC1-DB88-4AEB-A1B2-AD7B6E878B96}" type="slidenum">
              <a:rPr lang="en-US" smtClean="0"/>
              <a:t>55</a:t>
            </a:fld>
            <a:endParaRPr lang="en-US"/>
          </a:p>
        </p:txBody>
      </p:sp>
    </p:spTree>
    <p:extLst>
      <p:ext uri="{BB962C8B-B14F-4D97-AF65-F5344CB8AC3E}">
        <p14:creationId xmlns:p14="http://schemas.microsoft.com/office/powerpoint/2010/main" val="26032021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hlinkClick r:id="rId3"/>
              </a:rPr>
              <a:t>Project ADAM: AED drills in your school - YouTube</a:t>
            </a:r>
            <a:r>
              <a:rPr lang="en-US"/>
              <a:t> </a:t>
            </a:r>
          </a:p>
          <a:p>
            <a:endParaRPr lang="en-US">
              <a:cs typeface="Calibri"/>
            </a:endParaRPr>
          </a:p>
          <a:p>
            <a:r>
              <a:rPr lang="en-US" u="sng">
                <a:hlinkClick r:id="rId4"/>
              </a:rPr>
              <a:t>Project ADAM Cardiac Emergency Response Drill - YouTube</a:t>
            </a:r>
            <a:endParaRPr lang="en-US"/>
          </a:p>
          <a:p>
            <a:endParaRPr lang="en-US"/>
          </a:p>
          <a:p>
            <a:endParaRPr lang="en-US">
              <a:cs typeface="Calibri"/>
            </a:endParaRPr>
          </a:p>
          <a:p>
            <a:r>
              <a:rPr lang="en-US">
                <a:cs typeface="Calibri"/>
              </a:rPr>
              <a:t>13:59 mins</a:t>
            </a:r>
          </a:p>
        </p:txBody>
      </p:sp>
      <p:sp>
        <p:nvSpPr>
          <p:cNvPr id="4" name="Slide Number Placeholder 3"/>
          <p:cNvSpPr>
            <a:spLocks noGrp="1"/>
          </p:cNvSpPr>
          <p:nvPr>
            <p:ph type="sldNum" sz="quarter" idx="5"/>
          </p:nvPr>
        </p:nvSpPr>
        <p:spPr/>
        <p:txBody>
          <a:bodyPr/>
          <a:lstStyle/>
          <a:p>
            <a:fld id="{140A2AC1-DB88-4AEB-A1B2-AD7B6E878B96}" type="slidenum">
              <a:rPr lang="en-US" smtClean="0"/>
              <a:t>56</a:t>
            </a:fld>
            <a:endParaRPr lang="en-US"/>
          </a:p>
        </p:txBody>
      </p:sp>
    </p:spTree>
    <p:extLst>
      <p:ext uri="{BB962C8B-B14F-4D97-AF65-F5344CB8AC3E}">
        <p14:creationId xmlns:p14="http://schemas.microsoft.com/office/powerpoint/2010/main" val="6083345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40A2AC1-DB88-4AEB-A1B2-AD7B6E878B96}" type="slidenum">
              <a:rPr lang="en-US" smtClean="0"/>
              <a:t>58</a:t>
            </a:fld>
            <a:endParaRPr lang="en-US"/>
          </a:p>
        </p:txBody>
      </p:sp>
    </p:spTree>
    <p:extLst>
      <p:ext uri="{BB962C8B-B14F-4D97-AF65-F5344CB8AC3E}">
        <p14:creationId xmlns:p14="http://schemas.microsoft.com/office/powerpoint/2010/main" val="15210416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Different is Advanced provides a grading scale for first 8 items on response actions</a:t>
            </a:r>
          </a:p>
        </p:txBody>
      </p:sp>
      <p:sp>
        <p:nvSpPr>
          <p:cNvPr id="4" name="Slide Number Placeholder 3"/>
          <p:cNvSpPr>
            <a:spLocks noGrp="1"/>
          </p:cNvSpPr>
          <p:nvPr>
            <p:ph type="sldNum" sz="quarter" idx="5"/>
          </p:nvPr>
        </p:nvSpPr>
        <p:spPr/>
        <p:txBody>
          <a:bodyPr/>
          <a:lstStyle/>
          <a:p>
            <a:fld id="{140A2AC1-DB88-4AEB-A1B2-AD7B6E878B96}" type="slidenum">
              <a:rPr lang="en-US" smtClean="0"/>
              <a:t>60</a:t>
            </a:fld>
            <a:endParaRPr lang="en-US"/>
          </a:p>
        </p:txBody>
      </p:sp>
    </p:spTree>
    <p:extLst>
      <p:ext uri="{BB962C8B-B14F-4D97-AF65-F5344CB8AC3E}">
        <p14:creationId xmlns:p14="http://schemas.microsoft.com/office/powerpoint/2010/main" val="19445718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How to Conduct a School Cardiac Emergency Response Drill – YouTube</a:t>
            </a:r>
            <a:endParaRPr lang="en-US" dirty="0"/>
          </a:p>
          <a:p>
            <a:r>
              <a:rPr lang="en-US" dirty="0"/>
              <a:t>https://youtu.be/U1iqmAsnvxg?si=Bd6QA_RMm0jNIat8</a:t>
            </a:r>
          </a:p>
        </p:txBody>
      </p:sp>
      <p:sp>
        <p:nvSpPr>
          <p:cNvPr id="4" name="Slide Number Placeholder 3"/>
          <p:cNvSpPr>
            <a:spLocks noGrp="1"/>
          </p:cNvSpPr>
          <p:nvPr>
            <p:ph type="sldNum" sz="quarter" idx="5"/>
          </p:nvPr>
        </p:nvSpPr>
        <p:spPr/>
        <p:txBody>
          <a:bodyPr/>
          <a:lstStyle/>
          <a:p>
            <a:fld id="{140A2AC1-DB88-4AEB-A1B2-AD7B6E878B96}" type="slidenum">
              <a:rPr lang="en-US" smtClean="0"/>
              <a:t>63</a:t>
            </a:fld>
            <a:endParaRPr lang="en-US"/>
          </a:p>
        </p:txBody>
      </p:sp>
    </p:spTree>
    <p:extLst>
      <p:ext uri="{BB962C8B-B14F-4D97-AF65-F5344CB8AC3E}">
        <p14:creationId xmlns:p14="http://schemas.microsoft.com/office/powerpoint/2010/main" val="25194393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AED report form on project ADAM site</a:t>
            </a:r>
          </a:p>
        </p:txBody>
      </p:sp>
      <p:sp>
        <p:nvSpPr>
          <p:cNvPr id="4" name="Slide Number Placeholder 3"/>
          <p:cNvSpPr>
            <a:spLocks noGrp="1"/>
          </p:cNvSpPr>
          <p:nvPr>
            <p:ph type="sldNum" sz="quarter" idx="5"/>
          </p:nvPr>
        </p:nvSpPr>
        <p:spPr/>
        <p:txBody>
          <a:bodyPr/>
          <a:lstStyle/>
          <a:p>
            <a:fld id="{140A2AC1-DB88-4AEB-A1B2-AD7B6E878B96}" type="slidenum">
              <a:rPr lang="en-US" smtClean="0"/>
              <a:t>65</a:t>
            </a:fld>
            <a:endParaRPr lang="en-US"/>
          </a:p>
        </p:txBody>
      </p:sp>
    </p:spTree>
    <p:extLst>
      <p:ext uri="{BB962C8B-B14F-4D97-AF65-F5344CB8AC3E}">
        <p14:creationId xmlns:p14="http://schemas.microsoft.com/office/powerpoint/2010/main" val="4423497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https://youtu.be/r9blaWHHSls</a:t>
            </a:r>
          </a:p>
        </p:txBody>
      </p:sp>
      <p:sp>
        <p:nvSpPr>
          <p:cNvPr id="4" name="Slide Number Placeholder 3"/>
          <p:cNvSpPr>
            <a:spLocks noGrp="1"/>
          </p:cNvSpPr>
          <p:nvPr>
            <p:ph type="sldNum" sz="quarter" idx="5"/>
          </p:nvPr>
        </p:nvSpPr>
        <p:spPr/>
        <p:txBody>
          <a:bodyPr/>
          <a:lstStyle/>
          <a:p>
            <a:fld id="{140A2AC1-DB88-4AEB-A1B2-AD7B6E878B96}" type="slidenum">
              <a:rPr lang="en-US" smtClean="0"/>
              <a:t>67</a:t>
            </a:fld>
            <a:endParaRPr lang="en-US"/>
          </a:p>
        </p:txBody>
      </p:sp>
    </p:spTree>
    <p:extLst>
      <p:ext uri="{BB962C8B-B14F-4D97-AF65-F5344CB8AC3E}">
        <p14:creationId xmlns:p14="http://schemas.microsoft.com/office/powerpoint/2010/main" val="373528615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AED report form on project ADAM site</a:t>
            </a:r>
          </a:p>
        </p:txBody>
      </p:sp>
      <p:sp>
        <p:nvSpPr>
          <p:cNvPr id="4" name="Slide Number Placeholder 3"/>
          <p:cNvSpPr>
            <a:spLocks noGrp="1"/>
          </p:cNvSpPr>
          <p:nvPr>
            <p:ph type="sldNum" sz="quarter" idx="5"/>
          </p:nvPr>
        </p:nvSpPr>
        <p:spPr/>
        <p:txBody>
          <a:bodyPr/>
          <a:lstStyle/>
          <a:p>
            <a:fld id="{140A2AC1-DB88-4AEB-A1B2-AD7B6E878B96}" type="slidenum">
              <a:rPr lang="en-US" smtClean="0"/>
              <a:t>76</a:t>
            </a:fld>
            <a:endParaRPr lang="en-US"/>
          </a:p>
        </p:txBody>
      </p:sp>
    </p:spTree>
    <p:extLst>
      <p:ext uri="{BB962C8B-B14F-4D97-AF65-F5344CB8AC3E}">
        <p14:creationId xmlns:p14="http://schemas.microsoft.com/office/powerpoint/2010/main" val="11493877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0A2AC1-DB88-4AEB-A1B2-AD7B6E878B96}" type="slidenum">
              <a:rPr lang="en-US" smtClean="0"/>
              <a:t>87</a:t>
            </a:fld>
            <a:endParaRPr lang="en-US"/>
          </a:p>
        </p:txBody>
      </p:sp>
    </p:spTree>
    <p:extLst>
      <p:ext uri="{BB962C8B-B14F-4D97-AF65-F5344CB8AC3E}">
        <p14:creationId xmlns:p14="http://schemas.microsoft.com/office/powerpoint/2010/main" val="28209350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Option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57C8A-A8EF-2C4B-865D-4B2CE7085303}"/>
              </a:ext>
            </a:extLst>
          </p:cNvPr>
          <p:cNvSpPr>
            <a:spLocks noGrp="1"/>
          </p:cNvSpPr>
          <p:nvPr>
            <p:ph type="ctrTitle"/>
          </p:nvPr>
        </p:nvSpPr>
        <p:spPr>
          <a:xfrm>
            <a:off x="1524000" y="507258"/>
            <a:ext cx="9144000" cy="226184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D6BF213-7977-D64E-88FF-81878C0041F7}"/>
              </a:ext>
            </a:extLst>
          </p:cNvPr>
          <p:cNvSpPr>
            <a:spLocks noGrp="1"/>
          </p:cNvSpPr>
          <p:nvPr>
            <p:ph type="subTitle" idx="1"/>
          </p:nvPr>
        </p:nvSpPr>
        <p:spPr>
          <a:xfrm>
            <a:off x="1524000" y="2987989"/>
            <a:ext cx="9144000" cy="1123474"/>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66739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Option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0193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Option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01892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84BBC-A543-BE48-9B0F-CD5503AFB96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5E2EFC-0C7B-5A41-8984-20865C4A407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98556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FD93-CCF0-D14F-B1E3-8CAB171415A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AF1D0F7-AFA1-1447-967A-FF1087A348B4}"/>
              </a:ext>
            </a:extLst>
          </p:cNvPr>
          <p:cNvSpPr>
            <a:spLocks noGrp="1"/>
          </p:cNvSpPr>
          <p:nvPr>
            <p:ph sz="half" idx="1"/>
          </p:nvPr>
        </p:nvSpPr>
        <p:spPr>
          <a:xfrm>
            <a:off x="838200" y="1825624"/>
            <a:ext cx="5181600" cy="47553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2347A-A15C-6941-9780-92BAA663DE87}"/>
              </a:ext>
            </a:extLst>
          </p:cNvPr>
          <p:cNvSpPr>
            <a:spLocks noGrp="1"/>
          </p:cNvSpPr>
          <p:nvPr>
            <p:ph sz="half" idx="2"/>
          </p:nvPr>
        </p:nvSpPr>
        <p:spPr>
          <a:xfrm>
            <a:off x="6172200" y="1825625"/>
            <a:ext cx="5181600" cy="3961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70285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2279F-FCEB-0C49-8AF5-315788C73147}"/>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53852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Ending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859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Content">
    <p:spTree>
      <p:nvGrpSpPr>
        <p:cNvPr id="1" name="Shape 25"/>
        <p:cNvGrpSpPr/>
        <p:nvPr/>
      </p:nvGrpSpPr>
      <p:grpSpPr>
        <a:xfrm>
          <a:off x="0" y="0"/>
          <a:ext cx="0" cy="0"/>
          <a:chOff x="0" y="0"/>
          <a:chExt cx="0" cy="0"/>
        </a:xfrm>
      </p:grpSpPr>
      <p:sp>
        <p:nvSpPr>
          <p:cNvPr id="26" name="Shape 26"/>
          <p:cNvSpPr txBox="1">
            <a:spLocks noGrp="1"/>
          </p:cNvSpPr>
          <p:nvPr>
            <p:ph type="title"/>
          </p:nvPr>
        </p:nvSpPr>
        <p:spPr>
          <a:xfrm>
            <a:off x="609600" y="274637"/>
            <a:ext cx="10972800" cy="868362"/>
          </a:xfrm>
          <a:prstGeom prst="rect">
            <a:avLst/>
          </a:prstGeom>
          <a:noFill/>
          <a:ln>
            <a:noFill/>
          </a:ln>
        </p:spPr>
        <p:txBody>
          <a:bodyPr lIns="91425" tIns="91425" rIns="91425" bIns="91425" anchor="ctr" anchorCtr="0"/>
          <a:lstStyle>
            <a:lvl1pPr marL="0" marR="0" lvl="0" indent="0" algn="ctr" rtl="0">
              <a:lnSpc>
                <a:spcPct val="100000"/>
              </a:lnSpc>
              <a:spcBef>
                <a:spcPts val="0"/>
              </a:spcBef>
              <a:spcAft>
                <a:spcPts val="0"/>
              </a:spcAft>
              <a:buClr>
                <a:schemeClr val="dk1"/>
              </a:buClr>
              <a:buFont typeface="Calibri"/>
              <a:buNone/>
              <a:defRPr sz="4400" b="0" i="0" u="none" strike="noStrike" cap="none">
                <a:solidFill>
                  <a:schemeClr val="dk1"/>
                </a:solidFill>
                <a:latin typeface="Calibri"/>
                <a:ea typeface="Calibri"/>
                <a:cs typeface="Calibri"/>
                <a:sym typeface="Calibri"/>
              </a:defRPr>
            </a:lvl1pPr>
            <a:lvl2pPr marL="0" marR="0" lvl="1" indent="0" algn="ctr" rtl="0">
              <a:spcBef>
                <a:spcPts val="0"/>
              </a:spcBef>
              <a:spcAft>
                <a:spcPts val="0"/>
              </a:spcAft>
              <a:buClr>
                <a:schemeClr val="dk1"/>
              </a:buClr>
              <a:buFont typeface="Calibri"/>
              <a:buNone/>
              <a:defRPr sz="4400" b="0" i="0" u="none" strike="noStrike" cap="none">
                <a:solidFill>
                  <a:schemeClr val="dk1"/>
                </a:solidFill>
                <a:latin typeface="Calibri"/>
                <a:ea typeface="Calibri"/>
                <a:cs typeface="Calibri"/>
                <a:sym typeface="Calibri"/>
              </a:defRPr>
            </a:lvl2pPr>
            <a:lvl3pPr marL="0" marR="0" lvl="2" indent="0" algn="ctr" rtl="0">
              <a:spcBef>
                <a:spcPts val="0"/>
              </a:spcBef>
              <a:spcAft>
                <a:spcPts val="0"/>
              </a:spcAft>
              <a:buClr>
                <a:schemeClr val="dk1"/>
              </a:buClr>
              <a:buFont typeface="Calibri"/>
              <a:buNone/>
              <a:defRPr sz="4400" b="0" i="0" u="none" strike="noStrike" cap="none">
                <a:solidFill>
                  <a:schemeClr val="dk1"/>
                </a:solidFill>
                <a:latin typeface="Calibri"/>
                <a:ea typeface="Calibri"/>
                <a:cs typeface="Calibri"/>
                <a:sym typeface="Calibri"/>
              </a:defRPr>
            </a:lvl3pPr>
            <a:lvl4pPr marL="0" marR="0" lvl="3" indent="0" algn="ctr" rtl="0">
              <a:spcBef>
                <a:spcPts val="0"/>
              </a:spcBef>
              <a:spcAft>
                <a:spcPts val="0"/>
              </a:spcAft>
              <a:buClr>
                <a:schemeClr val="dk1"/>
              </a:buClr>
              <a:buFont typeface="Calibri"/>
              <a:buNone/>
              <a:defRPr sz="4400" b="0" i="0" u="none" strike="noStrike" cap="none">
                <a:solidFill>
                  <a:schemeClr val="dk1"/>
                </a:solidFill>
                <a:latin typeface="Calibri"/>
                <a:ea typeface="Calibri"/>
                <a:cs typeface="Calibri"/>
                <a:sym typeface="Calibri"/>
              </a:defRPr>
            </a:lvl4pPr>
            <a:lvl5pPr marL="0" marR="0" lvl="4" indent="0" algn="ctr" rtl="0">
              <a:spcBef>
                <a:spcPts val="0"/>
              </a:spcBef>
              <a:spcAft>
                <a:spcPts val="0"/>
              </a:spcAft>
              <a:buClr>
                <a:schemeClr val="dk1"/>
              </a:buClr>
              <a:buFont typeface="Calibri"/>
              <a:buNone/>
              <a:defRPr sz="4400" b="0" i="0" u="none" strike="noStrike" cap="none">
                <a:solidFill>
                  <a:schemeClr val="dk1"/>
                </a:solidFill>
                <a:latin typeface="Calibri"/>
                <a:ea typeface="Calibri"/>
                <a:cs typeface="Calibri"/>
                <a:sym typeface="Calibri"/>
              </a:defRPr>
            </a:lvl5pPr>
            <a:lvl6pPr marL="457200" marR="0" lvl="5" indent="0" algn="ctr" rtl="0">
              <a:spcBef>
                <a:spcPts val="0"/>
              </a:spcBef>
              <a:spcAft>
                <a:spcPts val="0"/>
              </a:spcAft>
              <a:buClr>
                <a:schemeClr val="dk1"/>
              </a:buClr>
              <a:buFont typeface="Calibri"/>
              <a:buNone/>
              <a:defRPr sz="4400" b="0" i="0" u="none" strike="noStrike" cap="none">
                <a:solidFill>
                  <a:schemeClr val="dk1"/>
                </a:solidFill>
                <a:latin typeface="Calibri"/>
                <a:ea typeface="Calibri"/>
                <a:cs typeface="Calibri"/>
                <a:sym typeface="Calibri"/>
              </a:defRPr>
            </a:lvl6pPr>
            <a:lvl7pPr marL="914400" marR="0" lvl="6" indent="0" algn="ctr" rtl="0">
              <a:spcBef>
                <a:spcPts val="0"/>
              </a:spcBef>
              <a:spcAft>
                <a:spcPts val="0"/>
              </a:spcAft>
              <a:buClr>
                <a:schemeClr val="dk1"/>
              </a:buClr>
              <a:buFont typeface="Calibri"/>
              <a:buNone/>
              <a:defRPr sz="4400" b="0" i="0" u="none" strike="noStrike" cap="none">
                <a:solidFill>
                  <a:schemeClr val="dk1"/>
                </a:solidFill>
                <a:latin typeface="Calibri"/>
                <a:ea typeface="Calibri"/>
                <a:cs typeface="Calibri"/>
                <a:sym typeface="Calibri"/>
              </a:defRPr>
            </a:lvl7pPr>
            <a:lvl8pPr marL="1371600" marR="0" lvl="7" indent="0" algn="ctr" rtl="0">
              <a:spcBef>
                <a:spcPts val="0"/>
              </a:spcBef>
              <a:spcAft>
                <a:spcPts val="0"/>
              </a:spcAft>
              <a:buClr>
                <a:schemeClr val="dk1"/>
              </a:buClr>
              <a:buFont typeface="Calibri"/>
              <a:buNone/>
              <a:defRPr sz="4400" b="0" i="0" u="none" strike="noStrike" cap="none">
                <a:solidFill>
                  <a:schemeClr val="dk1"/>
                </a:solidFill>
                <a:latin typeface="Calibri"/>
                <a:ea typeface="Calibri"/>
                <a:cs typeface="Calibri"/>
                <a:sym typeface="Calibri"/>
              </a:defRPr>
            </a:lvl8pPr>
            <a:lvl9pPr marL="1828800" marR="0" lvl="8" indent="0" algn="ctr" rtl="0">
              <a:spcBef>
                <a:spcPts val="0"/>
              </a:spcBef>
              <a:spcAft>
                <a:spcPts val="0"/>
              </a:spcAft>
              <a:buClr>
                <a:schemeClr val="dk1"/>
              </a:buClr>
              <a:buFont typeface="Calibri"/>
              <a:buNone/>
              <a:defRPr sz="4400" b="0" i="0" u="none" strike="noStrike" cap="none">
                <a:solidFill>
                  <a:schemeClr val="dk1"/>
                </a:solidFill>
                <a:latin typeface="Calibri"/>
                <a:ea typeface="Calibri"/>
                <a:cs typeface="Calibri"/>
                <a:sym typeface="Calibri"/>
              </a:defRPr>
            </a:lvl9pPr>
          </a:lstStyle>
          <a:p>
            <a:endParaRPr/>
          </a:p>
        </p:txBody>
      </p:sp>
      <p:sp>
        <p:nvSpPr>
          <p:cNvPr id="27" name="Shape 27"/>
          <p:cNvSpPr txBox="1">
            <a:spLocks noGrp="1"/>
          </p:cNvSpPr>
          <p:nvPr>
            <p:ph type="body" idx="1"/>
          </p:nvPr>
        </p:nvSpPr>
        <p:spPr>
          <a:xfrm>
            <a:off x="609600" y="1341438"/>
            <a:ext cx="10972800" cy="4142033"/>
          </a:xfrm>
          <a:prstGeom prst="rect">
            <a:avLst/>
          </a:prstGeom>
          <a:noFill/>
          <a:ln>
            <a:noFill/>
          </a:ln>
        </p:spPr>
        <p:txBody>
          <a:bodyPr lIns="91425" tIns="91425" rIns="91425" bIns="91425" anchor="t" anchorCtr="0"/>
          <a:lstStyle>
            <a:lvl1pPr marL="342900" marR="0" lvl="0" indent="63500" algn="l" rtl="0">
              <a:lnSpc>
                <a:spcPct val="100000"/>
              </a:lnSpc>
              <a:spcBef>
                <a:spcPts val="64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69850" algn="l" rtl="0">
              <a:lnSpc>
                <a:spcPct val="100000"/>
              </a:lnSpc>
              <a:spcBef>
                <a:spcPts val="56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48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254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254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254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254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254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254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1998156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568186-9AD3-DA41-97D8-D2D09799359E}"/>
              </a:ext>
            </a:extLst>
          </p:cNvPr>
          <p:cNvSpPr>
            <a:spLocks noGrp="1"/>
          </p:cNvSpPr>
          <p:nvPr>
            <p:ph type="title"/>
          </p:nvPr>
        </p:nvSpPr>
        <p:spPr>
          <a:xfrm>
            <a:off x="838200" y="224961"/>
            <a:ext cx="10515600" cy="72948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1CB070F-C9AF-FF4A-A319-87648119B1C4}"/>
              </a:ext>
            </a:extLst>
          </p:cNvPr>
          <p:cNvSpPr>
            <a:spLocks noGrp="1"/>
          </p:cNvSpPr>
          <p:nvPr>
            <p:ph type="body" idx="1"/>
          </p:nvPr>
        </p:nvSpPr>
        <p:spPr>
          <a:xfrm>
            <a:off x="838200" y="1825625"/>
            <a:ext cx="10515600" cy="397447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78210306"/>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50" r:id="rId4"/>
    <p:sldLayoutId id="2147483652" r:id="rId5"/>
    <p:sldLayoutId id="2147483654" r:id="rId6"/>
    <p:sldLayoutId id="2147483662" r:id="rId7"/>
    <p:sldLayoutId id="214748366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comments" Target="../comments/comment1.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comments" Target="../comments/comment2.xml"/></Relationships>
</file>

<file path=ppt/slides/_rels/slide7.xml.rels><?xml version="1.0" encoding="UTF-8" standalone="yes"?>
<Relationships xmlns="http://schemas.openxmlformats.org/package/2006/relationships"><Relationship Id="rId26" Type="http://schemas.openxmlformats.org/officeDocument/2006/relationships/image" Target="../media/image37.png"/><Relationship Id="rId21" Type="http://schemas.openxmlformats.org/officeDocument/2006/relationships/image" Target="../media/image32.png"/><Relationship Id="rId42" Type="http://schemas.openxmlformats.org/officeDocument/2006/relationships/image" Target="../media/image53.png"/><Relationship Id="rId47" Type="http://schemas.openxmlformats.org/officeDocument/2006/relationships/image" Target="../media/image58.png"/><Relationship Id="rId63" Type="http://schemas.openxmlformats.org/officeDocument/2006/relationships/image" Target="../media/image74.png"/><Relationship Id="rId68" Type="http://schemas.openxmlformats.org/officeDocument/2006/relationships/image" Target="../media/image79.png"/><Relationship Id="rId84" Type="http://schemas.openxmlformats.org/officeDocument/2006/relationships/image" Target="../media/image95.png"/><Relationship Id="rId89" Type="http://schemas.openxmlformats.org/officeDocument/2006/relationships/image" Target="../media/image100.png"/><Relationship Id="rId16" Type="http://schemas.openxmlformats.org/officeDocument/2006/relationships/image" Target="../media/image27.png"/><Relationship Id="rId11" Type="http://schemas.openxmlformats.org/officeDocument/2006/relationships/image" Target="../media/image22.png"/><Relationship Id="rId32" Type="http://schemas.openxmlformats.org/officeDocument/2006/relationships/image" Target="../media/image43.png"/><Relationship Id="rId37" Type="http://schemas.openxmlformats.org/officeDocument/2006/relationships/image" Target="../media/image48.png"/><Relationship Id="rId53" Type="http://schemas.openxmlformats.org/officeDocument/2006/relationships/image" Target="../media/image64.png"/><Relationship Id="rId58" Type="http://schemas.openxmlformats.org/officeDocument/2006/relationships/image" Target="../media/image69.png"/><Relationship Id="rId74" Type="http://schemas.openxmlformats.org/officeDocument/2006/relationships/image" Target="../media/image85.png"/><Relationship Id="rId79" Type="http://schemas.openxmlformats.org/officeDocument/2006/relationships/image" Target="../media/image90.png"/><Relationship Id="rId5" Type="http://schemas.openxmlformats.org/officeDocument/2006/relationships/image" Target="../media/image16.png"/><Relationship Id="rId90" Type="http://schemas.openxmlformats.org/officeDocument/2006/relationships/image" Target="../media/image101.png"/><Relationship Id="rId95" Type="http://schemas.openxmlformats.org/officeDocument/2006/relationships/image" Target="../media/image106.png"/><Relationship Id="rId22" Type="http://schemas.openxmlformats.org/officeDocument/2006/relationships/image" Target="../media/image33.png"/><Relationship Id="rId27" Type="http://schemas.openxmlformats.org/officeDocument/2006/relationships/image" Target="../media/image38.png"/><Relationship Id="rId43" Type="http://schemas.openxmlformats.org/officeDocument/2006/relationships/image" Target="../media/image54.png"/><Relationship Id="rId48" Type="http://schemas.openxmlformats.org/officeDocument/2006/relationships/image" Target="../media/image59.png"/><Relationship Id="rId64" Type="http://schemas.openxmlformats.org/officeDocument/2006/relationships/image" Target="../media/image75.png"/><Relationship Id="rId69" Type="http://schemas.openxmlformats.org/officeDocument/2006/relationships/image" Target="../media/image80.png"/><Relationship Id="rId80" Type="http://schemas.openxmlformats.org/officeDocument/2006/relationships/image" Target="../media/image91.png"/><Relationship Id="rId85" Type="http://schemas.openxmlformats.org/officeDocument/2006/relationships/image" Target="../media/image96.png"/><Relationship Id="rId3" Type="http://schemas.openxmlformats.org/officeDocument/2006/relationships/image" Target="../media/image14.png"/><Relationship Id="rId12" Type="http://schemas.openxmlformats.org/officeDocument/2006/relationships/image" Target="../media/image23.png"/><Relationship Id="rId17" Type="http://schemas.openxmlformats.org/officeDocument/2006/relationships/image" Target="../media/image28.png"/><Relationship Id="rId25" Type="http://schemas.openxmlformats.org/officeDocument/2006/relationships/image" Target="../media/image36.png"/><Relationship Id="rId33" Type="http://schemas.openxmlformats.org/officeDocument/2006/relationships/image" Target="../media/image44.png"/><Relationship Id="rId38" Type="http://schemas.openxmlformats.org/officeDocument/2006/relationships/image" Target="../media/image49.png"/><Relationship Id="rId46" Type="http://schemas.openxmlformats.org/officeDocument/2006/relationships/image" Target="../media/image57.png"/><Relationship Id="rId59" Type="http://schemas.openxmlformats.org/officeDocument/2006/relationships/image" Target="../media/image70.png"/><Relationship Id="rId67" Type="http://schemas.openxmlformats.org/officeDocument/2006/relationships/image" Target="../media/image78.png"/><Relationship Id="rId20" Type="http://schemas.openxmlformats.org/officeDocument/2006/relationships/image" Target="../media/image31.png"/><Relationship Id="rId41" Type="http://schemas.openxmlformats.org/officeDocument/2006/relationships/image" Target="../media/image52.png"/><Relationship Id="rId54" Type="http://schemas.openxmlformats.org/officeDocument/2006/relationships/image" Target="../media/image65.png"/><Relationship Id="rId62" Type="http://schemas.openxmlformats.org/officeDocument/2006/relationships/image" Target="../media/image73.png"/><Relationship Id="rId70" Type="http://schemas.openxmlformats.org/officeDocument/2006/relationships/image" Target="../media/image81.png"/><Relationship Id="rId75" Type="http://schemas.openxmlformats.org/officeDocument/2006/relationships/image" Target="../media/image86.png"/><Relationship Id="rId83" Type="http://schemas.openxmlformats.org/officeDocument/2006/relationships/image" Target="../media/image94.png"/><Relationship Id="rId88" Type="http://schemas.openxmlformats.org/officeDocument/2006/relationships/image" Target="../media/image99.png"/><Relationship Id="rId91" Type="http://schemas.openxmlformats.org/officeDocument/2006/relationships/image" Target="../media/image102.png"/><Relationship Id="rId96" Type="http://schemas.openxmlformats.org/officeDocument/2006/relationships/image" Target="../media/image107.png"/><Relationship Id="rId1" Type="http://schemas.openxmlformats.org/officeDocument/2006/relationships/slideLayout" Target="../slideLayouts/slideLayout5.xml"/><Relationship Id="rId6" Type="http://schemas.openxmlformats.org/officeDocument/2006/relationships/image" Target="../media/image17.png"/><Relationship Id="rId15" Type="http://schemas.openxmlformats.org/officeDocument/2006/relationships/image" Target="../media/image26.png"/><Relationship Id="rId23" Type="http://schemas.openxmlformats.org/officeDocument/2006/relationships/image" Target="../media/image34.png"/><Relationship Id="rId28" Type="http://schemas.openxmlformats.org/officeDocument/2006/relationships/image" Target="../media/image39.png"/><Relationship Id="rId36" Type="http://schemas.openxmlformats.org/officeDocument/2006/relationships/image" Target="../media/image47.png"/><Relationship Id="rId49" Type="http://schemas.openxmlformats.org/officeDocument/2006/relationships/image" Target="../media/image60.png"/><Relationship Id="rId57" Type="http://schemas.openxmlformats.org/officeDocument/2006/relationships/image" Target="../media/image68.png"/><Relationship Id="rId10" Type="http://schemas.openxmlformats.org/officeDocument/2006/relationships/image" Target="../media/image21.png"/><Relationship Id="rId31" Type="http://schemas.openxmlformats.org/officeDocument/2006/relationships/image" Target="../media/image42.png"/><Relationship Id="rId44" Type="http://schemas.openxmlformats.org/officeDocument/2006/relationships/image" Target="../media/image55.png"/><Relationship Id="rId52" Type="http://schemas.openxmlformats.org/officeDocument/2006/relationships/image" Target="../media/image63.png"/><Relationship Id="rId60" Type="http://schemas.openxmlformats.org/officeDocument/2006/relationships/image" Target="../media/image71.png"/><Relationship Id="rId65" Type="http://schemas.openxmlformats.org/officeDocument/2006/relationships/image" Target="../media/image76.png"/><Relationship Id="rId73" Type="http://schemas.openxmlformats.org/officeDocument/2006/relationships/image" Target="../media/image84.png"/><Relationship Id="rId78" Type="http://schemas.openxmlformats.org/officeDocument/2006/relationships/image" Target="../media/image89.png"/><Relationship Id="rId81" Type="http://schemas.openxmlformats.org/officeDocument/2006/relationships/image" Target="../media/image92.png"/><Relationship Id="rId86" Type="http://schemas.openxmlformats.org/officeDocument/2006/relationships/image" Target="../media/image97.png"/><Relationship Id="rId94" Type="http://schemas.openxmlformats.org/officeDocument/2006/relationships/image" Target="../media/image105.png"/><Relationship Id="rId99" Type="http://schemas.openxmlformats.org/officeDocument/2006/relationships/image" Target="../media/image110.emf"/><Relationship Id="rId4" Type="http://schemas.openxmlformats.org/officeDocument/2006/relationships/image" Target="../media/image15.png"/><Relationship Id="rId9" Type="http://schemas.openxmlformats.org/officeDocument/2006/relationships/image" Target="../media/image20.png"/><Relationship Id="rId13" Type="http://schemas.openxmlformats.org/officeDocument/2006/relationships/image" Target="../media/image24.png"/><Relationship Id="rId18" Type="http://schemas.openxmlformats.org/officeDocument/2006/relationships/image" Target="../media/image29.png"/><Relationship Id="rId39" Type="http://schemas.openxmlformats.org/officeDocument/2006/relationships/image" Target="../media/image50.png"/><Relationship Id="rId34" Type="http://schemas.openxmlformats.org/officeDocument/2006/relationships/image" Target="../media/image45.png"/><Relationship Id="rId50" Type="http://schemas.openxmlformats.org/officeDocument/2006/relationships/image" Target="../media/image61.png"/><Relationship Id="rId55" Type="http://schemas.openxmlformats.org/officeDocument/2006/relationships/image" Target="../media/image66.png"/><Relationship Id="rId76" Type="http://schemas.openxmlformats.org/officeDocument/2006/relationships/image" Target="../media/image87.png"/><Relationship Id="rId97" Type="http://schemas.openxmlformats.org/officeDocument/2006/relationships/image" Target="../media/image108.png"/><Relationship Id="rId7" Type="http://schemas.openxmlformats.org/officeDocument/2006/relationships/image" Target="../media/image18.png"/><Relationship Id="rId71" Type="http://schemas.openxmlformats.org/officeDocument/2006/relationships/image" Target="../media/image82.png"/><Relationship Id="rId92" Type="http://schemas.openxmlformats.org/officeDocument/2006/relationships/image" Target="../media/image103.png"/><Relationship Id="rId2" Type="http://schemas.openxmlformats.org/officeDocument/2006/relationships/image" Target="../media/image13.png"/><Relationship Id="rId29" Type="http://schemas.openxmlformats.org/officeDocument/2006/relationships/image" Target="../media/image40.png"/><Relationship Id="rId24" Type="http://schemas.openxmlformats.org/officeDocument/2006/relationships/image" Target="../media/image35.png"/><Relationship Id="rId40" Type="http://schemas.openxmlformats.org/officeDocument/2006/relationships/image" Target="../media/image51.png"/><Relationship Id="rId45" Type="http://schemas.openxmlformats.org/officeDocument/2006/relationships/image" Target="../media/image56.png"/><Relationship Id="rId66" Type="http://schemas.openxmlformats.org/officeDocument/2006/relationships/image" Target="../media/image77.png"/><Relationship Id="rId87" Type="http://schemas.openxmlformats.org/officeDocument/2006/relationships/image" Target="../media/image98.png"/><Relationship Id="rId61" Type="http://schemas.openxmlformats.org/officeDocument/2006/relationships/image" Target="../media/image72.png"/><Relationship Id="rId82" Type="http://schemas.openxmlformats.org/officeDocument/2006/relationships/image" Target="../media/image93.png"/><Relationship Id="rId19" Type="http://schemas.openxmlformats.org/officeDocument/2006/relationships/image" Target="../media/image30.png"/><Relationship Id="rId14" Type="http://schemas.openxmlformats.org/officeDocument/2006/relationships/image" Target="../media/image25.png"/><Relationship Id="rId30" Type="http://schemas.openxmlformats.org/officeDocument/2006/relationships/image" Target="../media/image41.png"/><Relationship Id="rId35" Type="http://schemas.openxmlformats.org/officeDocument/2006/relationships/image" Target="../media/image46.png"/><Relationship Id="rId56" Type="http://schemas.openxmlformats.org/officeDocument/2006/relationships/image" Target="../media/image67.png"/><Relationship Id="rId77" Type="http://schemas.openxmlformats.org/officeDocument/2006/relationships/image" Target="../media/image88.png"/><Relationship Id="rId100" Type="http://schemas.openxmlformats.org/officeDocument/2006/relationships/comments" Target="../comments/comment3.xml"/><Relationship Id="rId8" Type="http://schemas.openxmlformats.org/officeDocument/2006/relationships/image" Target="../media/image19.png"/><Relationship Id="rId51" Type="http://schemas.openxmlformats.org/officeDocument/2006/relationships/image" Target="../media/image62.png"/><Relationship Id="rId72" Type="http://schemas.openxmlformats.org/officeDocument/2006/relationships/image" Target="../media/image83.png"/><Relationship Id="rId93" Type="http://schemas.openxmlformats.org/officeDocument/2006/relationships/image" Target="../media/image104.png"/><Relationship Id="rId98" Type="http://schemas.openxmlformats.org/officeDocument/2006/relationships/image" Target="../media/image109.png"/></Relationships>
</file>

<file path=ppt/slides/_rels/slide8.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comments" Target="../comments/comment5.xml"/><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comments" Target="../comments/comment8.xm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comments" Target="../comments/comment9.xml"/></Relationships>
</file>

<file path=ppt/slides/_rels/slide14.xml.rels><?xml version="1.0" encoding="UTF-8" standalone="yes"?>
<Relationships xmlns="http://schemas.openxmlformats.org/package/2006/relationships"><Relationship Id="rId2" Type="http://schemas.openxmlformats.org/officeDocument/2006/relationships/comments" Target="../comments/comment10.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comments" Target="../comments/comment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callpushshock.org/" TargetMode="External"/><Relationship Id="rId2" Type="http://schemas.openxmlformats.org/officeDocument/2006/relationships/image" Target="../media/image112.png"/><Relationship Id="rId1" Type="http://schemas.openxmlformats.org/officeDocument/2006/relationships/slideLayout" Target="../slideLayouts/slideLayout5.xml"/><Relationship Id="rId4" Type="http://schemas.openxmlformats.org/officeDocument/2006/relationships/comments" Target="../comments/comment12.xml"/></Relationships>
</file>

<file path=ppt/slides/_rels/slide17.xml.rels><?xml version="1.0" encoding="UTF-8" standalone="yes"?>
<Relationships xmlns="http://schemas.openxmlformats.org/package/2006/relationships"><Relationship Id="rId3" Type="http://schemas.openxmlformats.org/officeDocument/2006/relationships/comments" Target="../comments/comment13.xm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comments" Target="../comments/comment14.xm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comments" Target="../comments/comment15.xm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comments" Target="../comments/comment16.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video" Target="https://www.youtube.com/embed/i-iN9o-cKu0?feature=oembed" TargetMode="External"/><Relationship Id="rId6" Type="http://schemas.openxmlformats.org/officeDocument/2006/relationships/comments" Target="../comments/comment17.xml"/><Relationship Id="rId5" Type="http://schemas.openxmlformats.org/officeDocument/2006/relationships/image" Target="../media/image115.jpeg"/><Relationship Id="rId4" Type="http://schemas.openxmlformats.org/officeDocument/2006/relationships/image" Target="../media/image114.png"/></Relationships>
</file>

<file path=ppt/slides/_rels/slide22.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16.xml"/><Relationship Id="rId1" Type="http://schemas.openxmlformats.org/officeDocument/2006/relationships/slideLayout" Target="../slideLayouts/slideLayout5.xml"/><Relationship Id="rId5" Type="http://schemas.openxmlformats.org/officeDocument/2006/relationships/comments" Target="../comments/comment18.xml"/><Relationship Id="rId4" Type="http://schemas.openxmlformats.org/officeDocument/2006/relationships/image" Target="../media/image117.png"/></Relationships>
</file>

<file path=ppt/slides/_rels/slide23.xml.rels><?xml version="1.0" encoding="UTF-8" standalone="yes"?>
<Relationships xmlns="http://schemas.openxmlformats.org/package/2006/relationships"><Relationship Id="rId3" Type="http://schemas.openxmlformats.org/officeDocument/2006/relationships/comments" Target="../comments/comment19.xml"/><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comments" Target="../comments/comment20.xml"/></Relationships>
</file>

<file path=ppt/slides/_rels/slide25.xml.rels><?xml version="1.0" encoding="UTF-8" standalone="yes"?>
<Relationships xmlns="http://schemas.openxmlformats.org/package/2006/relationships"><Relationship Id="rId3" Type="http://schemas.openxmlformats.org/officeDocument/2006/relationships/comments" Target="../comments/comment21.xml"/><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comments" Target="../comments/comment22.xml"/><Relationship Id="rId5" Type="http://schemas.openxmlformats.org/officeDocument/2006/relationships/image" Target="../media/image121.png"/><Relationship Id="rId4" Type="http://schemas.openxmlformats.org/officeDocument/2006/relationships/image" Target="../media/image120.png"/></Relationships>
</file>

<file path=ppt/slides/_rels/slide27.xml.rels><?xml version="1.0" encoding="UTF-8" standalone="yes"?>
<Relationships xmlns="http://schemas.openxmlformats.org/package/2006/relationships"><Relationship Id="rId3" Type="http://schemas.openxmlformats.org/officeDocument/2006/relationships/comments" Target="../comments/comment23.xml"/><Relationship Id="rId2" Type="http://schemas.openxmlformats.org/officeDocument/2006/relationships/image" Target="../media/image12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comments" Target="../comments/comment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comments" Target="../comments/comment25.xml"/><Relationship Id="rId2" Type="http://schemas.openxmlformats.org/officeDocument/2006/relationships/image" Target="../media/image122.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comments" Target="../comments/comment26.xml"/><Relationship Id="rId2" Type="http://schemas.openxmlformats.org/officeDocument/2006/relationships/image" Target="../media/image12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comments" Target="../comments/comment27.xml"/><Relationship Id="rId2" Type="http://schemas.openxmlformats.org/officeDocument/2006/relationships/image" Target="../media/image12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comments" Target="../comments/comment2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25.jp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comments" Target="../comments/comment29.xml"/></Relationships>
</file>

<file path=ppt/slides/_rels/slide37.xml.rels><?xml version="1.0" encoding="UTF-8" standalone="yes"?>
<Relationships xmlns="http://schemas.openxmlformats.org/package/2006/relationships"><Relationship Id="rId3" Type="http://schemas.openxmlformats.org/officeDocument/2006/relationships/comments" Target="../comments/comment30.xml"/><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comments" Target="../comments/comment31.xml"/><Relationship Id="rId5" Type="http://schemas.openxmlformats.org/officeDocument/2006/relationships/image" Target="../media/image129.png"/><Relationship Id="rId4" Type="http://schemas.openxmlformats.org/officeDocument/2006/relationships/image" Target="../media/image128.png"/></Relationships>
</file>

<file path=ppt/slides/_rels/slide39.xml.rels><?xml version="1.0" encoding="UTF-8" standalone="yes"?>
<Relationships xmlns="http://schemas.openxmlformats.org/package/2006/relationships"><Relationship Id="rId2" Type="http://schemas.openxmlformats.org/officeDocument/2006/relationships/comments" Target="../comments/comment3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comments" Target="../comments/comment33.xml"/><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comments" Target="../comments/comment34.xml"/><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30.jp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comments" Target="../comments/comment35.xml"/></Relationships>
</file>

<file path=ppt/slides/_rels/slide43.xml.rels><?xml version="1.0" encoding="UTF-8" standalone="yes"?>
<Relationships xmlns="http://schemas.openxmlformats.org/package/2006/relationships"><Relationship Id="rId2" Type="http://schemas.openxmlformats.org/officeDocument/2006/relationships/comments" Target="../comments/comment3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comments" Target="../comments/comment37.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comments" Target="../comments/comment38.xml"/><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comments" Target="../comments/comment39.xml"/><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comments" Target="../comments/comment40.xml"/><Relationship Id="rId2" Type="http://schemas.openxmlformats.org/officeDocument/2006/relationships/image" Target="../media/image131.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comments" Target="../comments/comment41.xml"/><Relationship Id="rId2" Type="http://schemas.openxmlformats.org/officeDocument/2006/relationships/image" Target="../media/image132.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comments" Target="../comments/comment42.xml"/><Relationship Id="rId2" Type="http://schemas.openxmlformats.org/officeDocument/2006/relationships/image" Target="../media/image133.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comments" Target="../comments/comment43.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comments" Target="../comments/comment44.xml"/><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comments" Target="../comments/comment45.xml"/><Relationship Id="rId5" Type="http://schemas.openxmlformats.org/officeDocument/2006/relationships/image" Target="../media/image134.png"/><Relationship Id="rId4" Type="http://schemas.openxmlformats.org/officeDocument/2006/relationships/notesSlide" Target="../notesSlides/notesSlide31.xml"/></Relationships>
</file>

<file path=ppt/slides/_rels/slide53.xml.rels><?xml version="1.0" encoding="UTF-8" standalone="yes"?>
<Relationships xmlns="http://schemas.openxmlformats.org/package/2006/relationships"><Relationship Id="rId2" Type="http://schemas.openxmlformats.org/officeDocument/2006/relationships/comments" Target="../comments/comment46.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comments" Target="../comments/comment47.xml"/><Relationship Id="rId2" Type="http://schemas.openxmlformats.org/officeDocument/2006/relationships/image" Target="../media/image135.jpeg"/><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comments" Target="../comments/comment48.xml"/><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comments" Target="../comments/comment49.xml"/><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comments" Target="../comments/comment50.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comments" Target="../comments/comment51.xml"/><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comments" Target="../comments/comment52.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35.xml"/><Relationship Id="rId1" Type="http://schemas.openxmlformats.org/officeDocument/2006/relationships/slideLayout" Target="../slideLayouts/slideLayout6.xml"/><Relationship Id="rId4" Type="http://schemas.openxmlformats.org/officeDocument/2006/relationships/comments" Target="../comments/comment53.xml"/></Relationships>
</file>

<file path=ppt/slides/_rels/slide61.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7.png"/><Relationship Id="rId1" Type="http://schemas.openxmlformats.org/officeDocument/2006/relationships/slideLayout" Target="../slideLayouts/slideLayout4.xml"/><Relationship Id="rId6" Type="http://schemas.openxmlformats.org/officeDocument/2006/relationships/comments" Target="../comments/comment54.xml"/><Relationship Id="rId5" Type="http://schemas.openxmlformats.org/officeDocument/2006/relationships/image" Target="../media/image140.png"/><Relationship Id="rId4" Type="http://schemas.openxmlformats.org/officeDocument/2006/relationships/image" Target="../media/image139.png"/></Relationships>
</file>

<file path=ppt/slides/_rels/slide62.xml.rels><?xml version="1.0" encoding="UTF-8" standalone="yes"?>
<Relationships xmlns="http://schemas.openxmlformats.org/package/2006/relationships"><Relationship Id="rId3" Type="http://schemas.openxmlformats.org/officeDocument/2006/relationships/comments" Target="../comments/comment55.xml"/><Relationship Id="rId2" Type="http://schemas.openxmlformats.org/officeDocument/2006/relationships/image" Target="../media/image141.pn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6.xml"/><Relationship Id="rId1" Type="http://schemas.openxmlformats.org/officeDocument/2006/relationships/video" Target="https://www.youtube.com/embed/U1iqmAsnvxg?feature=oembed" TargetMode="External"/><Relationship Id="rId6" Type="http://schemas.openxmlformats.org/officeDocument/2006/relationships/comments" Target="../comments/comment56.xml"/><Relationship Id="rId5" Type="http://schemas.openxmlformats.org/officeDocument/2006/relationships/image" Target="../media/image143.jpeg"/><Relationship Id="rId4" Type="http://schemas.openxmlformats.org/officeDocument/2006/relationships/image" Target="../media/image142.png"/></Relationships>
</file>

<file path=ppt/slides/_rels/slide64.xml.rels><?xml version="1.0" encoding="UTF-8" standalone="yes"?>
<Relationships xmlns="http://schemas.openxmlformats.org/package/2006/relationships"><Relationship Id="rId2" Type="http://schemas.openxmlformats.org/officeDocument/2006/relationships/image" Target="../media/image125.jp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comments" Target="../comments/comment57.xml"/><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4.xml"/><Relationship Id="rId1" Type="http://schemas.openxmlformats.org/officeDocument/2006/relationships/video" Target="https://www.youtube.com/embed/r9blaWHHSls?feature=oembed" TargetMode="External"/><Relationship Id="rId5" Type="http://schemas.openxmlformats.org/officeDocument/2006/relationships/image" Target="../media/image145.jpeg"/><Relationship Id="rId4" Type="http://schemas.openxmlformats.org/officeDocument/2006/relationships/image" Target="../media/image144.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0.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8.xml"/></Relationships>
</file>

<file path=ppt/slides/_rels/slide71.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8.xml"/></Relationships>
</file>

<file path=ppt/slides/_rels/slide72.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8.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6.xml.rels><?xml version="1.0" encoding="UTF-8" standalone="yes"?>
<Relationships xmlns="http://schemas.openxmlformats.org/package/2006/relationships"><Relationship Id="rId3" Type="http://schemas.openxmlformats.org/officeDocument/2006/relationships/comments" Target="../comments/comment58.xml"/><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2" Type="http://schemas.openxmlformats.org/officeDocument/2006/relationships/comments" Target="../comments/comment59.xml"/><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2" Type="http://schemas.openxmlformats.org/officeDocument/2006/relationships/comments" Target="../comments/comment60.xml"/><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2" Type="http://schemas.openxmlformats.org/officeDocument/2006/relationships/comments" Target="../comments/comment61.xml"/><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3" Type="http://schemas.openxmlformats.org/officeDocument/2006/relationships/comments" Target="../comments/comment62.xml"/><Relationship Id="rId2" Type="http://schemas.openxmlformats.org/officeDocument/2006/relationships/image" Target="../media/image149.png"/><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3" Type="http://schemas.openxmlformats.org/officeDocument/2006/relationships/comments" Target="../comments/comment63.xml"/><Relationship Id="rId2" Type="http://schemas.openxmlformats.org/officeDocument/2006/relationships/image" Target="../media/image150.png"/><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2" Type="http://schemas.openxmlformats.org/officeDocument/2006/relationships/comments" Target="../comments/comment64.xml"/><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3" Type="http://schemas.openxmlformats.org/officeDocument/2006/relationships/comments" Target="../comments/comment65.xml"/><Relationship Id="rId2" Type="http://schemas.openxmlformats.org/officeDocument/2006/relationships/image" Target="../media/image151.png"/><Relationship Id="rId1" Type="http://schemas.openxmlformats.org/officeDocument/2006/relationships/slideLayout" Target="../slideLayouts/slideLayout8.xml"/></Relationships>
</file>

<file path=ppt/slides/_rels/slide84.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png"/><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2" Type="http://schemas.openxmlformats.org/officeDocument/2006/relationships/image" Target="../media/image154.png"/><Relationship Id="rId1" Type="http://schemas.openxmlformats.org/officeDocument/2006/relationships/slideLayout" Target="../slideLayouts/slideLayout8.xml"/></Relationships>
</file>

<file path=ppt/slides/_rels/slide86.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png"/><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image" Target="../media/image158.png"/></Relationships>
</file>

<file path=ppt/slides/_rels/slide88.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6AF14B3-0B0E-954D-BCAC-64635612ABFA}"/>
              </a:ext>
            </a:extLst>
          </p:cNvPr>
          <p:cNvSpPr>
            <a:spLocks noGrp="1"/>
          </p:cNvSpPr>
          <p:nvPr>
            <p:ph type="ctrTitle"/>
          </p:nvPr>
        </p:nvSpPr>
        <p:spPr>
          <a:xfrm>
            <a:off x="-173736" y="242081"/>
            <a:ext cx="12262104" cy="3349615"/>
          </a:xfrm>
        </p:spPr>
        <p:txBody>
          <a:bodyPr>
            <a:normAutofit fontScale="90000"/>
          </a:bodyPr>
          <a:lstStyle/>
          <a:p>
            <a:r>
              <a:rPr lang="en-US" b="1" dirty="0"/>
              <a:t>Creating a Plan to Protect Students: Implementing the Project ADAM Heart Safe School Initiative</a:t>
            </a:r>
            <a:endParaRPr lang="en-US" sz="2200" dirty="0"/>
          </a:p>
        </p:txBody>
      </p:sp>
      <p:sp>
        <p:nvSpPr>
          <p:cNvPr id="9" name="Subtitle 8">
            <a:extLst>
              <a:ext uri="{FF2B5EF4-FFF2-40B4-BE49-F238E27FC236}">
                <a16:creationId xmlns:a16="http://schemas.microsoft.com/office/drawing/2014/main" id="{3610A970-4796-9243-856E-70574548FCDA}"/>
              </a:ext>
            </a:extLst>
          </p:cNvPr>
          <p:cNvSpPr>
            <a:spLocks noGrp="1"/>
          </p:cNvSpPr>
          <p:nvPr>
            <p:ph type="subTitle" idx="1"/>
          </p:nvPr>
        </p:nvSpPr>
        <p:spPr>
          <a:xfrm>
            <a:off x="990599" y="2503922"/>
            <a:ext cx="9144000" cy="1998878"/>
          </a:xfrm>
        </p:spPr>
        <p:txBody>
          <a:bodyPr>
            <a:normAutofit/>
          </a:bodyPr>
          <a:lstStyle/>
          <a:p>
            <a:pPr algn="l"/>
            <a:endParaRPr lang="en-US" sz="1000"/>
          </a:p>
          <a:p>
            <a:pPr algn="l"/>
            <a:endParaRPr lang="en-US" sz="1000"/>
          </a:p>
          <a:p>
            <a:pPr algn="l"/>
            <a:endParaRPr lang="en-US" sz="1000"/>
          </a:p>
        </p:txBody>
      </p:sp>
    </p:spTree>
    <p:extLst>
      <p:ext uri="{BB962C8B-B14F-4D97-AF65-F5344CB8AC3E}">
        <p14:creationId xmlns:p14="http://schemas.microsoft.com/office/powerpoint/2010/main" val="3155047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032" y="406427"/>
            <a:ext cx="10515600" cy="729485"/>
          </a:xfrm>
        </p:spPr>
        <p:txBody>
          <a:bodyPr>
            <a:noAutofit/>
          </a:bodyPr>
          <a:lstStyle/>
          <a:p>
            <a:r>
              <a:rPr lang="en-US" sz="4000" dirty="0"/>
              <a:t>Disclosures &amp; Introductions</a:t>
            </a:r>
            <a:br>
              <a:rPr lang="en-US" sz="4000" dirty="0"/>
            </a:br>
            <a:endParaRPr lang="en-US" sz="4000" dirty="0"/>
          </a:p>
        </p:txBody>
      </p:sp>
      <p:sp>
        <p:nvSpPr>
          <p:cNvPr id="3" name="Content Placeholder 2"/>
          <p:cNvSpPr>
            <a:spLocks noGrp="1"/>
          </p:cNvSpPr>
          <p:nvPr>
            <p:ph idx="1"/>
          </p:nvPr>
        </p:nvSpPr>
        <p:spPr>
          <a:xfrm>
            <a:off x="838200" y="1825625"/>
            <a:ext cx="10515600" cy="4534232"/>
          </a:xfrm>
        </p:spPr>
        <p:txBody>
          <a:bodyPr vert="horz" lIns="91440" tIns="45720" rIns="91440" bIns="45720" rtlCol="0" anchor="t">
            <a:normAutofit/>
          </a:bodyPr>
          <a:lstStyle/>
          <a:p>
            <a:r>
              <a:rPr lang="en-US" dirty="0">
                <a:solidFill>
                  <a:schemeClr val="bg1"/>
                </a:solidFill>
              </a:rPr>
              <a:t>Jaclyn Reider </a:t>
            </a:r>
          </a:p>
          <a:p>
            <a:pPr lvl="1"/>
            <a:r>
              <a:rPr lang="en-US" dirty="0">
                <a:solidFill>
                  <a:schemeClr val="bg1"/>
                </a:solidFill>
              </a:rPr>
              <a:t>No disclosures</a:t>
            </a:r>
          </a:p>
          <a:p>
            <a:r>
              <a:rPr lang="en-US" dirty="0">
                <a:solidFill>
                  <a:schemeClr val="bg1"/>
                </a:solidFill>
              </a:rPr>
              <a:t>Richard Lamphier</a:t>
            </a:r>
          </a:p>
          <a:p>
            <a:pPr lvl="1"/>
            <a:r>
              <a:rPr lang="en-US" dirty="0">
                <a:solidFill>
                  <a:schemeClr val="bg1"/>
                </a:solidFill>
              </a:rPr>
              <a:t>No disclosures </a:t>
            </a:r>
          </a:p>
          <a:p>
            <a:r>
              <a:rPr lang="en-US" dirty="0">
                <a:solidFill>
                  <a:schemeClr val="bg1"/>
                </a:solidFill>
              </a:rPr>
              <a:t>Charles Wooley</a:t>
            </a:r>
          </a:p>
          <a:p>
            <a:pPr lvl="1"/>
            <a:r>
              <a:rPr lang="en-US" dirty="0">
                <a:solidFill>
                  <a:schemeClr val="bg1"/>
                </a:solidFill>
              </a:rPr>
              <a:t>No disclosures</a:t>
            </a:r>
          </a:p>
          <a:p>
            <a:pPr marL="457200" lvl="1" indent="0">
              <a:buNone/>
            </a:pPr>
            <a:endParaRPr lang="en-US" dirty="0">
              <a:solidFill>
                <a:schemeClr val="bg1"/>
              </a:solidFill>
            </a:endParaRPr>
          </a:p>
          <a:p>
            <a:pPr marL="0" indent="0">
              <a:buNone/>
            </a:pPr>
            <a:r>
              <a:rPr lang="en-US" sz="2400" dirty="0">
                <a:solidFill>
                  <a:schemeClr val="bg1"/>
                </a:solidFill>
              </a:rPr>
              <a:t>Products shown or used in this session are for demonstration purposes only. Project ADAM is a vendor neutral organization.</a:t>
            </a:r>
          </a:p>
          <a:p>
            <a:endParaRPr lang="en-US" dirty="0"/>
          </a:p>
        </p:txBody>
      </p:sp>
    </p:spTree>
    <p:extLst>
      <p:ext uri="{BB962C8B-B14F-4D97-AF65-F5344CB8AC3E}">
        <p14:creationId xmlns:p14="http://schemas.microsoft.com/office/powerpoint/2010/main" val="571222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Learning Objectives</a:t>
            </a:r>
          </a:p>
        </p:txBody>
      </p:sp>
      <p:sp>
        <p:nvSpPr>
          <p:cNvPr id="3" name="Content Placeholder 2"/>
          <p:cNvSpPr>
            <a:spLocks noGrp="1"/>
          </p:cNvSpPr>
          <p:nvPr>
            <p:ph idx="1"/>
          </p:nvPr>
        </p:nvSpPr>
        <p:spPr/>
        <p:txBody>
          <a:bodyPr vert="horz" lIns="91440" tIns="45720" rIns="91440" bIns="45720" rtlCol="0" anchor="t">
            <a:noAutofit/>
          </a:bodyPr>
          <a:lstStyle/>
          <a:p>
            <a:r>
              <a:rPr lang="en-US" sz="2400" dirty="0">
                <a:solidFill>
                  <a:schemeClr val="bg1"/>
                </a:solidFill>
              </a:rPr>
              <a:t>Describe out of hospital SCA as critical public health issue and the need for a CERP in school.</a:t>
            </a:r>
            <a:endParaRPr lang="en-US" dirty="0">
              <a:solidFill>
                <a:schemeClr val="bg1"/>
              </a:solidFill>
            </a:endParaRPr>
          </a:p>
          <a:p>
            <a:pPr lvl="0"/>
            <a:r>
              <a:rPr lang="en-US" sz="2400" dirty="0">
                <a:solidFill>
                  <a:schemeClr val="bg1"/>
                </a:solidFill>
              </a:rPr>
              <a:t>Demonstrate the leadership skills necessary to form and lead a multidisciplinary team through the heart safe school program implementation and maintenance.</a:t>
            </a:r>
          </a:p>
          <a:p>
            <a:pPr lvl="0"/>
            <a:r>
              <a:rPr lang="en-US" sz="2400" dirty="0">
                <a:solidFill>
                  <a:schemeClr val="bg1"/>
                </a:solidFill>
              </a:rPr>
              <a:t>Demonstrate skills in performing a school site assessment and creating a detailed plan to begin implementation of the program</a:t>
            </a:r>
          </a:p>
          <a:p>
            <a:pPr lvl="0"/>
            <a:r>
              <a:rPr lang="en-US" sz="2400" dirty="0">
                <a:solidFill>
                  <a:schemeClr val="bg1"/>
                </a:solidFill>
              </a:rPr>
              <a:t>Describe the potential barriers to implementing the program and solutions to overcoming these barriers.</a:t>
            </a:r>
          </a:p>
          <a:p>
            <a:pPr lvl="0"/>
            <a:r>
              <a:rPr lang="en-US" sz="2400" dirty="0">
                <a:solidFill>
                  <a:schemeClr val="bg1"/>
                </a:solidFill>
              </a:rPr>
              <a:t>Create a plan for ongoing evaluation and sustainability of the program.</a:t>
            </a:r>
          </a:p>
          <a:p>
            <a:pPr marL="0" indent="0">
              <a:buNone/>
            </a:pPr>
            <a:endParaRPr lang="en-US" dirty="0">
              <a:solidFill>
                <a:schemeClr val="bg1"/>
              </a:solidFill>
            </a:endParaRPr>
          </a:p>
        </p:txBody>
      </p:sp>
    </p:spTree>
    <p:extLst>
      <p:ext uri="{BB962C8B-B14F-4D97-AF65-F5344CB8AC3E}">
        <p14:creationId xmlns:p14="http://schemas.microsoft.com/office/powerpoint/2010/main" val="3966278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2A941-333B-0328-1311-FE60B3D6C46D}"/>
              </a:ext>
            </a:extLst>
          </p:cNvPr>
          <p:cNvSpPr>
            <a:spLocks noGrp="1"/>
          </p:cNvSpPr>
          <p:nvPr>
            <p:ph type="title"/>
          </p:nvPr>
        </p:nvSpPr>
        <p:spPr/>
        <p:txBody>
          <a:bodyPr/>
          <a:lstStyle/>
          <a:p>
            <a:r>
              <a:rPr lang="en-US" dirty="0"/>
              <a:t>Introductions</a:t>
            </a:r>
          </a:p>
        </p:txBody>
      </p:sp>
      <p:sp>
        <p:nvSpPr>
          <p:cNvPr id="3" name="Content Placeholder 2">
            <a:extLst>
              <a:ext uri="{FF2B5EF4-FFF2-40B4-BE49-F238E27FC236}">
                <a16:creationId xmlns:a16="http://schemas.microsoft.com/office/drawing/2014/main" id="{A26EC87E-9CCC-D569-8F70-4CDB23824C03}"/>
              </a:ext>
            </a:extLst>
          </p:cNvPr>
          <p:cNvSpPr>
            <a:spLocks noGrp="1"/>
          </p:cNvSpPr>
          <p:nvPr>
            <p:ph idx="1"/>
          </p:nvPr>
        </p:nvSpPr>
        <p:spPr/>
        <p:txBody>
          <a:bodyPr vert="horz" lIns="91440" tIns="45720" rIns="91440" bIns="45720" rtlCol="0" anchor="t">
            <a:normAutofit/>
          </a:bodyPr>
          <a:lstStyle/>
          <a:p>
            <a:r>
              <a:rPr lang="en-US" dirty="0">
                <a:solidFill>
                  <a:schemeClr val="bg1"/>
                </a:solidFill>
              </a:rPr>
              <a:t>Name</a:t>
            </a:r>
          </a:p>
          <a:p>
            <a:pPr marL="0" indent="0">
              <a:buNone/>
            </a:pPr>
            <a:endParaRPr lang="en-US" dirty="0">
              <a:solidFill>
                <a:schemeClr val="bg1"/>
              </a:solidFill>
            </a:endParaRPr>
          </a:p>
          <a:p>
            <a:r>
              <a:rPr lang="en-US" dirty="0">
                <a:solidFill>
                  <a:schemeClr val="bg1"/>
                </a:solidFill>
              </a:rPr>
              <a:t>Where are you from?</a:t>
            </a:r>
          </a:p>
          <a:p>
            <a:pPr marL="0" indent="0">
              <a:buNone/>
            </a:pPr>
            <a:endParaRPr lang="en-US" dirty="0">
              <a:solidFill>
                <a:schemeClr val="bg1"/>
              </a:solidFill>
            </a:endParaRPr>
          </a:p>
          <a:p>
            <a:r>
              <a:rPr lang="en-US" dirty="0">
                <a:solidFill>
                  <a:schemeClr val="bg1"/>
                </a:solidFill>
              </a:rPr>
              <a:t>Background or current role?</a:t>
            </a:r>
          </a:p>
          <a:p>
            <a:pPr marL="0" indent="0">
              <a:buNone/>
            </a:pPr>
            <a:endParaRPr lang="en-US" dirty="0">
              <a:solidFill>
                <a:schemeClr val="bg1"/>
              </a:solidFill>
            </a:endParaRPr>
          </a:p>
          <a:p>
            <a:r>
              <a:rPr lang="en-US" dirty="0">
                <a:solidFill>
                  <a:schemeClr val="bg1"/>
                </a:solidFill>
              </a:rPr>
              <a:t>Favorite sound and what it reminds you of?</a:t>
            </a:r>
          </a:p>
          <a:p>
            <a:endParaRPr lang="en-US" dirty="0">
              <a:solidFill>
                <a:schemeClr val="bg1"/>
              </a:solidFill>
            </a:endParaRPr>
          </a:p>
        </p:txBody>
      </p:sp>
    </p:spTree>
    <p:extLst>
      <p:ext uri="{BB962C8B-B14F-4D97-AF65-F5344CB8AC3E}">
        <p14:creationId xmlns:p14="http://schemas.microsoft.com/office/powerpoint/2010/main" val="1977965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At a School in 1999 …</a:t>
            </a:r>
          </a:p>
        </p:txBody>
      </p:sp>
      <p:sp>
        <p:nvSpPr>
          <p:cNvPr id="3" name="Content Placeholder 2"/>
          <p:cNvSpPr>
            <a:spLocks noGrp="1"/>
          </p:cNvSpPr>
          <p:nvPr>
            <p:ph idx="1"/>
          </p:nvPr>
        </p:nvSpPr>
        <p:spPr/>
        <p:txBody>
          <a:bodyPr vert="horz" lIns="91440" tIns="45720" rIns="91440" bIns="45720" rtlCol="0" anchor="t">
            <a:normAutofit fontScale="85000" lnSpcReduction="10000"/>
          </a:bodyPr>
          <a:lstStyle/>
          <a:p>
            <a:pPr marL="203200" indent="0">
              <a:lnSpc>
                <a:spcPct val="200000"/>
              </a:lnSpc>
              <a:spcBef>
                <a:spcPts val="0"/>
              </a:spcBef>
              <a:buClr>
                <a:schemeClr val="dk1"/>
              </a:buClr>
              <a:buSzPct val="100000"/>
              <a:buNone/>
            </a:pPr>
            <a:r>
              <a:rPr lang="en-US" dirty="0">
                <a:solidFill>
                  <a:schemeClr val="bg1"/>
                </a:solidFill>
                <a:ea typeface="Calibri"/>
                <a:cs typeface="Calibri"/>
                <a:sym typeface="Calibri"/>
              </a:rPr>
              <a:t>17 year old athlete, Adam </a:t>
            </a:r>
            <a:r>
              <a:rPr lang="en-US" dirty="0" err="1">
                <a:solidFill>
                  <a:schemeClr val="bg1"/>
                </a:solidFill>
                <a:ea typeface="Calibri"/>
                <a:cs typeface="Calibri"/>
                <a:sym typeface="Calibri"/>
              </a:rPr>
              <a:t>Lemel</a:t>
            </a:r>
            <a:r>
              <a:rPr lang="en-US" dirty="0">
                <a:solidFill>
                  <a:schemeClr val="bg1"/>
                </a:solidFill>
                <a:ea typeface="Calibri"/>
                <a:cs typeface="Calibri"/>
                <a:sym typeface="Calibri"/>
              </a:rPr>
              <a:t>, collapses while playing basketball</a:t>
            </a:r>
            <a:endParaRPr lang="en-US" dirty="0">
              <a:solidFill>
                <a:schemeClr val="bg1"/>
              </a:solidFill>
              <a:ea typeface="Calibri"/>
              <a:cs typeface="Calibri"/>
            </a:endParaRPr>
          </a:p>
          <a:p>
            <a:pPr marL="203200" indent="0">
              <a:lnSpc>
                <a:spcPct val="200000"/>
              </a:lnSpc>
              <a:spcBef>
                <a:spcPts val="0"/>
              </a:spcBef>
              <a:buClr>
                <a:schemeClr val="dk1"/>
              </a:buClr>
              <a:buSzPct val="100000"/>
              <a:buNone/>
            </a:pPr>
            <a:r>
              <a:rPr lang="en-US" dirty="0">
                <a:solidFill>
                  <a:schemeClr val="bg1"/>
                </a:solidFill>
                <a:ea typeface="Calibri"/>
                <a:cs typeface="Calibri"/>
                <a:sym typeface="Calibri"/>
              </a:rPr>
              <a:t>CPR initiated and 911 called</a:t>
            </a:r>
            <a:endParaRPr lang="en-US" dirty="0">
              <a:solidFill>
                <a:schemeClr val="bg1"/>
              </a:solidFill>
              <a:ea typeface="Calibri"/>
              <a:cs typeface="Calibri"/>
            </a:endParaRPr>
          </a:p>
          <a:p>
            <a:pPr marL="203200" indent="0">
              <a:lnSpc>
                <a:spcPct val="200000"/>
              </a:lnSpc>
              <a:spcBef>
                <a:spcPts val="0"/>
              </a:spcBef>
              <a:buClr>
                <a:schemeClr val="dk1"/>
              </a:buClr>
              <a:buSzPct val="100000"/>
              <a:buNone/>
            </a:pPr>
            <a:r>
              <a:rPr lang="en-US" dirty="0">
                <a:solidFill>
                  <a:schemeClr val="bg1"/>
                </a:solidFill>
                <a:ea typeface="Calibri"/>
                <a:cs typeface="Calibri"/>
                <a:sym typeface="Calibri"/>
              </a:rPr>
              <a:t>No AED available within the school</a:t>
            </a:r>
            <a:endParaRPr lang="en-US" dirty="0">
              <a:solidFill>
                <a:schemeClr val="bg1"/>
              </a:solidFill>
              <a:ea typeface="Calibri"/>
              <a:cs typeface="Calibri"/>
            </a:endParaRPr>
          </a:p>
          <a:p>
            <a:pPr marL="203200" indent="0">
              <a:lnSpc>
                <a:spcPct val="200000"/>
              </a:lnSpc>
              <a:spcBef>
                <a:spcPts val="0"/>
              </a:spcBef>
              <a:buClr>
                <a:schemeClr val="dk1"/>
              </a:buClr>
              <a:buSzPct val="100000"/>
              <a:buNone/>
            </a:pPr>
            <a:r>
              <a:rPr lang="en-US" dirty="0">
                <a:solidFill>
                  <a:schemeClr val="bg1"/>
                </a:solidFill>
                <a:ea typeface="Calibri"/>
                <a:cs typeface="Calibri"/>
                <a:sym typeface="Calibri"/>
              </a:rPr>
              <a:t>EMS arrived</a:t>
            </a:r>
            <a:endParaRPr lang="en-US" dirty="0">
              <a:solidFill>
                <a:schemeClr val="bg1"/>
              </a:solidFill>
              <a:ea typeface="Calibri"/>
              <a:cs typeface="Calibri"/>
            </a:endParaRPr>
          </a:p>
          <a:p>
            <a:pPr marL="203200" indent="0">
              <a:lnSpc>
                <a:spcPct val="200000"/>
              </a:lnSpc>
              <a:spcBef>
                <a:spcPts val="0"/>
              </a:spcBef>
              <a:buClr>
                <a:schemeClr val="dk1"/>
              </a:buClr>
              <a:buSzPct val="100000"/>
              <a:buNone/>
            </a:pPr>
            <a:r>
              <a:rPr lang="en-US" dirty="0">
                <a:solidFill>
                  <a:schemeClr val="bg1"/>
                </a:solidFill>
                <a:ea typeface="Calibri"/>
                <a:cs typeface="Calibri"/>
                <a:sym typeface="Calibri"/>
              </a:rPr>
              <a:t>Adam passed away</a:t>
            </a:r>
            <a:endParaRPr lang="en-US" dirty="0">
              <a:solidFill>
                <a:schemeClr val="bg1"/>
              </a:solidFill>
              <a:ea typeface="Calibri"/>
              <a:cs typeface="Calibri"/>
            </a:endParaRPr>
          </a:p>
          <a:p>
            <a:pPr marL="660400" indent="-457200">
              <a:lnSpc>
                <a:spcPct val="100000"/>
              </a:lnSpc>
              <a:spcBef>
                <a:spcPts val="0"/>
              </a:spcBef>
              <a:buClr>
                <a:schemeClr val="dk1"/>
              </a:buClr>
              <a:buSzPct val="100000"/>
              <a:buFont typeface="Wingdings" panose="05000000000000000000" pitchFamily="2" charset="2"/>
              <a:buChar char="Ø"/>
            </a:pPr>
            <a:endParaRPr lang="en-US" dirty="0">
              <a:solidFill>
                <a:schemeClr val="bg1"/>
              </a:solidFill>
              <a:latin typeface="Calibri"/>
              <a:ea typeface="Calibri"/>
              <a:cs typeface="Calibri"/>
              <a:sym typeface="Calibri"/>
            </a:endParaRPr>
          </a:p>
        </p:txBody>
      </p:sp>
      <p:pic>
        <p:nvPicPr>
          <p:cNvPr id="4" name="Picture 3"/>
          <p:cNvPicPr>
            <a:picLocks noChangeAspect="1"/>
          </p:cNvPicPr>
          <p:nvPr/>
        </p:nvPicPr>
        <p:blipFill>
          <a:blip r:embed="rId3"/>
          <a:stretch>
            <a:fillRect/>
          </a:stretch>
        </p:blipFill>
        <p:spPr>
          <a:xfrm>
            <a:off x="8979408" y="2917823"/>
            <a:ext cx="2974961" cy="3753455"/>
          </a:xfrm>
          <a:prstGeom prst="rect">
            <a:avLst/>
          </a:prstGeom>
        </p:spPr>
      </p:pic>
      <p:sp>
        <p:nvSpPr>
          <p:cNvPr id="5" name="TextBox 4"/>
          <p:cNvSpPr txBox="1"/>
          <p:nvPr/>
        </p:nvSpPr>
        <p:spPr>
          <a:xfrm>
            <a:off x="1455592" y="5600922"/>
            <a:ext cx="6923247" cy="1015663"/>
          </a:xfrm>
          <a:prstGeom prst="rect">
            <a:avLst/>
          </a:prstGeom>
          <a:solidFill>
            <a:schemeClr val="tx1">
              <a:lumMod val="75000"/>
            </a:schemeClr>
          </a:solidFill>
        </p:spPr>
        <p:txBody>
          <a:bodyPr wrap="square" lIns="91440" tIns="45720" rIns="91440" bIns="45720" rtlCol="0" anchor="t">
            <a:spAutoFit/>
          </a:bodyPr>
          <a:lstStyle/>
          <a:p>
            <a:pPr algn="ctr"/>
            <a:r>
              <a:rPr lang="en-US" sz="2000" b="1" dirty="0">
                <a:solidFill>
                  <a:srgbClr val="A50021"/>
                </a:solidFill>
              </a:rPr>
              <a:t>Project ADAM was born to saves lives by empowering schools and communities to be prepared for a sudden cardiac arrest</a:t>
            </a:r>
          </a:p>
        </p:txBody>
      </p:sp>
    </p:spTree>
    <p:extLst>
      <p:ext uri="{BB962C8B-B14F-4D97-AF65-F5344CB8AC3E}">
        <p14:creationId xmlns:p14="http://schemas.microsoft.com/office/powerpoint/2010/main" val="2589462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696" y="230466"/>
            <a:ext cx="11143488" cy="729485"/>
          </a:xfrm>
        </p:spPr>
        <p:txBody>
          <a:bodyPr>
            <a:normAutofit/>
          </a:bodyPr>
          <a:lstStyle/>
          <a:p>
            <a:r>
              <a:rPr lang="en-US"/>
              <a:t>Lives Impacted by SCA </a:t>
            </a:r>
          </a:p>
        </p:txBody>
      </p:sp>
      <p:pic>
        <p:nvPicPr>
          <p:cNvPr id="4" name="Content Placeholder 3"/>
          <p:cNvPicPr>
            <a:picLocks noGrp="1" noChangeAspect="1"/>
          </p:cNvPicPr>
          <p:nvPr>
            <p:ph idx="1"/>
          </p:nvPr>
        </p:nvPicPr>
        <p:blipFill>
          <a:blip r:embed="rId3"/>
          <a:stretch>
            <a:fillRect/>
          </a:stretch>
        </p:blipFill>
        <p:spPr>
          <a:xfrm>
            <a:off x="6585482" y="1430870"/>
            <a:ext cx="5606518" cy="1005840"/>
          </a:xfrm>
          <a:prstGeom prst="rect">
            <a:avLst/>
          </a:prstGeom>
        </p:spPr>
      </p:pic>
      <p:pic>
        <p:nvPicPr>
          <p:cNvPr id="5" name="Picture 4"/>
          <p:cNvPicPr>
            <a:picLocks noChangeAspect="1"/>
          </p:cNvPicPr>
          <p:nvPr/>
        </p:nvPicPr>
        <p:blipFill>
          <a:blip r:embed="rId4"/>
          <a:stretch>
            <a:fillRect/>
          </a:stretch>
        </p:blipFill>
        <p:spPr>
          <a:xfrm>
            <a:off x="8285142" y="1933502"/>
            <a:ext cx="3794657" cy="2743200"/>
          </a:xfrm>
          <a:prstGeom prst="rect">
            <a:avLst/>
          </a:prstGeom>
        </p:spPr>
      </p:pic>
      <p:pic>
        <p:nvPicPr>
          <p:cNvPr id="6" name="Picture 5"/>
          <p:cNvPicPr>
            <a:picLocks noChangeAspect="1"/>
          </p:cNvPicPr>
          <p:nvPr/>
        </p:nvPicPr>
        <p:blipFill>
          <a:blip r:embed="rId5"/>
          <a:stretch>
            <a:fillRect/>
          </a:stretch>
        </p:blipFill>
        <p:spPr>
          <a:xfrm>
            <a:off x="140272" y="1569541"/>
            <a:ext cx="2862634" cy="3717410"/>
          </a:xfrm>
          <a:prstGeom prst="rect">
            <a:avLst/>
          </a:prstGeom>
        </p:spPr>
      </p:pic>
      <p:pic>
        <p:nvPicPr>
          <p:cNvPr id="7" name="Picture 6"/>
          <p:cNvPicPr>
            <a:picLocks noChangeAspect="1"/>
          </p:cNvPicPr>
          <p:nvPr/>
        </p:nvPicPr>
        <p:blipFill>
          <a:blip r:embed="rId6"/>
          <a:stretch>
            <a:fillRect/>
          </a:stretch>
        </p:blipFill>
        <p:spPr>
          <a:xfrm>
            <a:off x="3485000" y="1558848"/>
            <a:ext cx="2975106" cy="3749365"/>
          </a:xfrm>
          <a:prstGeom prst="rect">
            <a:avLst/>
          </a:prstGeom>
        </p:spPr>
      </p:pic>
      <p:pic>
        <p:nvPicPr>
          <p:cNvPr id="3" name="Picture 2" descr="A person with dreadlocks smiling&#10;&#10;Description automatically generated">
            <a:extLst>
              <a:ext uri="{FF2B5EF4-FFF2-40B4-BE49-F238E27FC236}">
                <a16:creationId xmlns:a16="http://schemas.microsoft.com/office/drawing/2014/main" id="{339515A8-6B91-BFEC-1854-3AA180363369}"/>
              </a:ext>
            </a:extLst>
          </p:cNvPr>
          <p:cNvPicPr>
            <a:picLocks noChangeAspect="1"/>
          </p:cNvPicPr>
          <p:nvPr/>
        </p:nvPicPr>
        <p:blipFill>
          <a:blip r:embed="rId7"/>
          <a:stretch>
            <a:fillRect/>
          </a:stretch>
        </p:blipFill>
        <p:spPr>
          <a:xfrm>
            <a:off x="1448790" y="4605757"/>
            <a:ext cx="4079173" cy="2149213"/>
          </a:xfrm>
          <a:prstGeom prst="rect">
            <a:avLst/>
          </a:prstGeom>
        </p:spPr>
      </p:pic>
      <p:pic>
        <p:nvPicPr>
          <p:cNvPr id="8" name="Picture 7" descr="A person in a white jersey&#10;&#10;Description automatically generated">
            <a:extLst>
              <a:ext uri="{FF2B5EF4-FFF2-40B4-BE49-F238E27FC236}">
                <a16:creationId xmlns:a16="http://schemas.microsoft.com/office/drawing/2014/main" id="{A330F323-A3CA-523A-DBE0-AA003C1D44CB}"/>
              </a:ext>
            </a:extLst>
          </p:cNvPr>
          <p:cNvPicPr>
            <a:picLocks noChangeAspect="1"/>
          </p:cNvPicPr>
          <p:nvPr/>
        </p:nvPicPr>
        <p:blipFill>
          <a:blip r:embed="rId8"/>
          <a:stretch>
            <a:fillRect/>
          </a:stretch>
        </p:blipFill>
        <p:spPr>
          <a:xfrm>
            <a:off x="6010893" y="3199896"/>
            <a:ext cx="3168732" cy="2813480"/>
          </a:xfrm>
          <a:prstGeom prst="rect">
            <a:avLst/>
          </a:prstGeom>
        </p:spPr>
      </p:pic>
    </p:spTree>
    <p:extLst>
      <p:ext uri="{BB962C8B-B14F-4D97-AF65-F5344CB8AC3E}">
        <p14:creationId xmlns:p14="http://schemas.microsoft.com/office/powerpoint/2010/main" val="165876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additive="base">
                                        <p:cTn id="31" dur="500" fill="hold"/>
                                        <p:tgtEl>
                                          <p:spTgt spid="3"/>
                                        </p:tgtEl>
                                        <p:attrNameLst>
                                          <p:attrName>ppt_x</p:attrName>
                                        </p:attrNameLst>
                                      </p:cBhvr>
                                      <p:tavLst>
                                        <p:tav tm="0">
                                          <p:val>
                                            <p:strVal val="#ppt_x"/>
                                          </p:val>
                                        </p:tav>
                                        <p:tav tm="100000">
                                          <p:val>
                                            <p:strVal val="#ppt_x"/>
                                          </p:val>
                                        </p:tav>
                                      </p:tavLst>
                                    </p:anim>
                                    <p:anim calcmode="lin" valueType="num">
                                      <p:cBhvr additive="base">
                                        <p:cTn id="3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10318613" y="5754532"/>
            <a:ext cx="1733591" cy="10272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2" name="Image" descr="Image">
            <a:extLst>
              <a:ext uri="{FF2B5EF4-FFF2-40B4-BE49-F238E27FC236}">
                <a16:creationId xmlns:a16="http://schemas.microsoft.com/office/drawing/2014/main" id="{570A2E7E-8A19-BA46-9EAB-3AFB2F90BDB7}"/>
              </a:ext>
            </a:extLst>
          </p:cNvPr>
          <p:cNvPicPr>
            <a:picLocks noChangeAspect="1"/>
          </p:cNvPicPr>
          <p:nvPr/>
        </p:nvPicPr>
        <p:blipFill>
          <a:blip r:embed="rId2"/>
          <a:stretch>
            <a:fillRect/>
          </a:stretch>
        </p:blipFill>
        <p:spPr>
          <a:xfrm>
            <a:off x="4615753" y="2781141"/>
            <a:ext cx="339568" cy="524130"/>
          </a:xfrm>
          <a:prstGeom prst="rect">
            <a:avLst/>
          </a:prstGeom>
          <a:ln w="12700">
            <a:miter lim="400000"/>
          </a:ln>
        </p:spPr>
      </p:pic>
      <p:sp>
        <p:nvSpPr>
          <p:cNvPr id="277" name="TextBox 276">
            <a:extLst>
              <a:ext uri="{FF2B5EF4-FFF2-40B4-BE49-F238E27FC236}">
                <a16:creationId xmlns:a16="http://schemas.microsoft.com/office/drawing/2014/main" id="{9D910831-053A-BD45-A9E6-FF5ADE565D1D}"/>
              </a:ext>
            </a:extLst>
          </p:cNvPr>
          <p:cNvSpPr txBox="1"/>
          <p:nvPr/>
        </p:nvSpPr>
        <p:spPr>
          <a:xfrm>
            <a:off x="4636405" y="2828786"/>
            <a:ext cx="330540" cy="215444"/>
          </a:xfrm>
          <a:prstGeom prst="rect">
            <a:avLst/>
          </a:prstGeom>
          <a:noFill/>
        </p:spPr>
        <p:txBody>
          <a:bodyPr wrap="none" rtlCol="0">
            <a:spAutoFit/>
          </a:bodyPr>
          <a:lstStyle/>
          <a:p>
            <a:r>
              <a:rPr lang="en-US" sz="800" dirty="0">
                <a:solidFill>
                  <a:schemeClr val="bg1"/>
                </a:solidFill>
              </a:rPr>
              <a:t>MS</a:t>
            </a:r>
          </a:p>
        </p:txBody>
      </p:sp>
      <p:pic>
        <p:nvPicPr>
          <p:cNvPr id="259" name="Image" descr="Image">
            <a:extLst>
              <a:ext uri="{FF2B5EF4-FFF2-40B4-BE49-F238E27FC236}">
                <a16:creationId xmlns:a16="http://schemas.microsoft.com/office/drawing/2014/main" id="{938F00CA-90A3-3B4F-8F46-53C2541878D8}"/>
              </a:ext>
            </a:extLst>
          </p:cNvPr>
          <p:cNvPicPr>
            <a:picLocks noChangeAspect="1"/>
          </p:cNvPicPr>
          <p:nvPr/>
        </p:nvPicPr>
        <p:blipFill>
          <a:blip r:embed="rId3"/>
          <a:stretch>
            <a:fillRect/>
          </a:stretch>
        </p:blipFill>
        <p:spPr>
          <a:xfrm>
            <a:off x="5995847" y="1925645"/>
            <a:ext cx="120427" cy="257498"/>
          </a:xfrm>
          <a:prstGeom prst="rect">
            <a:avLst/>
          </a:prstGeom>
          <a:ln w="12700">
            <a:miter lim="400000"/>
          </a:ln>
        </p:spPr>
      </p:pic>
      <p:pic>
        <p:nvPicPr>
          <p:cNvPr id="202" name="Image" descr="Image">
            <a:extLst>
              <a:ext uri="{FF2B5EF4-FFF2-40B4-BE49-F238E27FC236}">
                <a16:creationId xmlns:a16="http://schemas.microsoft.com/office/drawing/2014/main" id="{7C20BCE5-57AA-BE45-AC33-2216FC461024}"/>
              </a:ext>
            </a:extLst>
          </p:cNvPr>
          <p:cNvPicPr>
            <a:picLocks noChangeAspect="1"/>
          </p:cNvPicPr>
          <p:nvPr/>
        </p:nvPicPr>
        <p:blipFill>
          <a:blip r:embed="rId4"/>
          <a:stretch>
            <a:fillRect/>
          </a:stretch>
        </p:blipFill>
        <p:spPr>
          <a:xfrm>
            <a:off x="2489558" y="1947516"/>
            <a:ext cx="525706" cy="595554"/>
          </a:xfrm>
          <a:prstGeom prst="rect">
            <a:avLst/>
          </a:prstGeom>
          <a:ln w="12700">
            <a:miter lim="400000"/>
          </a:ln>
        </p:spPr>
      </p:pic>
      <p:pic>
        <p:nvPicPr>
          <p:cNvPr id="179" name="Image" descr="Image">
            <a:extLst>
              <a:ext uri="{FF2B5EF4-FFF2-40B4-BE49-F238E27FC236}">
                <a16:creationId xmlns:a16="http://schemas.microsoft.com/office/drawing/2014/main" id="{1352C702-59DB-5C4B-B04A-08759FEFEB76}"/>
              </a:ext>
            </a:extLst>
          </p:cNvPr>
          <p:cNvPicPr>
            <a:picLocks noChangeAspect="1"/>
          </p:cNvPicPr>
          <p:nvPr/>
        </p:nvPicPr>
        <p:blipFill>
          <a:blip r:embed="rId5"/>
          <a:stretch>
            <a:fillRect/>
          </a:stretch>
        </p:blipFill>
        <p:spPr>
          <a:xfrm>
            <a:off x="5995847" y="1929497"/>
            <a:ext cx="118727" cy="257498"/>
          </a:xfrm>
          <a:prstGeom prst="rect">
            <a:avLst/>
          </a:prstGeom>
          <a:ln w="12700">
            <a:miter lim="400000"/>
          </a:ln>
        </p:spPr>
      </p:pic>
      <p:pic>
        <p:nvPicPr>
          <p:cNvPr id="258" name="Image" descr="Image">
            <a:extLst>
              <a:ext uri="{FF2B5EF4-FFF2-40B4-BE49-F238E27FC236}">
                <a16:creationId xmlns:a16="http://schemas.microsoft.com/office/drawing/2014/main" id="{F603B16D-8BD0-C440-876F-AE12A65C969F}"/>
              </a:ext>
            </a:extLst>
          </p:cNvPr>
          <p:cNvPicPr>
            <a:picLocks noChangeAspect="1"/>
          </p:cNvPicPr>
          <p:nvPr/>
        </p:nvPicPr>
        <p:blipFill>
          <a:blip r:embed="rId6"/>
          <a:stretch>
            <a:fillRect/>
          </a:stretch>
        </p:blipFill>
        <p:spPr>
          <a:xfrm>
            <a:off x="5971792" y="2113680"/>
            <a:ext cx="100481" cy="143385"/>
          </a:xfrm>
          <a:prstGeom prst="rect">
            <a:avLst/>
          </a:prstGeom>
          <a:ln w="12700">
            <a:miter lim="400000"/>
          </a:ln>
        </p:spPr>
      </p:pic>
      <p:pic>
        <p:nvPicPr>
          <p:cNvPr id="232" name="Image" descr="Image">
            <a:extLst>
              <a:ext uri="{FF2B5EF4-FFF2-40B4-BE49-F238E27FC236}">
                <a16:creationId xmlns:a16="http://schemas.microsoft.com/office/drawing/2014/main" id="{16CCD544-E82C-4042-B966-14E5BD3B656C}"/>
              </a:ext>
            </a:extLst>
          </p:cNvPr>
          <p:cNvPicPr>
            <a:picLocks noChangeAspect="1"/>
          </p:cNvPicPr>
          <p:nvPr/>
        </p:nvPicPr>
        <p:blipFill>
          <a:blip r:embed="rId7"/>
          <a:stretch>
            <a:fillRect/>
          </a:stretch>
        </p:blipFill>
        <p:spPr>
          <a:xfrm>
            <a:off x="4778588" y="2313165"/>
            <a:ext cx="685057" cy="319645"/>
          </a:xfrm>
          <a:prstGeom prst="rect">
            <a:avLst/>
          </a:prstGeom>
          <a:ln w="12700">
            <a:miter lim="400000"/>
          </a:ln>
        </p:spPr>
      </p:pic>
      <p:pic>
        <p:nvPicPr>
          <p:cNvPr id="200" name="Image" descr="Image">
            <a:extLst>
              <a:ext uri="{FF2B5EF4-FFF2-40B4-BE49-F238E27FC236}">
                <a16:creationId xmlns:a16="http://schemas.microsoft.com/office/drawing/2014/main" id="{E4CDA42F-DC1A-9249-B92C-CE7F94564C76}"/>
              </a:ext>
            </a:extLst>
          </p:cNvPr>
          <p:cNvPicPr>
            <a:picLocks noChangeAspect="1"/>
          </p:cNvPicPr>
          <p:nvPr/>
        </p:nvPicPr>
        <p:blipFill>
          <a:blip r:embed="rId8"/>
          <a:stretch>
            <a:fillRect/>
          </a:stretch>
        </p:blipFill>
        <p:spPr>
          <a:xfrm>
            <a:off x="2309868" y="2463097"/>
            <a:ext cx="640012" cy="669941"/>
          </a:xfrm>
          <a:prstGeom prst="rect">
            <a:avLst/>
          </a:prstGeom>
          <a:ln w="12700">
            <a:miter lim="400000"/>
          </a:ln>
        </p:spPr>
      </p:pic>
      <p:pic>
        <p:nvPicPr>
          <p:cNvPr id="248" name="Image" descr="Image">
            <a:extLst>
              <a:ext uri="{FF2B5EF4-FFF2-40B4-BE49-F238E27FC236}">
                <a16:creationId xmlns:a16="http://schemas.microsoft.com/office/drawing/2014/main" id="{98784C5E-DFEA-3945-8C5B-7AA69A136857}"/>
              </a:ext>
            </a:extLst>
          </p:cNvPr>
          <p:cNvPicPr>
            <a:picLocks noChangeAspect="1"/>
          </p:cNvPicPr>
          <p:nvPr/>
        </p:nvPicPr>
        <p:blipFill>
          <a:blip r:embed="rId9"/>
          <a:stretch>
            <a:fillRect/>
          </a:stretch>
        </p:blipFill>
        <p:spPr>
          <a:xfrm>
            <a:off x="5323101" y="2192426"/>
            <a:ext cx="719991" cy="377213"/>
          </a:xfrm>
          <a:prstGeom prst="rect">
            <a:avLst/>
          </a:prstGeom>
          <a:ln w="12700">
            <a:miter lim="400000"/>
          </a:ln>
        </p:spPr>
      </p:pic>
      <p:pic>
        <p:nvPicPr>
          <p:cNvPr id="264" name="Image" descr="Image">
            <a:extLst>
              <a:ext uri="{FF2B5EF4-FFF2-40B4-BE49-F238E27FC236}">
                <a16:creationId xmlns:a16="http://schemas.microsoft.com/office/drawing/2014/main" id="{7C4139FE-8132-3B44-B44B-B4A154EBD80F}"/>
              </a:ext>
            </a:extLst>
          </p:cNvPr>
          <p:cNvPicPr>
            <a:picLocks noChangeAspect="1"/>
          </p:cNvPicPr>
          <p:nvPr/>
        </p:nvPicPr>
        <p:blipFill>
          <a:blip r:embed="rId10"/>
          <a:stretch>
            <a:fillRect/>
          </a:stretch>
        </p:blipFill>
        <p:spPr>
          <a:xfrm>
            <a:off x="6089286" y="1691371"/>
            <a:ext cx="314911" cy="147516"/>
          </a:xfrm>
          <a:prstGeom prst="rect">
            <a:avLst/>
          </a:prstGeom>
          <a:ln w="12700">
            <a:miter lim="400000"/>
          </a:ln>
        </p:spPr>
      </p:pic>
      <p:sp>
        <p:nvSpPr>
          <p:cNvPr id="288" name="TextBox 287">
            <a:extLst>
              <a:ext uri="{FF2B5EF4-FFF2-40B4-BE49-F238E27FC236}">
                <a16:creationId xmlns:a16="http://schemas.microsoft.com/office/drawing/2014/main" id="{9D910831-053A-BD45-A9E6-FF5ADE565D1D}"/>
              </a:ext>
            </a:extLst>
          </p:cNvPr>
          <p:cNvSpPr txBox="1"/>
          <p:nvPr/>
        </p:nvSpPr>
        <p:spPr>
          <a:xfrm>
            <a:off x="6333150" y="1602977"/>
            <a:ext cx="269626" cy="215444"/>
          </a:xfrm>
          <a:prstGeom prst="rect">
            <a:avLst/>
          </a:prstGeom>
          <a:noFill/>
        </p:spPr>
        <p:txBody>
          <a:bodyPr wrap="none" rtlCol="0">
            <a:spAutoFit/>
          </a:bodyPr>
          <a:lstStyle/>
          <a:p>
            <a:r>
              <a:rPr lang="en-US" sz="800" dirty="0"/>
              <a:t>RI</a:t>
            </a:r>
          </a:p>
        </p:txBody>
      </p:sp>
      <p:pic>
        <p:nvPicPr>
          <p:cNvPr id="216" name="Image" descr="Image">
            <a:extLst>
              <a:ext uri="{FF2B5EF4-FFF2-40B4-BE49-F238E27FC236}">
                <a16:creationId xmlns:a16="http://schemas.microsoft.com/office/drawing/2014/main" id="{8A6C3BF4-B546-4D40-862C-5CEF36BD6FE8}"/>
              </a:ext>
            </a:extLst>
          </p:cNvPr>
          <p:cNvPicPr>
            <a:picLocks noChangeAspect="1"/>
          </p:cNvPicPr>
          <p:nvPr/>
        </p:nvPicPr>
        <p:blipFill>
          <a:blip r:embed="rId11"/>
          <a:stretch>
            <a:fillRect/>
          </a:stretch>
        </p:blipFill>
        <p:spPr>
          <a:xfrm>
            <a:off x="3450492" y="1945474"/>
            <a:ext cx="782471" cy="345257"/>
          </a:xfrm>
          <a:prstGeom prst="rect">
            <a:avLst/>
          </a:prstGeom>
          <a:ln w="12700">
            <a:miter lim="400000"/>
          </a:ln>
        </p:spPr>
      </p:pic>
      <p:pic>
        <p:nvPicPr>
          <p:cNvPr id="219" name="Image" descr="Image">
            <a:extLst>
              <a:ext uri="{FF2B5EF4-FFF2-40B4-BE49-F238E27FC236}">
                <a16:creationId xmlns:a16="http://schemas.microsoft.com/office/drawing/2014/main" id="{5824AC4F-1B11-284D-A807-7B92AC1D1457}"/>
              </a:ext>
            </a:extLst>
          </p:cNvPr>
          <p:cNvPicPr>
            <a:picLocks noChangeAspect="1"/>
          </p:cNvPicPr>
          <p:nvPr/>
        </p:nvPicPr>
        <p:blipFill>
          <a:blip r:embed="rId12"/>
          <a:stretch>
            <a:fillRect/>
          </a:stretch>
        </p:blipFill>
        <p:spPr>
          <a:xfrm>
            <a:off x="4068885" y="1331411"/>
            <a:ext cx="604850" cy="590327"/>
          </a:xfrm>
          <a:prstGeom prst="rect">
            <a:avLst/>
          </a:prstGeom>
          <a:ln w="12700">
            <a:miter lim="400000"/>
          </a:ln>
        </p:spPr>
      </p:pic>
      <p:pic>
        <p:nvPicPr>
          <p:cNvPr id="220" name="Image" descr="Image">
            <a:extLst>
              <a:ext uri="{FF2B5EF4-FFF2-40B4-BE49-F238E27FC236}">
                <a16:creationId xmlns:a16="http://schemas.microsoft.com/office/drawing/2014/main" id="{79DE68A2-D14B-0641-AE9D-58E812B93F7B}"/>
              </a:ext>
            </a:extLst>
          </p:cNvPr>
          <p:cNvPicPr>
            <a:picLocks noChangeAspect="1"/>
          </p:cNvPicPr>
          <p:nvPr/>
        </p:nvPicPr>
        <p:blipFill>
          <a:blip r:embed="rId13"/>
          <a:stretch>
            <a:fillRect/>
          </a:stretch>
        </p:blipFill>
        <p:spPr>
          <a:xfrm>
            <a:off x="4109702" y="1900721"/>
            <a:ext cx="565164" cy="334086"/>
          </a:xfrm>
          <a:prstGeom prst="rect">
            <a:avLst/>
          </a:prstGeom>
          <a:ln w="12700">
            <a:miter lim="400000"/>
          </a:ln>
        </p:spPr>
      </p:pic>
      <p:pic>
        <p:nvPicPr>
          <p:cNvPr id="228" name="Image" descr="Image">
            <a:extLst>
              <a:ext uri="{FF2B5EF4-FFF2-40B4-BE49-F238E27FC236}">
                <a16:creationId xmlns:a16="http://schemas.microsoft.com/office/drawing/2014/main" id="{8B1BE886-EC96-B045-8FC5-62DA5886DDCC}"/>
              </a:ext>
            </a:extLst>
          </p:cNvPr>
          <p:cNvPicPr>
            <a:picLocks noChangeAspect="1"/>
          </p:cNvPicPr>
          <p:nvPr/>
        </p:nvPicPr>
        <p:blipFill>
          <a:blip r:embed="rId14"/>
          <a:stretch>
            <a:fillRect/>
          </a:stretch>
        </p:blipFill>
        <p:spPr>
          <a:xfrm>
            <a:off x="4615753" y="2781141"/>
            <a:ext cx="339568" cy="524130"/>
          </a:xfrm>
          <a:prstGeom prst="rect">
            <a:avLst/>
          </a:prstGeom>
          <a:ln w="12700">
            <a:miter lim="400000"/>
          </a:ln>
        </p:spPr>
      </p:pic>
      <p:pic>
        <p:nvPicPr>
          <p:cNvPr id="260" name="Image" descr="Image">
            <a:extLst>
              <a:ext uri="{FF2B5EF4-FFF2-40B4-BE49-F238E27FC236}">
                <a16:creationId xmlns:a16="http://schemas.microsoft.com/office/drawing/2014/main" id="{C5647F7E-62B9-D04D-9B25-B86E03B50188}"/>
              </a:ext>
            </a:extLst>
          </p:cNvPr>
          <p:cNvPicPr>
            <a:picLocks noChangeAspect="1"/>
          </p:cNvPicPr>
          <p:nvPr/>
        </p:nvPicPr>
        <p:blipFill>
          <a:blip r:embed="rId15"/>
          <a:stretch>
            <a:fillRect/>
          </a:stretch>
        </p:blipFill>
        <p:spPr>
          <a:xfrm>
            <a:off x="5555878" y="1526172"/>
            <a:ext cx="697268" cy="485504"/>
          </a:xfrm>
          <a:prstGeom prst="rect">
            <a:avLst/>
          </a:prstGeom>
          <a:ln w="12700">
            <a:miter lim="400000"/>
          </a:ln>
        </p:spPr>
      </p:pic>
      <p:pic>
        <p:nvPicPr>
          <p:cNvPr id="240" name="Image" descr="Image">
            <a:extLst>
              <a:ext uri="{FF2B5EF4-FFF2-40B4-BE49-F238E27FC236}">
                <a16:creationId xmlns:a16="http://schemas.microsoft.com/office/drawing/2014/main" id="{4F7F1AB6-A3F3-8E48-9162-9F703DF50AB3}"/>
              </a:ext>
            </a:extLst>
          </p:cNvPr>
          <p:cNvPicPr>
            <a:picLocks noChangeAspect="1"/>
          </p:cNvPicPr>
          <p:nvPr/>
        </p:nvPicPr>
        <p:blipFill>
          <a:blip r:embed="rId16"/>
          <a:stretch>
            <a:fillRect/>
          </a:stretch>
        </p:blipFill>
        <p:spPr>
          <a:xfrm>
            <a:off x="4893656" y="2046409"/>
            <a:ext cx="290401" cy="439716"/>
          </a:xfrm>
          <a:prstGeom prst="rect">
            <a:avLst/>
          </a:prstGeom>
          <a:solidFill>
            <a:srgbClr val="8E1936"/>
          </a:solidFill>
          <a:ln w="12700">
            <a:miter lim="400000"/>
          </a:ln>
        </p:spPr>
      </p:pic>
      <p:pic>
        <p:nvPicPr>
          <p:cNvPr id="221" name="Image" descr="Image">
            <a:extLst>
              <a:ext uri="{FF2B5EF4-FFF2-40B4-BE49-F238E27FC236}">
                <a16:creationId xmlns:a16="http://schemas.microsoft.com/office/drawing/2014/main" id="{3777A461-C66F-534F-A1AA-8E4359EBE2F6}"/>
              </a:ext>
            </a:extLst>
          </p:cNvPr>
          <p:cNvPicPr>
            <a:picLocks noChangeAspect="1"/>
          </p:cNvPicPr>
          <p:nvPr/>
        </p:nvPicPr>
        <p:blipFill>
          <a:blip r:embed="rId17"/>
          <a:stretch>
            <a:fillRect/>
          </a:stretch>
        </p:blipFill>
        <p:spPr>
          <a:xfrm>
            <a:off x="4109702" y="1900721"/>
            <a:ext cx="565164" cy="334086"/>
          </a:xfrm>
          <a:prstGeom prst="rect">
            <a:avLst/>
          </a:prstGeom>
          <a:ln w="12700">
            <a:miter lim="400000"/>
          </a:ln>
        </p:spPr>
      </p:pic>
      <p:pic>
        <p:nvPicPr>
          <p:cNvPr id="209" name="Image" descr="Image">
            <a:extLst>
              <a:ext uri="{FF2B5EF4-FFF2-40B4-BE49-F238E27FC236}">
                <a16:creationId xmlns:a16="http://schemas.microsoft.com/office/drawing/2014/main" id="{4119C072-247B-6046-B419-335FB0542B4F}"/>
              </a:ext>
            </a:extLst>
          </p:cNvPr>
          <p:cNvPicPr>
            <a:picLocks noChangeAspect="1"/>
          </p:cNvPicPr>
          <p:nvPr/>
        </p:nvPicPr>
        <p:blipFill>
          <a:blip r:embed="rId18"/>
          <a:stretch>
            <a:fillRect/>
          </a:stretch>
        </p:blipFill>
        <p:spPr>
          <a:xfrm>
            <a:off x="2858551" y="2539201"/>
            <a:ext cx="658127" cy="606892"/>
          </a:xfrm>
          <a:prstGeom prst="rect">
            <a:avLst/>
          </a:prstGeom>
          <a:ln w="12700">
            <a:miter lim="400000"/>
          </a:ln>
        </p:spPr>
      </p:pic>
      <p:sp>
        <p:nvSpPr>
          <p:cNvPr id="9" name="TextBox 8"/>
          <p:cNvSpPr txBox="1"/>
          <p:nvPr/>
        </p:nvSpPr>
        <p:spPr>
          <a:xfrm>
            <a:off x="1831048" y="5196327"/>
            <a:ext cx="2710999" cy="338554"/>
          </a:xfrm>
          <a:prstGeom prst="rect">
            <a:avLst/>
          </a:prstGeom>
          <a:noFill/>
        </p:spPr>
        <p:txBody>
          <a:bodyPr wrap="none" rtlCol="0">
            <a:spAutoFit/>
          </a:bodyPr>
          <a:lstStyle/>
          <a:p>
            <a:r>
              <a:rPr lang="en-US" sz="1600" i="1" dirty="0"/>
              <a:t>Updated November 2025</a:t>
            </a:r>
          </a:p>
        </p:txBody>
      </p:sp>
      <p:sp>
        <p:nvSpPr>
          <p:cNvPr id="7" name="Content Placeholder 6"/>
          <p:cNvSpPr>
            <a:spLocks noGrp="1"/>
          </p:cNvSpPr>
          <p:nvPr>
            <p:ph sz="half" idx="2"/>
          </p:nvPr>
        </p:nvSpPr>
        <p:spPr>
          <a:xfrm>
            <a:off x="7117242" y="513381"/>
            <a:ext cx="3952220" cy="6476999"/>
          </a:xfrm>
        </p:spPr>
        <p:txBody>
          <a:bodyPr numCol="2" spcCol="274320">
            <a:noAutofit/>
          </a:bodyPr>
          <a:lstStyle/>
          <a:p>
            <a:pPr marL="0" indent="0">
              <a:lnSpc>
                <a:spcPct val="120000"/>
              </a:lnSpc>
              <a:spcBef>
                <a:spcPts val="0"/>
              </a:spcBef>
              <a:buNone/>
            </a:pPr>
            <a:r>
              <a:rPr lang="en-US" sz="630" dirty="0">
                <a:solidFill>
                  <a:prstClr val="white"/>
                </a:solidFill>
              </a:rPr>
              <a:t>Children's Wisconsin/National Office</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Children’s Healthcare of Atlanta</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Children’s Hospital of Philadelphia, PA &amp; NJ</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Children’s of Alabama</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Providence Sacred Heart </a:t>
            </a:r>
          </a:p>
          <a:p>
            <a:pPr marL="0" indent="0">
              <a:lnSpc>
                <a:spcPct val="120000"/>
              </a:lnSpc>
              <a:spcBef>
                <a:spcPts val="0"/>
              </a:spcBef>
              <a:buNone/>
            </a:pPr>
            <a:r>
              <a:rPr lang="en-US" sz="630" dirty="0">
                <a:solidFill>
                  <a:prstClr val="white"/>
                </a:solidFill>
              </a:rPr>
              <a:t>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Cook Children’s Medical Center</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East Tennessee </a:t>
            </a:r>
            <a:br>
              <a:rPr lang="en-US" sz="630" dirty="0">
                <a:solidFill>
                  <a:prstClr val="white"/>
                </a:solidFill>
              </a:rPr>
            </a:br>
            <a:r>
              <a:rPr lang="en-US" sz="630" dirty="0">
                <a:solidFill>
                  <a:prstClr val="white"/>
                </a:solidFill>
              </a:rPr>
              <a:t>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U-M Health C.S. Mott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Children’s Hospital Colorado</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UC Davis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Nationwide Children’s </a:t>
            </a:r>
          </a:p>
          <a:p>
            <a:pPr marL="0" indent="0">
              <a:lnSpc>
                <a:spcPct val="120000"/>
              </a:lnSpc>
              <a:spcBef>
                <a:spcPts val="0"/>
              </a:spcBef>
              <a:buNone/>
            </a:pPr>
            <a:r>
              <a:rPr lang="en-US" sz="630" dirty="0">
                <a:solidFill>
                  <a:prstClr val="white"/>
                </a:solidFill>
              </a:rPr>
              <a:t>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Texas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Monroe Carell Jr. Children’s </a:t>
            </a:r>
          </a:p>
          <a:p>
            <a:pPr marL="0" indent="0">
              <a:lnSpc>
                <a:spcPct val="120000"/>
              </a:lnSpc>
              <a:spcBef>
                <a:spcPts val="0"/>
              </a:spcBef>
              <a:buNone/>
            </a:pPr>
            <a:r>
              <a:rPr lang="en-US" sz="630" dirty="0">
                <a:solidFill>
                  <a:prstClr val="white"/>
                </a:solidFill>
              </a:rPr>
              <a:t>Hospital at Vanderbilt</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Arkansas Children’s </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Cincinnati Children’s</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Golisano Children’s Hospital, Southwest Florida</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KU Wichita Pediatrics</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Nicklaus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Duke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Ann &amp; Robert H. Lurie Children's Hospital of Chicago</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MUSC Shawn Jenkins Children’s Hospital </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Cleveland Clinic Children’s</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Ochsner Hospital for Children</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Children’s Mercy Kansas City </a:t>
            </a:r>
          </a:p>
          <a:p>
            <a:pPr marL="0" indent="0">
              <a:lnSpc>
                <a:spcPct val="120000"/>
              </a:lnSpc>
              <a:spcBef>
                <a:spcPts val="0"/>
              </a:spcBef>
              <a:buNone/>
            </a:pPr>
            <a:endParaRPr lang="en-US" sz="600" dirty="0">
              <a:solidFill>
                <a:prstClr val="white"/>
              </a:solidFill>
            </a:endParaRPr>
          </a:p>
          <a:p>
            <a:pPr marL="0" indent="0">
              <a:lnSpc>
                <a:spcPct val="120000"/>
              </a:lnSpc>
              <a:spcBef>
                <a:spcPts val="0"/>
              </a:spcBef>
              <a:buNone/>
            </a:pPr>
            <a:endParaRPr lang="en-US" sz="600" dirty="0">
              <a:solidFill>
                <a:prstClr val="white"/>
              </a:solidFill>
            </a:endParaRPr>
          </a:p>
          <a:p>
            <a:pPr marL="0" indent="0">
              <a:lnSpc>
                <a:spcPct val="120000"/>
              </a:lnSpc>
              <a:spcBef>
                <a:spcPts val="0"/>
              </a:spcBef>
              <a:buNone/>
            </a:pPr>
            <a:endParaRPr lang="en-US" sz="600" dirty="0">
              <a:solidFill>
                <a:prstClr val="white"/>
              </a:solidFill>
            </a:endParaRPr>
          </a:p>
          <a:p>
            <a:pPr marL="0" indent="0">
              <a:lnSpc>
                <a:spcPct val="120000"/>
              </a:lnSpc>
              <a:spcBef>
                <a:spcPts val="0"/>
              </a:spcBef>
              <a:buNone/>
            </a:pPr>
            <a:endParaRPr lang="en-US" sz="600" dirty="0">
              <a:solidFill>
                <a:prstClr val="white"/>
              </a:solidFill>
            </a:endParaRPr>
          </a:p>
          <a:p>
            <a:pPr marL="0" indent="0">
              <a:lnSpc>
                <a:spcPct val="120000"/>
              </a:lnSpc>
              <a:spcBef>
                <a:spcPts val="0"/>
              </a:spcBef>
              <a:buNone/>
            </a:pPr>
            <a:endParaRPr lang="en-US" sz="600" dirty="0">
              <a:solidFill>
                <a:prstClr val="white"/>
              </a:solidFill>
            </a:endParaRPr>
          </a:p>
          <a:p>
            <a:pPr marL="0" indent="0">
              <a:lnSpc>
                <a:spcPct val="120000"/>
              </a:lnSpc>
              <a:spcBef>
                <a:spcPts val="0"/>
              </a:spcBef>
              <a:buNone/>
            </a:pPr>
            <a:endParaRPr lang="en-US" sz="600" dirty="0">
              <a:solidFill>
                <a:prstClr val="white"/>
              </a:solidFill>
            </a:endParaRPr>
          </a:p>
          <a:p>
            <a:pPr marL="0" indent="0">
              <a:lnSpc>
                <a:spcPct val="120000"/>
              </a:lnSpc>
              <a:spcBef>
                <a:spcPts val="0"/>
              </a:spcBef>
              <a:buNone/>
            </a:pPr>
            <a:endParaRPr lang="en-US" sz="600" dirty="0">
              <a:solidFill>
                <a:prstClr val="white"/>
              </a:solidFill>
            </a:endParaRPr>
          </a:p>
          <a:p>
            <a:pPr marL="0" indent="0">
              <a:lnSpc>
                <a:spcPct val="120000"/>
              </a:lnSpc>
              <a:spcBef>
                <a:spcPts val="0"/>
              </a:spcBef>
              <a:buNone/>
            </a:pPr>
            <a:endParaRPr lang="en-US" sz="600" dirty="0">
              <a:solidFill>
                <a:prstClr val="white"/>
              </a:solidFill>
            </a:endParaRPr>
          </a:p>
          <a:p>
            <a:pPr marL="0" indent="0">
              <a:lnSpc>
                <a:spcPct val="120000"/>
              </a:lnSpc>
              <a:spcBef>
                <a:spcPts val="0"/>
              </a:spcBef>
              <a:buNone/>
            </a:pPr>
            <a:r>
              <a:rPr lang="en-US" sz="630" dirty="0">
                <a:solidFill>
                  <a:prstClr val="white"/>
                </a:solidFill>
              </a:rPr>
              <a:t>WVU Medicine Children’s</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Rady Children’s Hospital </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Riley Hospital for Children at IU Health</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Maria Fareri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Le Bonheur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University of Iowa Healthcare-Stead Family Children’s Hospital </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Yale New Haven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Children's Minnesota / Children's Heart Clinic</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St. Louis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USA Women and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Children's Hospital &amp; Medical Center</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Hasbro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Children's Hospital of Richmond at VCU</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Phoenix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Kentucky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Norton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Nemours Children’s Health</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UCSF Benioff Children's Hospitals in San Francisco</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Children's Hospital of Pittsburgh</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University of Utah/ Primary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John Hopkins All Children’s Hospital Tampa</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Dayton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Dell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El Paso Children’s Hospital</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Children’s Hospital of Los Angeles</a:t>
            </a:r>
          </a:p>
          <a:p>
            <a:pPr marL="0" indent="0">
              <a:lnSpc>
                <a:spcPct val="120000"/>
              </a:lnSpc>
              <a:spcBef>
                <a:spcPts val="0"/>
              </a:spcBef>
              <a:buNone/>
            </a:pPr>
            <a:endParaRPr lang="en-US" sz="630" dirty="0">
              <a:solidFill>
                <a:prstClr val="white"/>
              </a:solidFill>
            </a:endParaRPr>
          </a:p>
          <a:p>
            <a:pPr marL="0" indent="0">
              <a:lnSpc>
                <a:spcPct val="120000"/>
              </a:lnSpc>
              <a:spcBef>
                <a:spcPts val="0"/>
              </a:spcBef>
              <a:buNone/>
            </a:pPr>
            <a:r>
              <a:rPr lang="en-US" sz="630" dirty="0">
                <a:solidFill>
                  <a:prstClr val="white"/>
                </a:solidFill>
              </a:rPr>
              <a:t>Alaska Children’s Heart Center</a:t>
            </a:r>
          </a:p>
          <a:p>
            <a:pPr marL="0" indent="0">
              <a:lnSpc>
                <a:spcPct val="170000"/>
              </a:lnSpc>
              <a:buNone/>
            </a:pPr>
            <a:endParaRPr lang="en-US" sz="600" b="1" i="1" dirty="0">
              <a:solidFill>
                <a:schemeClr val="bg1"/>
              </a:solidFill>
            </a:endParaRPr>
          </a:p>
          <a:p>
            <a:pPr marL="0" indent="0">
              <a:lnSpc>
                <a:spcPct val="170000"/>
              </a:lnSpc>
              <a:buNone/>
            </a:pPr>
            <a:endParaRPr lang="en-US" sz="600" b="1" i="1" dirty="0">
              <a:solidFill>
                <a:schemeClr val="bg1"/>
              </a:solidFill>
            </a:endParaRPr>
          </a:p>
          <a:p>
            <a:pPr marL="0" indent="0">
              <a:lnSpc>
                <a:spcPct val="170000"/>
              </a:lnSpc>
              <a:buNone/>
            </a:pPr>
            <a:endParaRPr lang="en-US" sz="600" dirty="0">
              <a:solidFill>
                <a:schemeClr val="bg1"/>
              </a:solidFill>
            </a:endParaRPr>
          </a:p>
          <a:p>
            <a:pPr marL="0" indent="0">
              <a:lnSpc>
                <a:spcPct val="170000"/>
              </a:lnSpc>
              <a:buNone/>
            </a:pPr>
            <a:endParaRPr lang="en-US" sz="600" dirty="0">
              <a:solidFill>
                <a:schemeClr val="bg1"/>
              </a:solidFill>
            </a:endParaRPr>
          </a:p>
          <a:p>
            <a:pPr marL="0" indent="0">
              <a:lnSpc>
                <a:spcPct val="170000"/>
              </a:lnSpc>
              <a:buNone/>
            </a:pPr>
            <a:endParaRPr lang="en-US" sz="700" dirty="0">
              <a:solidFill>
                <a:schemeClr val="bg1"/>
              </a:solidFill>
            </a:endParaRPr>
          </a:p>
        </p:txBody>
      </p:sp>
      <p:grpSp>
        <p:nvGrpSpPr>
          <p:cNvPr id="19" name="Group 18">
            <a:extLst>
              <a:ext uri="{FF2B5EF4-FFF2-40B4-BE49-F238E27FC236}">
                <a16:creationId xmlns:a16="http://schemas.microsoft.com/office/drawing/2014/main" id="{C0859FAD-4702-9D4D-8564-57F2D54FFEA2}"/>
              </a:ext>
            </a:extLst>
          </p:cNvPr>
          <p:cNvGrpSpPr/>
          <p:nvPr/>
        </p:nvGrpSpPr>
        <p:grpSpPr>
          <a:xfrm>
            <a:off x="4901691" y="4392492"/>
            <a:ext cx="1017088" cy="659546"/>
            <a:chOff x="3115334" y="3630492"/>
            <a:chExt cx="1017088" cy="659546"/>
          </a:xfrm>
        </p:grpSpPr>
        <p:sp>
          <p:nvSpPr>
            <p:cNvPr id="270" name="Oval 269">
              <a:extLst>
                <a:ext uri="{FF2B5EF4-FFF2-40B4-BE49-F238E27FC236}">
                  <a16:creationId xmlns:a16="http://schemas.microsoft.com/office/drawing/2014/main" id="{A48D6FB0-32B4-DF42-AEE4-5FE351888BAA}"/>
                </a:ext>
              </a:extLst>
            </p:cNvPr>
            <p:cNvSpPr/>
            <p:nvPr/>
          </p:nvSpPr>
          <p:spPr>
            <a:xfrm>
              <a:off x="3295768" y="3630492"/>
              <a:ext cx="659546" cy="659546"/>
            </a:xfrm>
            <a:prstGeom prst="ellipse">
              <a:avLst/>
            </a:prstGeom>
            <a:solidFill>
              <a:srgbClr val="193C5A">
                <a:alpha val="97647"/>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1" name="TextBox 270">
              <a:extLst>
                <a:ext uri="{FF2B5EF4-FFF2-40B4-BE49-F238E27FC236}">
                  <a16:creationId xmlns:a16="http://schemas.microsoft.com/office/drawing/2014/main" id="{B5038BF8-E246-5E4F-998A-8F1AB56857E5}"/>
                </a:ext>
              </a:extLst>
            </p:cNvPr>
            <p:cNvSpPr txBox="1"/>
            <p:nvPr/>
          </p:nvSpPr>
          <p:spPr>
            <a:xfrm>
              <a:off x="3115334" y="3692238"/>
              <a:ext cx="1017088" cy="523220"/>
            </a:xfrm>
            <a:prstGeom prst="rect">
              <a:avLst/>
            </a:prstGeom>
            <a:noFill/>
          </p:spPr>
          <p:txBody>
            <a:bodyPr wrap="square" rtlCol="0">
              <a:spAutoFit/>
            </a:bodyPr>
            <a:lstStyle/>
            <a:p>
              <a:pPr algn="ctr"/>
              <a:r>
                <a:rPr lang="en-US" sz="2800" b="1" dirty="0"/>
                <a:t>34</a:t>
              </a:r>
              <a:endParaRPr lang="en-US" sz="2800" dirty="0"/>
            </a:p>
          </p:txBody>
        </p:sp>
      </p:grpSp>
      <p:sp>
        <p:nvSpPr>
          <p:cNvPr id="272" name="TextBox 271">
            <a:extLst>
              <a:ext uri="{FF2B5EF4-FFF2-40B4-BE49-F238E27FC236}">
                <a16:creationId xmlns:a16="http://schemas.microsoft.com/office/drawing/2014/main" id="{10748ADC-D705-844F-AC72-AEA36387CB15}"/>
              </a:ext>
            </a:extLst>
          </p:cNvPr>
          <p:cNvSpPr txBox="1"/>
          <p:nvPr/>
        </p:nvSpPr>
        <p:spPr>
          <a:xfrm>
            <a:off x="2337380" y="4537600"/>
            <a:ext cx="2777383" cy="646331"/>
          </a:xfrm>
          <a:prstGeom prst="rect">
            <a:avLst/>
          </a:prstGeom>
          <a:noFill/>
        </p:spPr>
        <p:txBody>
          <a:bodyPr wrap="square" rtlCol="0">
            <a:spAutoFit/>
          </a:bodyPr>
          <a:lstStyle/>
          <a:p>
            <a:r>
              <a:rPr lang="en-US" b="1" dirty="0">
                <a:solidFill>
                  <a:srgbClr val="0370C0"/>
                </a:solidFill>
              </a:rPr>
              <a:t>ESTABLISHED PROGRAMS</a:t>
            </a:r>
            <a:endParaRPr lang="en-US" dirty="0">
              <a:solidFill>
                <a:srgbClr val="0370C0"/>
              </a:solidFill>
            </a:endParaRPr>
          </a:p>
        </p:txBody>
      </p:sp>
      <p:sp>
        <p:nvSpPr>
          <p:cNvPr id="273" name="TextBox 272">
            <a:extLst>
              <a:ext uri="{FF2B5EF4-FFF2-40B4-BE49-F238E27FC236}">
                <a16:creationId xmlns:a16="http://schemas.microsoft.com/office/drawing/2014/main" id="{8407DF52-0394-2C44-A925-E779FE800EDF}"/>
              </a:ext>
            </a:extLst>
          </p:cNvPr>
          <p:cNvSpPr txBox="1"/>
          <p:nvPr/>
        </p:nvSpPr>
        <p:spPr>
          <a:xfrm>
            <a:off x="5759177" y="4537599"/>
            <a:ext cx="921603" cy="369332"/>
          </a:xfrm>
          <a:prstGeom prst="rect">
            <a:avLst/>
          </a:prstGeom>
          <a:noFill/>
        </p:spPr>
        <p:txBody>
          <a:bodyPr wrap="square" rtlCol="0">
            <a:spAutoFit/>
          </a:bodyPr>
          <a:lstStyle/>
          <a:p>
            <a:r>
              <a:rPr lang="en-US" b="1" dirty="0">
                <a:solidFill>
                  <a:srgbClr val="0370C0"/>
                </a:solidFill>
              </a:rPr>
              <a:t>STATES</a:t>
            </a:r>
            <a:endParaRPr lang="en-US" dirty="0">
              <a:solidFill>
                <a:srgbClr val="0370C0"/>
              </a:solidFill>
            </a:endParaRPr>
          </a:p>
        </p:txBody>
      </p:sp>
      <p:pic>
        <p:nvPicPr>
          <p:cNvPr id="245" name="Image" descr="Image">
            <a:extLst>
              <a:ext uri="{FF2B5EF4-FFF2-40B4-BE49-F238E27FC236}">
                <a16:creationId xmlns:a16="http://schemas.microsoft.com/office/drawing/2014/main" id="{E28AC408-9E52-9849-A4F6-BB23A28A0F08}"/>
              </a:ext>
            </a:extLst>
          </p:cNvPr>
          <p:cNvPicPr>
            <a:picLocks noChangeAspect="1"/>
          </p:cNvPicPr>
          <p:nvPr/>
        </p:nvPicPr>
        <p:blipFill>
          <a:blip r:embed="rId19"/>
          <a:stretch>
            <a:fillRect/>
          </a:stretch>
        </p:blipFill>
        <p:spPr>
          <a:xfrm>
            <a:off x="5392185" y="2103172"/>
            <a:ext cx="424657" cy="375620"/>
          </a:xfrm>
          <a:prstGeom prst="rect">
            <a:avLst/>
          </a:prstGeom>
          <a:ln w="12700">
            <a:miter lim="400000"/>
          </a:ln>
        </p:spPr>
      </p:pic>
      <p:pic>
        <p:nvPicPr>
          <p:cNvPr id="247" name="Image" descr="Image">
            <a:extLst>
              <a:ext uri="{FF2B5EF4-FFF2-40B4-BE49-F238E27FC236}">
                <a16:creationId xmlns:a16="http://schemas.microsoft.com/office/drawing/2014/main" id="{2F323DAA-0C99-A943-9150-8784BDEB2F1B}"/>
              </a:ext>
            </a:extLst>
          </p:cNvPr>
          <p:cNvPicPr>
            <a:picLocks noChangeAspect="1"/>
          </p:cNvPicPr>
          <p:nvPr/>
        </p:nvPicPr>
        <p:blipFill>
          <a:blip r:embed="rId20"/>
          <a:stretch>
            <a:fillRect/>
          </a:stretch>
        </p:blipFill>
        <p:spPr>
          <a:xfrm>
            <a:off x="5323101" y="2192426"/>
            <a:ext cx="719991" cy="377213"/>
          </a:xfrm>
          <a:prstGeom prst="rect">
            <a:avLst/>
          </a:prstGeom>
          <a:ln w="12700">
            <a:miter lim="400000"/>
          </a:ln>
        </p:spPr>
      </p:pic>
      <p:pic>
        <p:nvPicPr>
          <p:cNvPr id="167" name="Image" descr="Image">
            <a:extLst>
              <a:ext uri="{FF2B5EF4-FFF2-40B4-BE49-F238E27FC236}">
                <a16:creationId xmlns:a16="http://schemas.microsoft.com/office/drawing/2014/main" id="{D977CBCD-6EC0-E342-9DB4-24061EF54E34}"/>
              </a:ext>
            </a:extLst>
          </p:cNvPr>
          <p:cNvPicPr>
            <a:picLocks noChangeAspect="1"/>
          </p:cNvPicPr>
          <p:nvPr/>
        </p:nvPicPr>
        <p:blipFill>
          <a:blip r:embed="rId21"/>
          <a:stretch>
            <a:fillRect/>
          </a:stretch>
        </p:blipFill>
        <p:spPr>
          <a:xfrm>
            <a:off x="5503429" y="1875746"/>
            <a:ext cx="555380" cy="326771"/>
          </a:xfrm>
          <a:prstGeom prst="rect">
            <a:avLst/>
          </a:prstGeom>
          <a:ln w="12700">
            <a:miter lim="400000"/>
          </a:ln>
        </p:spPr>
      </p:pic>
      <p:pic>
        <p:nvPicPr>
          <p:cNvPr id="168" name="Image" descr="Image">
            <a:extLst>
              <a:ext uri="{FF2B5EF4-FFF2-40B4-BE49-F238E27FC236}">
                <a16:creationId xmlns:a16="http://schemas.microsoft.com/office/drawing/2014/main" id="{E89B2A47-7DA1-504A-89DD-23009DA039A5}"/>
              </a:ext>
            </a:extLst>
          </p:cNvPr>
          <p:cNvPicPr>
            <a:picLocks noChangeAspect="1"/>
          </p:cNvPicPr>
          <p:nvPr/>
        </p:nvPicPr>
        <p:blipFill>
          <a:blip r:embed="rId22"/>
          <a:stretch>
            <a:fillRect/>
          </a:stretch>
        </p:blipFill>
        <p:spPr>
          <a:xfrm>
            <a:off x="6137426" y="1456748"/>
            <a:ext cx="155706" cy="292461"/>
          </a:xfrm>
          <a:prstGeom prst="rect">
            <a:avLst/>
          </a:prstGeom>
          <a:ln w="12700">
            <a:miter lim="400000"/>
          </a:ln>
        </p:spPr>
      </p:pic>
      <p:pic>
        <p:nvPicPr>
          <p:cNvPr id="169" name="Image" descr="Image">
            <a:extLst>
              <a:ext uri="{FF2B5EF4-FFF2-40B4-BE49-F238E27FC236}">
                <a16:creationId xmlns:a16="http://schemas.microsoft.com/office/drawing/2014/main" id="{31255BFF-2534-CF4F-9A26-13409520A775}"/>
              </a:ext>
            </a:extLst>
          </p:cNvPr>
          <p:cNvPicPr>
            <a:picLocks noChangeAspect="1"/>
          </p:cNvPicPr>
          <p:nvPr/>
        </p:nvPicPr>
        <p:blipFill>
          <a:blip r:embed="rId23"/>
          <a:stretch>
            <a:fillRect/>
          </a:stretch>
        </p:blipFill>
        <p:spPr>
          <a:xfrm>
            <a:off x="6249037" y="1793322"/>
            <a:ext cx="58327" cy="77320"/>
          </a:xfrm>
          <a:prstGeom prst="rect">
            <a:avLst/>
          </a:prstGeom>
          <a:ln w="12700">
            <a:miter lim="400000"/>
          </a:ln>
        </p:spPr>
      </p:pic>
      <p:pic>
        <p:nvPicPr>
          <p:cNvPr id="170" name="Image" descr="Image">
            <a:extLst>
              <a:ext uri="{FF2B5EF4-FFF2-40B4-BE49-F238E27FC236}">
                <a16:creationId xmlns:a16="http://schemas.microsoft.com/office/drawing/2014/main" id="{7F732B34-BE87-3149-BC7C-D79B948EBE41}"/>
              </a:ext>
            </a:extLst>
          </p:cNvPr>
          <p:cNvPicPr>
            <a:picLocks noChangeAspect="1"/>
          </p:cNvPicPr>
          <p:nvPr/>
        </p:nvPicPr>
        <p:blipFill>
          <a:blip r:embed="rId24"/>
          <a:stretch>
            <a:fillRect/>
          </a:stretch>
        </p:blipFill>
        <p:spPr>
          <a:xfrm>
            <a:off x="6105251" y="1666174"/>
            <a:ext cx="314911" cy="147516"/>
          </a:xfrm>
          <a:prstGeom prst="rect">
            <a:avLst/>
          </a:prstGeom>
          <a:ln w="12700">
            <a:miter lim="400000"/>
          </a:ln>
        </p:spPr>
      </p:pic>
      <p:pic>
        <p:nvPicPr>
          <p:cNvPr id="171" name="Image" descr="Image">
            <a:extLst>
              <a:ext uri="{FF2B5EF4-FFF2-40B4-BE49-F238E27FC236}">
                <a16:creationId xmlns:a16="http://schemas.microsoft.com/office/drawing/2014/main" id="{8A0E4E05-D5C5-E840-9030-7156B4143701}"/>
              </a:ext>
            </a:extLst>
          </p:cNvPr>
          <p:cNvPicPr>
            <a:picLocks noChangeAspect="1"/>
          </p:cNvPicPr>
          <p:nvPr/>
        </p:nvPicPr>
        <p:blipFill>
          <a:blip r:embed="rId25"/>
          <a:stretch>
            <a:fillRect/>
          </a:stretch>
        </p:blipFill>
        <p:spPr>
          <a:xfrm>
            <a:off x="6103215" y="1790878"/>
            <a:ext cx="161208" cy="145131"/>
          </a:xfrm>
          <a:prstGeom prst="rect">
            <a:avLst/>
          </a:prstGeom>
          <a:ln w="12700">
            <a:miter lim="400000"/>
          </a:ln>
        </p:spPr>
      </p:pic>
      <p:pic>
        <p:nvPicPr>
          <p:cNvPr id="172" name="Image" descr="Image">
            <a:extLst>
              <a:ext uri="{FF2B5EF4-FFF2-40B4-BE49-F238E27FC236}">
                <a16:creationId xmlns:a16="http://schemas.microsoft.com/office/drawing/2014/main" id="{E0C24AA0-3513-394E-99B4-CC306D2ACF15}"/>
              </a:ext>
            </a:extLst>
          </p:cNvPr>
          <p:cNvPicPr>
            <a:picLocks noChangeAspect="1"/>
          </p:cNvPicPr>
          <p:nvPr/>
        </p:nvPicPr>
        <p:blipFill>
          <a:blip r:embed="rId26"/>
          <a:stretch>
            <a:fillRect/>
          </a:stretch>
        </p:blipFill>
        <p:spPr>
          <a:xfrm>
            <a:off x="5555878" y="1526172"/>
            <a:ext cx="697268" cy="485504"/>
          </a:xfrm>
          <a:prstGeom prst="rect">
            <a:avLst/>
          </a:prstGeom>
          <a:ln w="12700">
            <a:miter lim="400000"/>
          </a:ln>
        </p:spPr>
      </p:pic>
      <p:pic>
        <p:nvPicPr>
          <p:cNvPr id="173" name="Image" descr="Image">
            <a:extLst>
              <a:ext uri="{FF2B5EF4-FFF2-40B4-BE49-F238E27FC236}">
                <a16:creationId xmlns:a16="http://schemas.microsoft.com/office/drawing/2014/main" id="{B934AD19-4508-7648-9CA3-3F8E294C5E41}"/>
              </a:ext>
            </a:extLst>
          </p:cNvPr>
          <p:cNvPicPr>
            <a:picLocks noChangeAspect="1"/>
          </p:cNvPicPr>
          <p:nvPr/>
        </p:nvPicPr>
        <p:blipFill>
          <a:blip r:embed="rId27"/>
          <a:stretch>
            <a:fillRect/>
          </a:stretch>
        </p:blipFill>
        <p:spPr>
          <a:xfrm>
            <a:off x="6014113" y="1489254"/>
            <a:ext cx="165560" cy="269394"/>
          </a:xfrm>
          <a:prstGeom prst="rect">
            <a:avLst/>
          </a:prstGeom>
          <a:ln w="12700">
            <a:miter lim="400000"/>
          </a:ln>
        </p:spPr>
      </p:pic>
      <p:pic>
        <p:nvPicPr>
          <p:cNvPr id="174" name="Image" descr="Image">
            <a:extLst>
              <a:ext uri="{FF2B5EF4-FFF2-40B4-BE49-F238E27FC236}">
                <a16:creationId xmlns:a16="http://schemas.microsoft.com/office/drawing/2014/main" id="{F9AE901C-F249-844D-840F-AD7E8B6F99B3}"/>
              </a:ext>
            </a:extLst>
          </p:cNvPr>
          <p:cNvPicPr>
            <a:picLocks noChangeAspect="1"/>
          </p:cNvPicPr>
          <p:nvPr/>
        </p:nvPicPr>
        <p:blipFill>
          <a:blip r:embed="rId28"/>
          <a:stretch>
            <a:fillRect/>
          </a:stretch>
        </p:blipFill>
        <p:spPr>
          <a:xfrm>
            <a:off x="6189861" y="1191710"/>
            <a:ext cx="340043" cy="496656"/>
          </a:xfrm>
          <a:prstGeom prst="rect">
            <a:avLst/>
          </a:prstGeom>
          <a:ln w="12700">
            <a:miter lim="400000"/>
          </a:ln>
        </p:spPr>
      </p:pic>
      <p:pic>
        <p:nvPicPr>
          <p:cNvPr id="175" name="Image" descr="Image">
            <a:extLst>
              <a:ext uri="{FF2B5EF4-FFF2-40B4-BE49-F238E27FC236}">
                <a16:creationId xmlns:a16="http://schemas.microsoft.com/office/drawing/2014/main" id="{8869446D-B745-284E-AF06-7D261FD225E9}"/>
              </a:ext>
            </a:extLst>
          </p:cNvPr>
          <p:cNvPicPr>
            <a:picLocks noChangeAspect="1"/>
          </p:cNvPicPr>
          <p:nvPr/>
        </p:nvPicPr>
        <p:blipFill>
          <a:blip r:embed="rId29"/>
          <a:stretch>
            <a:fillRect/>
          </a:stretch>
        </p:blipFill>
        <p:spPr>
          <a:xfrm>
            <a:off x="5640954" y="2171249"/>
            <a:ext cx="121736" cy="68650"/>
          </a:xfrm>
          <a:prstGeom prst="rect">
            <a:avLst/>
          </a:prstGeom>
          <a:ln w="12700">
            <a:miter lim="400000"/>
          </a:ln>
        </p:spPr>
      </p:pic>
      <p:pic>
        <p:nvPicPr>
          <p:cNvPr id="176" name="Image" descr="Image">
            <a:extLst>
              <a:ext uri="{FF2B5EF4-FFF2-40B4-BE49-F238E27FC236}">
                <a16:creationId xmlns:a16="http://schemas.microsoft.com/office/drawing/2014/main" id="{544BD3AB-4F7D-F043-B268-CDB25737291B}"/>
              </a:ext>
            </a:extLst>
          </p:cNvPr>
          <p:cNvPicPr>
            <a:picLocks noChangeAspect="1"/>
          </p:cNvPicPr>
          <p:nvPr/>
        </p:nvPicPr>
        <p:blipFill>
          <a:blip r:embed="rId30"/>
          <a:stretch>
            <a:fillRect/>
          </a:stretch>
        </p:blipFill>
        <p:spPr>
          <a:xfrm>
            <a:off x="5974360" y="2112396"/>
            <a:ext cx="100481" cy="143385"/>
          </a:xfrm>
          <a:prstGeom prst="rect">
            <a:avLst/>
          </a:prstGeom>
          <a:ln w="12700">
            <a:miter lim="400000"/>
          </a:ln>
        </p:spPr>
      </p:pic>
      <p:pic>
        <p:nvPicPr>
          <p:cNvPr id="177" name="Image" descr="Image">
            <a:extLst>
              <a:ext uri="{FF2B5EF4-FFF2-40B4-BE49-F238E27FC236}">
                <a16:creationId xmlns:a16="http://schemas.microsoft.com/office/drawing/2014/main" id="{BEEB285C-C301-434D-AD28-77637583B37E}"/>
              </a:ext>
            </a:extLst>
          </p:cNvPr>
          <p:cNvPicPr>
            <a:picLocks noChangeAspect="1"/>
          </p:cNvPicPr>
          <p:nvPr/>
        </p:nvPicPr>
        <p:blipFill>
          <a:blip r:embed="rId31"/>
          <a:stretch>
            <a:fillRect/>
          </a:stretch>
        </p:blipFill>
        <p:spPr>
          <a:xfrm>
            <a:off x="5759328" y="2126260"/>
            <a:ext cx="311345" cy="179602"/>
          </a:xfrm>
          <a:prstGeom prst="rect">
            <a:avLst/>
          </a:prstGeom>
          <a:ln w="12700">
            <a:miter lim="400000"/>
          </a:ln>
        </p:spPr>
      </p:pic>
      <p:pic>
        <p:nvPicPr>
          <p:cNvPr id="178" name="Image" descr="Image">
            <a:extLst>
              <a:ext uri="{FF2B5EF4-FFF2-40B4-BE49-F238E27FC236}">
                <a16:creationId xmlns:a16="http://schemas.microsoft.com/office/drawing/2014/main" id="{34A5C881-AB3E-D545-91B6-04AEF19881E7}"/>
              </a:ext>
            </a:extLst>
          </p:cNvPr>
          <p:cNvPicPr>
            <a:picLocks noChangeAspect="1"/>
          </p:cNvPicPr>
          <p:nvPr/>
        </p:nvPicPr>
        <p:blipFill>
          <a:blip r:embed="rId32"/>
          <a:stretch>
            <a:fillRect/>
          </a:stretch>
        </p:blipFill>
        <p:spPr>
          <a:xfrm>
            <a:off x="5503429" y="1875746"/>
            <a:ext cx="555380" cy="326771"/>
          </a:xfrm>
          <a:prstGeom prst="rect">
            <a:avLst/>
          </a:prstGeom>
          <a:ln w="12700">
            <a:miter lim="400000"/>
          </a:ln>
        </p:spPr>
      </p:pic>
      <p:pic>
        <p:nvPicPr>
          <p:cNvPr id="180" name="Image" descr="Image">
            <a:extLst>
              <a:ext uri="{FF2B5EF4-FFF2-40B4-BE49-F238E27FC236}">
                <a16:creationId xmlns:a16="http://schemas.microsoft.com/office/drawing/2014/main" id="{8D0A89CC-6D5D-2840-AC40-1888DAC09855}"/>
              </a:ext>
            </a:extLst>
          </p:cNvPr>
          <p:cNvPicPr>
            <a:picLocks noChangeAspect="1"/>
          </p:cNvPicPr>
          <p:nvPr/>
        </p:nvPicPr>
        <p:blipFill>
          <a:blip r:embed="rId33"/>
          <a:stretch>
            <a:fillRect/>
          </a:stretch>
        </p:blipFill>
        <p:spPr>
          <a:xfrm>
            <a:off x="5392185" y="2103172"/>
            <a:ext cx="424657" cy="375620"/>
          </a:xfrm>
          <a:prstGeom prst="rect">
            <a:avLst/>
          </a:prstGeom>
          <a:ln w="12700">
            <a:miter lim="400000"/>
          </a:ln>
        </p:spPr>
      </p:pic>
      <p:pic>
        <p:nvPicPr>
          <p:cNvPr id="181" name="Image" descr="Image">
            <a:extLst>
              <a:ext uri="{FF2B5EF4-FFF2-40B4-BE49-F238E27FC236}">
                <a16:creationId xmlns:a16="http://schemas.microsoft.com/office/drawing/2014/main" id="{96E10E06-ECCD-334F-B697-21C5DEAD12B9}"/>
              </a:ext>
            </a:extLst>
          </p:cNvPr>
          <p:cNvPicPr>
            <a:picLocks noChangeAspect="1"/>
          </p:cNvPicPr>
          <p:nvPr/>
        </p:nvPicPr>
        <p:blipFill>
          <a:blip r:embed="rId34"/>
          <a:srcRect/>
          <a:stretch>
            <a:fillRect/>
          </a:stretch>
        </p:blipFill>
        <p:spPr>
          <a:xfrm>
            <a:off x="4068885" y="1331411"/>
            <a:ext cx="604850" cy="590327"/>
          </a:xfrm>
          <a:prstGeom prst="rect">
            <a:avLst/>
          </a:prstGeom>
          <a:ln w="12700">
            <a:miter lim="400000"/>
          </a:ln>
        </p:spPr>
      </p:pic>
      <p:pic>
        <p:nvPicPr>
          <p:cNvPr id="183" name="Image" descr="Image">
            <a:extLst>
              <a:ext uri="{FF2B5EF4-FFF2-40B4-BE49-F238E27FC236}">
                <a16:creationId xmlns:a16="http://schemas.microsoft.com/office/drawing/2014/main" id="{56BDE061-EF4D-2C41-AD4B-DF716E6684C1}"/>
              </a:ext>
            </a:extLst>
          </p:cNvPr>
          <p:cNvPicPr>
            <a:picLocks noChangeAspect="1"/>
          </p:cNvPicPr>
          <p:nvPr/>
        </p:nvPicPr>
        <p:blipFill>
          <a:blip r:embed="rId35"/>
          <a:stretch>
            <a:fillRect/>
          </a:stretch>
        </p:blipFill>
        <p:spPr>
          <a:xfrm>
            <a:off x="2577347" y="1183074"/>
            <a:ext cx="963606" cy="555877"/>
          </a:xfrm>
          <a:prstGeom prst="rect">
            <a:avLst/>
          </a:prstGeom>
          <a:ln w="12700">
            <a:miter lim="400000"/>
          </a:ln>
        </p:spPr>
      </p:pic>
      <p:pic>
        <p:nvPicPr>
          <p:cNvPr id="184" name="Image" descr="Image">
            <a:extLst>
              <a:ext uri="{FF2B5EF4-FFF2-40B4-BE49-F238E27FC236}">
                <a16:creationId xmlns:a16="http://schemas.microsoft.com/office/drawing/2014/main" id="{9D493A9A-ABE7-2B46-A553-EDAEF2F5C6AD}"/>
              </a:ext>
            </a:extLst>
          </p:cNvPr>
          <p:cNvPicPr>
            <a:picLocks noChangeAspect="1"/>
          </p:cNvPicPr>
          <p:nvPr/>
        </p:nvPicPr>
        <p:blipFill>
          <a:blip r:embed="rId36"/>
          <a:stretch>
            <a:fillRect/>
          </a:stretch>
        </p:blipFill>
        <p:spPr>
          <a:xfrm>
            <a:off x="2836351" y="1673313"/>
            <a:ext cx="658893" cy="492992"/>
          </a:xfrm>
          <a:prstGeom prst="rect">
            <a:avLst/>
          </a:prstGeom>
          <a:ln w="12700">
            <a:miter lim="400000"/>
          </a:ln>
        </p:spPr>
      </p:pic>
      <p:pic>
        <p:nvPicPr>
          <p:cNvPr id="185" name="Image" descr="Image">
            <a:extLst>
              <a:ext uri="{FF2B5EF4-FFF2-40B4-BE49-F238E27FC236}">
                <a16:creationId xmlns:a16="http://schemas.microsoft.com/office/drawing/2014/main" id="{AB20958D-AD39-0A44-ABCD-852C6CFC217E}"/>
              </a:ext>
            </a:extLst>
          </p:cNvPr>
          <p:cNvPicPr>
            <a:picLocks noChangeAspect="1"/>
          </p:cNvPicPr>
          <p:nvPr/>
        </p:nvPicPr>
        <p:blipFill>
          <a:blip r:embed="rId37"/>
          <a:stretch>
            <a:fillRect/>
          </a:stretch>
        </p:blipFill>
        <p:spPr>
          <a:xfrm>
            <a:off x="3450492" y="1945474"/>
            <a:ext cx="782471" cy="345257"/>
          </a:xfrm>
          <a:prstGeom prst="rect">
            <a:avLst/>
          </a:prstGeom>
          <a:ln w="12700">
            <a:miter lim="400000"/>
          </a:ln>
        </p:spPr>
      </p:pic>
      <p:pic>
        <p:nvPicPr>
          <p:cNvPr id="186" name="Image" descr="Image">
            <a:extLst>
              <a:ext uri="{FF2B5EF4-FFF2-40B4-BE49-F238E27FC236}">
                <a16:creationId xmlns:a16="http://schemas.microsoft.com/office/drawing/2014/main" id="{50E4820A-3853-844E-9F1A-25267EA2AD3B}"/>
              </a:ext>
            </a:extLst>
          </p:cNvPr>
          <p:cNvPicPr>
            <a:picLocks noChangeAspect="1"/>
          </p:cNvPicPr>
          <p:nvPr/>
        </p:nvPicPr>
        <p:blipFill>
          <a:blip r:embed="rId38"/>
          <a:stretch>
            <a:fillRect/>
          </a:stretch>
        </p:blipFill>
        <p:spPr>
          <a:xfrm>
            <a:off x="3470841" y="1635155"/>
            <a:ext cx="657881" cy="393655"/>
          </a:xfrm>
          <a:prstGeom prst="rect">
            <a:avLst/>
          </a:prstGeom>
          <a:ln w="12700">
            <a:miter lim="400000"/>
          </a:ln>
        </p:spPr>
      </p:pic>
      <p:pic>
        <p:nvPicPr>
          <p:cNvPr id="187" name="Image" descr="Image">
            <a:extLst>
              <a:ext uri="{FF2B5EF4-FFF2-40B4-BE49-F238E27FC236}">
                <a16:creationId xmlns:a16="http://schemas.microsoft.com/office/drawing/2014/main" id="{2C34EC00-4871-CB4D-8588-33D612E4BB06}"/>
              </a:ext>
            </a:extLst>
          </p:cNvPr>
          <p:cNvPicPr>
            <a:picLocks noChangeAspect="1"/>
          </p:cNvPicPr>
          <p:nvPr/>
        </p:nvPicPr>
        <p:blipFill>
          <a:blip r:embed="rId39"/>
          <a:stretch>
            <a:fillRect/>
          </a:stretch>
        </p:blipFill>
        <p:spPr>
          <a:xfrm>
            <a:off x="3499989" y="1309725"/>
            <a:ext cx="620554" cy="357299"/>
          </a:xfrm>
          <a:prstGeom prst="rect">
            <a:avLst/>
          </a:prstGeom>
          <a:ln w="12700">
            <a:miter lim="400000"/>
          </a:ln>
        </p:spPr>
      </p:pic>
      <p:pic>
        <p:nvPicPr>
          <p:cNvPr id="190" name="Image" descr="Image">
            <a:extLst>
              <a:ext uri="{FF2B5EF4-FFF2-40B4-BE49-F238E27FC236}">
                <a16:creationId xmlns:a16="http://schemas.microsoft.com/office/drawing/2014/main" id="{BA522DEC-51BC-F34C-828D-88218DB1EDBF}"/>
              </a:ext>
            </a:extLst>
          </p:cNvPr>
          <p:cNvPicPr>
            <a:picLocks noChangeAspect="1"/>
          </p:cNvPicPr>
          <p:nvPr/>
        </p:nvPicPr>
        <p:blipFill>
          <a:blip r:embed="rId40"/>
          <a:stretch>
            <a:fillRect/>
          </a:stretch>
        </p:blipFill>
        <p:spPr>
          <a:xfrm>
            <a:off x="2341287" y="1168632"/>
            <a:ext cx="560081" cy="826744"/>
          </a:xfrm>
          <a:prstGeom prst="rect">
            <a:avLst/>
          </a:prstGeom>
          <a:ln w="12700">
            <a:miter lim="400000"/>
          </a:ln>
        </p:spPr>
      </p:pic>
      <p:pic>
        <p:nvPicPr>
          <p:cNvPr id="191" name="Image" descr="Image">
            <a:extLst>
              <a:ext uri="{FF2B5EF4-FFF2-40B4-BE49-F238E27FC236}">
                <a16:creationId xmlns:a16="http://schemas.microsoft.com/office/drawing/2014/main" id="{5F777A44-1F86-474C-A0BA-D38E834D4732}"/>
              </a:ext>
            </a:extLst>
          </p:cNvPr>
          <p:cNvPicPr>
            <a:picLocks noChangeAspect="1"/>
          </p:cNvPicPr>
          <p:nvPr/>
        </p:nvPicPr>
        <p:blipFill>
          <a:blip r:embed="rId41"/>
          <a:stretch>
            <a:fillRect/>
          </a:stretch>
        </p:blipFill>
        <p:spPr>
          <a:xfrm>
            <a:off x="5007116" y="3154461"/>
            <a:ext cx="870170" cy="597420"/>
          </a:xfrm>
          <a:prstGeom prst="rect">
            <a:avLst/>
          </a:prstGeom>
          <a:ln w="12700">
            <a:miter lim="400000"/>
          </a:ln>
        </p:spPr>
      </p:pic>
      <p:pic>
        <p:nvPicPr>
          <p:cNvPr id="192" name="Image" descr="Image">
            <a:extLst>
              <a:ext uri="{FF2B5EF4-FFF2-40B4-BE49-F238E27FC236}">
                <a16:creationId xmlns:a16="http://schemas.microsoft.com/office/drawing/2014/main" id="{25DD5C06-5166-E34D-AA6D-BC3927F63343}"/>
              </a:ext>
            </a:extLst>
          </p:cNvPr>
          <p:cNvPicPr>
            <a:picLocks noChangeAspect="1"/>
          </p:cNvPicPr>
          <p:nvPr/>
        </p:nvPicPr>
        <p:blipFill>
          <a:blip r:embed="rId42"/>
          <a:stretch>
            <a:fillRect/>
          </a:stretch>
        </p:blipFill>
        <p:spPr>
          <a:xfrm>
            <a:off x="5007116" y="3154461"/>
            <a:ext cx="870170" cy="597420"/>
          </a:xfrm>
          <a:prstGeom prst="rect">
            <a:avLst/>
          </a:prstGeom>
          <a:ln w="12700">
            <a:miter lim="400000"/>
          </a:ln>
        </p:spPr>
      </p:pic>
      <p:pic>
        <p:nvPicPr>
          <p:cNvPr id="199" name="Image" descr="Image">
            <a:extLst>
              <a:ext uri="{FF2B5EF4-FFF2-40B4-BE49-F238E27FC236}">
                <a16:creationId xmlns:a16="http://schemas.microsoft.com/office/drawing/2014/main" id="{B8BC3191-85F1-664D-9E44-70EDD5F124CC}"/>
              </a:ext>
            </a:extLst>
          </p:cNvPr>
          <p:cNvPicPr>
            <a:picLocks noChangeAspect="1"/>
          </p:cNvPicPr>
          <p:nvPr/>
        </p:nvPicPr>
        <p:blipFill>
          <a:blip r:embed="rId43"/>
          <a:stretch>
            <a:fillRect/>
          </a:stretch>
        </p:blipFill>
        <p:spPr>
          <a:xfrm>
            <a:off x="2311807" y="2465730"/>
            <a:ext cx="640012" cy="669941"/>
          </a:xfrm>
          <a:prstGeom prst="rect">
            <a:avLst/>
          </a:prstGeom>
          <a:ln w="12700">
            <a:miter lim="400000"/>
          </a:ln>
        </p:spPr>
      </p:pic>
      <p:pic>
        <p:nvPicPr>
          <p:cNvPr id="201" name="Image" descr="Image">
            <a:extLst>
              <a:ext uri="{FF2B5EF4-FFF2-40B4-BE49-F238E27FC236}">
                <a16:creationId xmlns:a16="http://schemas.microsoft.com/office/drawing/2014/main" id="{0C0B9D8B-12B9-AA4C-85CB-DA6CD82CA2E4}"/>
              </a:ext>
            </a:extLst>
          </p:cNvPr>
          <p:cNvPicPr>
            <a:picLocks noChangeAspect="1"/>
          </p:cNvPicPr>
          <p:nvPr/>
        </p:nvPicPr>
        <p:blipFill>
          <a:blip r:embed="rId44"/>
          <a:stretch>
            <a:fillRect/>
          </a:stretch>
        </p:blipFill>
        <p:spPr>
          <a:xfrm>
            <a:off x="2489558" y="1947516"/>
            <a:ext cx="525706" cy="595554"/>
          </a:xfrm>
          <a:prstGeom prst="rect">
            <a:avLst/>
          </a:prstGeom>
          <a:ln w="12700">
            <a:miter lim="400000"/>
          </a:ln>
        </p:spPr>
      </p:pic>
      <p:pic>
        <p:nvPicPr>
          <p:cNvPr id="203" name="Image" descr="Image">
            <a:extLst>
              <a:ext uri="{FF2B5EF4-FFF2-40B4-BE49-F238E27FC236}">
                <a16:creationId xmlns:a16="http://schemas.microsoft.com/office/drawing/2014/main" id="{EA39CC4D-5C7B-4E48-9973-225ACB0248B4}"/>
              </a:ext>
            </a:extLst>
          </p:cNvPr>
          <p:cNvPicPr>
            <a:picLocks noChangeAspect="1"/>
          </p:cNvPicPr>
          <p:nvPr/>
        </p:nvPicPr>
        <p:blipFill>
          <a:blip r:embed="rId45"/>
          <a:stretch>
            <a:fillRect/>
          </a:stretch>
        </p:blipFill>
        <p:spPr>
          <a:xfrm>
            <a:off x="2344248" y="1168631"/>
            <a:ext cx="560081" cy="826744"/>
          </a:xfrm>
          <a:prstGeom prst="rect">
            <a:avLst/>
          </a:prstGeom>
          <a:ln w="12700">
            <a:miter lim="400000"/>
          </a:ln>
        </p:spPr>
      </p:pic>
      <p:pic>
        <p:nvPicPr>
          <p:cNvPr id="205" name="Image" descr="Image">
            <a:extLst>
              <a:ext uri="{FF2B5EF4-FFF2-40B4-BE49-F238E27FC236}">
                <a16:creationId xmlns:a16="http://schemas.microsoft.com/office/drawing/2014/main" id="{90EB705A-D008-6E4C-8819-CC9C64389FC3}"/>
              </a:ext>
            </a:extLst>
          </p:cNvPr>
          <p:cNvPicPr>
            <a:picLocks noChangeAspect="1"/>
          </p:cNvPicPr>
          <p:nvPr/>
        </p:nvPicPr>
        <p:blipFill>
          <a:blip r:embed="rId46"/>
          <a:stretch>
            <a:fillRect/>
          </a:stretch>
        </p:blipFill>
        <p:spPr>
          <a:xfrm>
            <a:off x="2836351" y="1673313"/>
            <a:ext cx="658893" cy="492992"/>
          </a:xfrm>
          <a:prstGeom prst="rect">
            <a:avLst/>
          </a:prstGeom>
          <a:ln w="12700">
            <a:miter lim="400000"/>
          </a:ln>
        </p:spPr>
      </p:pic>
      <p:pic>
        <p:nvPicPr>
          <p:cNvPr id="206" name="Image" descr="Image">
            <a:extLst>
              <a:ext uri="{FF2B5EF4-FFF2-40B4-BE49-F238E27FC236}">
                <a16:creationId xmlns:a16="http://schemas.microsoft.com/office/drawing/2014/main" id="{CBF36337-D2F7-E14D-8040-53D948E90CCC}"/>
              </a:ext>
            </a:extLst>
          </p:cNvPr>
          <p:cNvPicPr>
            <a:picLocks noChangeAspect="1"/>
          </p:cNvPicPr>
          <p:nvPr/>
        </p:nvPicPr>
        <p:blipFill>
          <a:blip r:embed="rId47"/>
          <a:stretch>
            <a:fillRect/>
          </a:stretch>
        </p:blipFill>
        <p:spPr>
          <a:xfrm>
            <a:off x="2943356" y="2114897"/>
            <a:ext cx="693009" cy="480226"/>
          </a:xfrm>
          <a:prstGeom prst="rect">
            <a:avLst/>
          </a:prstGeom>
          <a:ln w="12700">
            <a:miter lim="400000"/>
          </a:ln>
        </p:spPr>
      </p:pic>
      <p:pic>
        <p:nvPicPr>
          <p:cNvPr id="207" name="Image" descr="Image">
            <a:extLst>
              <a:ext uri="{FF2B5EF4-FFF2-40B4-BE49-F238E27FC236}">
                <a16:creationId xmlns:a16="http://schemas.microsoft.com/office/drawing/2014/main" id="{A13462C0-961E-AF4A-887A-371D4EF1C4E4}"/>
              </a:ext>
            </a:extLst>
          </p:cNvPr>
          <p:cNvPicPr>
            <a:picLocks noChangeAspect="1"/>
          </p:cNvPicPr>
          <p:nvPr/>
        </p:nvPicPr>
        <p:blipFill>
          <a:blip r:embed="rId48"/>
          <a:stretch>
            <a:fillRect/>
          </a:stretch>
        </p:blipFill>
        <p:spPr>
          <a:xfrm>
            <a:off x="2943356" y="2114897"/>
            <a:ext cx="693009" cy="480226"/>
          </a:xfrm>
          <a:prstGeom prst="rect">
            <a:avLst/>
          </a:prstGeom>
          <a:ln w="12700">
            <a:miter lim="400000"/>
          </a:ln>
        </p:spPr>
      </p:pic>
      <p:pic>
        <p:nvPicPr>
          <p:cNvPr id="208" name="Image" descr="Image">
            <a:extLst>
              <a:ext uri="{FF2B5EF4-FFF2-40B4-BE49-F238E27FC236}">
                <a16:creationId xmlns:a16="http://schemas.microsoft.com/office/drawing/2014/main" id="{C27811E4-8871-5D4D-AA1F-26AA1D05C32E}"/>
              </a:ext>
            </a:extLst>
          </p:cNvPr>
          <p:cNvPicPr>
            <a:picLocks noChangeAspect="1"/>
          </p:cNvPicPr>
          <p:nvPr/>
        </p:nvPicPr>
        <p:blipFill>
          <a:blip r:embed="rId49"/>
          <a:stretch>
            <a:fillRect/>
          </a:stretch>
        </p:blipFill>
        <p:spPr>
          <a:xfrm>
            <a:off x="2858551" y="2539201"/>
            <a:ext cx="658127" cy="606892"/>
          </a:xfrm>
          <a:prstGeom prst="rect">
            <a:avLst/>
          </a:prstGeom>
          <a:ln w="12700">
            <a:miter lim="400000"/>
          </a:ln>
        </p:spPr>
      </p:pic>
      <p:pic>
        <p:nvPicPr>
          <p:cNvPr id="210" name="Image" descr="Image">
            <a:extLst>
              <a:ext uri="{FF2B5EF4-FFF2-40B4-BE49-F238E27FC236}">
                <a16:creationId xmlns:a16="http://schemas.microsoft.com/office/drawing/2014/main" id="{3998E792-F601-CB45-AC76-D4D5B6174013}"/>
              </a:ext>
            </a:extLst>
          </p:cNvPr>
          <p:cNvPicPr>
            <a:picLocks noChangeAspect="1"/>
          </p:cNvPicPr>
          <p:nvPr/>
        </p:nvPicPr>
        <p:blipFill>
          <a:blip r:embed="rId50"/>
          <a:stretch>
            <a:fillRect/>
          </a:stretch>
        </p:blipFill>
        <p:spPr>
          <a:xfrm>
            <a:off x="3108249" y="2639254"/>
            <a:ext cx="1325384" cy="1170746"/>
          </a:xfrm>
          <a:prstGeom prst="rect">
            <a:avLst/>
          </a:prstGeom>
          <a:ln w="12700">
            <a:miter lim="400000"/>
          </a:ln>
        </p:spPr>
      </p:pic>
      <p:pic>
        <p:nvPicPr>
          <p:cNvPr id="211" name="Image" descr="Image">
            <a:extLst>
              <a:ext uri="{FF2B5EF4-FFF2-40B4-BE49-F238E27FC236}">
                <a16:creationId xmlns:a16="http://schemas.microsoft.com/office/drawing/2014/main" id="{FC054542-803E-5D45-8E89-07F8206EA10E}"/>
              </a:ext>
            </a:extLst>
          </p:cNvPr>
          <p:cNvPicPr>
            <a:picLocks noChangeAspect="1"/>
          </p:cNvPicPr>
          <p:nvPr/>
        </p:nvPicPr>
        <p:blipFill>
          <a:blip r:embed="rId51"/>
          <a:stretch>
            <a:fillRect/>
          </a:stretch>
        </p:blipFill>
        <p:spPr>
          <a:xfrm>
            <a:off x="3108249" y="2639254"/>
            <a:ext cx="1325384" cy="1170746"/>
          </a:xfrm>
          <a:prstGeom prst="rect">
            <a:avLst/>
          </a:prstGeom>
          <a:ln w="12700">
            <a:miter lim="400000"/>
          </a:ln>
        </p:spPr>
      </p:pic>
      <p:pic>
        <p:nvPicPr>
          <p:cNvPr id="212" name="Image" descr="Image">
            <a:extLst>
              <a:ext uri="{FF2B5EF4-FFF2-40B4-BE49-F238E27FC236}">
                <a16:creationId xmlns:a16="http://schemas.microsoft.com/office/drawing/2014/main" id="{3810D5E6-D10D-ED48-80D7-C07BBBD0461C}"/>
              </a:ext>
            </a:extLst>
          </p:cNvPr>
          <p:cNvPicPr>
            <a:picLocks noChangeAspect="1"/>
          </p:cNvPicPr>
          <p:nvPr/>
        </p:nvPicPr>
        <p:blipFill>
          <a:blip r:embed="rId52"/>
          <a:stretch>
            <a:fillRect/>
          </a:stretch>
        </p:blipFill>
        <p:spPr>
          <a:xfrm>
            <a:off x="3508780" y="2591194"/>
            <a:ext cx="823196" cy="377065"/>
          </a:xfrm>
          <a:prstGeom prst="rect">
            <a:avLst/>
          </a:prstGeom>
          <a:ln w="12700">
            <a:miter lim="400000"/>
          </a:ln>
        </p:spPr>
      </p:pic>
      <p:pic>
        <p:nvPicPr>
          <p:cNvPr id="213" name="Image" descr="Image">
            <a:extLst>
              <a:ext uri="{FF2B5EF4-FFF2-40B4-BE49-F238E27FC236}">
                <a16:creationId xmlns:a16="http://schemas.microsoft.com/office/drawing/2014/main" id="{674EC51F-723C-B34C-A5B2-5DEDDC2947E8}"/>
              </a:ext>
            </a:extLst>
          </p:cNvPr>
          <p:cNvPicPr>
            <a:picLocks noChangeAspect="1"/>
          </p:cNvPicPr>
          <p:nvPr/>
        </p:nvPicPr>
        <p:blipFill>
          <a:blip r:embed="rId53"/>
          <a:stretch>
            <a:fillRect/>
          </a:stretch>
        </p:blipFill>
        <p:spPr>
          <a:xfrm>
            <a:off x="3508780" y="2591194"/>
            <a:ext cx="823196" cy="377065"/>
          </a:xfrm>
          <a:prstGeom prst="rect">
            <a:avLst/>
          </a:prstGeom>
          <a:ln w="12700">
            <a:miter lim="400000"/>
          </a:ln>
        </p:spPr>
      </p:pic>
      <p:pic>
        <p:nvPicPr>
          <p:cNvPr id="214" name="Image" descr="Image">
            <a:extLst>
              <a:ext uri="{FF2B5EF4-FFF2-40B4-BE49-F238E27FC236}">
                <a16:creationId xmlns:a16="http://schemas.microsoft.com/office/drawing/2014/main" id="{BB5148A6-2F3A-8C46-BA74-2BDB5A3C874E}"/>
              </a:ext>
            </a:extLst>
          </p:cNvPr>
          <p:cNvPicPr>
            <a:picLocks noChangeAspect="1"/>
          </p:cNvPicPr>
          <p:nvPr/>
        </p:nvPicPr>
        <p:blipFill>
          <a:blip r:embed="rId54"/>
          <a:stretch>
            <a:fillRect/>
          </a:stretch>
        </p:blipFill>
        <p:spPr>
          <a:xfrm>
            <a:off x="3607639" y="2272475"/>
            <a:ext cx="704131" cy="338102"/>
          </a:xfrm>
          <a:prstGeom prst="rect">
            <a:avLst/>
          </a:prstGeom>
          <a:ln w="12700">
            <a:miter lim="400000"/>
          </a:ln>
        </p:spPr>
      </p:pic>
      <p:pic>
        <p:nvPicPr>
          <p:cNvPr id="215" name="Image" descr="Image">
            <a:extLst>
              <a:ext uri="{FF2B5EF4-FFF2-40B4-BE49-F238E27FC236}">
                <a16:creationId xmlns:a16="http://schemas.microsoft.com/office/drawing/2014/main" id="{ACEC71A2-5638-664F-9370-5F972570328E}"/>
              </a:ext>
            </a:extLst>
          </p:cNvPr>
          <p:cNvPicPr>
            <a:picLocks noChangeAspect="1"/>
          </p:cNvPicPr>
          <p:nvPr/>
        </p:nvPicPr>
        <p:blipFill>
          <a:blip r:embed="rId55"/>
          <a:stretch>
            <a:fillRect/>
          </a:stretch>
        </p:blipFill>
        <p:spPr>
          <a:xfrm>
            <a:off x="3607639" y="2272475"/>
            <a:ext cx="704131" cy="338102"/>
          </a:xfrm>
          <a:prstGeom prst="rect">
            <a:avLst/>
          </a:prstGeom>
          <a:ln w="12700">
            <a:miter lim="400000"/>
          </a:ln>
        </p:spPr>
      </p:pic>
      <p:pic>
        <p:nvPicPr>
          <p:cNvPr id="217" name="Image" descr="Image">
            <a:extLst>
              <a:ext uri="{FF2B5EF4-FFF2-40B4-BE49-F238E27FC236}">
                <a16:creationId xmlns:a16="http://schemas.microsoft.com/office/drawing/2014/main" id="{3235437A-E290-2A47-9BA2-6D82079F126D}"/>
              </a:ext>
            </a:extLst>
          </p:cNvPr>
          <p:cNvPicPr>
            <a:picLocks noChangeAspect="1"/>
          </p:cNvPicPr>
          <p:nvPr/>
        </p:nvPicPr>
        <p:blipFill>
          <a:blip r:embed="rId56"/>
          <a:stretch>
            <a:fillRect/>
          </a:stretch>
        </p:blipFill>
        <p:spPr>
          <a:xfrm>
            <a:off x="3470841" y="1635155"/>
            <a:ext cx="657881" cy="393655"/>
          </a:xfrm>
          <a:prstGeom prst="rect">
            <a:avLst/>
          </a:prstGeom>
          <a:ln w="12700">
            <a:miter lim="400000"/>
          </a:ln>
        </p:spPr>
      </p:pic>
      <p:pic>
        <p:nvPicPr>
          <p:cNvPr id="218" name="Image" descr="Image">
            <a:extLst>
              <a:ext uri="{FF2B5EF4-FFF2-40B4-BE49-F238E27FC236}">
                <a16:creationId xmlns:a16="http://schemas.microsoft.com/office/drawing/2014/main" id="{4528EC79-7AB5-3F4B-A84E-B9F11061409A}"/>
              </a:ext>
            </a:extLst>
          </p:cNvPr>
          <p:cNvPicPr>
            <a:picLocks noChangeAspect="1"/>
          </p:cNvPicPr>
          <p:nvPr/>
        </p:nvPicPr>
        <p:blipFill>
          <a:blip r:embed="rId57"/>
          <a:stretch>
            <a:fillRect/>
          </a:stretch>
        </p:blipFill>
        <p:spPr>
          <a:xfrm>
            <a:off x="3499989" y="1309725"/>
            <a:ext cx="620554" cy="357299"/>
          </a:xfrm>
          <a:prstGeom prst="rect">
            <a:avLst/>
          </a:prstGeom>
          <a:ln w="12700">
            <a:miter lim="400000"/>
          </a:ln>
        </p:spPr>
      </p:pic>
      <p:pic>
        <p:nvPicPr>
          <p:cNvPr id="222" name="Image" descr="Image">
            <a:extLst>
              <a:ext uri="{FF2B5EF4-FFF2-40B4-BE49-F238E27FC236}">
                <a16:creationId xmlns:a16="http://schemas.microsoft.com/office/drawing/2014/main" id="{6180E0EE-F93D-4C49-9489-8BF5849DBF6C}"/>
              </a:ext>
            </a:extLst>
          </p:cNvPr>
          <p:cNvPicPr>
            <a:picLocks noChangeAspect="1"/>
          </p:cNvPicPr>
          <p:nvPr/>
        </p:nvPicPr>
        <p:blipFill>
          <a:blip r:embed="rId58"/>
          <a:stretch>
            <a:fillRect/>
          </a:stretch>
        </p:blipFill>
        <p:spPr>
          <a:xfrm>
            <a:off x="4189029" y="2209417"/>
            <a:ext cx="631975" cy="485192"/>
          </a:xfrm>
          <a:prstGeom prst="rect">
            <a:avLst/>
          </a:prstGeom>
          <a:ln w="12700">
            <a:miter lim="400000"/>
          </a:ln>
        </p:spPr>
      </p:pic>
      <p:pic>
        <p:nvPicPr>
          <p:cNvPr id="223" name="Image" descr="Image">
            <a:extLst>
              <a:ext uri="{FF2B5EF4-FFF2-40B4-BE49-F238E27FC236}">
                <a16:creationId xmlns:a16="http://schemas.microsoft.com/office/drawing/2014/main" id="{A451C009-58B6-6C4D-BD9B-91EC8542EE1B}"/>
              </a:ext>
            </a:extLst>
          </p:cNvPr>
          <p:cNvPicPr>
            <a:picLocks noChangeAspect="1"/>
          </p:cNvPicPr>
          <p:nvPr/>
        </p:nvPicPr>
        <p:blipFill>
          <a:blip r:embed="rId59"/>
          <a:stretch>
            <a:fillRect/>
          </a:stretch>
        </p:blipFill>
        <p:spPr>
          <a:xfrm>
            <a:off x="4189029" y="2209417"/>
            <a:ext cx="631975" cy="485192"/>
          </a:xfrm>
          <a:prstGeom prst="rect">
            <a:avLst/>
          </a:prstGeom>
          <a:ln w="12700">
            <a:miter lim="400000"/>
          </a:ln>
        </p:spPr>
      </p:pic>
      <p:pic>
        <p:nvPicPr>
          <p:cNvPr id="224" name="Image" descr="Image">
            <a:extLst>
              <a:ext uri="{FF2B5EF4-FFF2-40B4-BE49-F238E27FC236}">
                <a16:creationId xmlns:a16="http://schemas.microsoft.com/office/drawing/2014/main" id="{9AAF74E9-F8FE-2248-8207-37ACE22E43C1}"/>
              </a:ext>
            </a:extLst>
          </p:cNvPr>
          <p:cNvPicPr>
            <a:picLocks noChangeAspect="1"/>
          </p:cNvPicPr>
          <p:nvPr/>
        </p:nvPicPr>
        <p:blipFill>
          <a:blip r:embed="rId60"/>
          <a:stretch>
            <a:fillRect/>
          </a:stretch>
        </p:blipFill>
        <p:spPr>
          <a:xfrm>
            <a:off x="4299042" y="2634116"/>
            <a:ext cx="480115" cy="396088"/>
          </a:xfrm>
          <a:prstGeom prst="rect">
            <a:avLst/>
          </a:prstGeom>
          <a:ln w="12700">
            <a:miter lim="400000"/>
          </a:ln>
        </p:spPr>
      </p:pic>
      <p:pic>
        <p:nvPicPr>
          <p:cNvPr id="225" name="Image" descr="Image">
            <a:extLst>
              <a:ext uri="{FF2B5EF4-FFF2-40B4-BE49-F238E27FC236}">
                <a16:creationId xmlns:a16="http://schemas.microsoft.com/office/drawing/2014/main" id="{5BB0C8FD-5ACF-0A46-B12E-829533E9265B}"/>
              </a:ext>
            </a:extLst>
          </p:cNvPr>
          <p:cNvPicPr>
            <a:picLocks noChangeAspect="1"/>
          </p:cNvPicPr>
          <p:nvPr/>
        </p:nvPicPr>
        <p:blipFill>
          <a:blip r:embed="rId61"/>
          <a:stretch>
            <a:fillRect/>
          </a:stretch>
        </p:blipFill>
        <p:spPr>
          <a:xfrm>
            <a:off x="4299042" y="2634116"/>
            <a:ext cx="480115" cy="396088"/>
          </a:xfrm>
          <a:prstGeom prst="rect">
            <a:avLst/>
          </a:prstGeom>
          <a:ln w="12700">
            <a:miter lim="400000"/>
          </a:ln>
        </p:spPr>
      </p:pic>
      <p:pic>
        <p:nvPicPr>
          <p:cNvPr id="226" name="Image" descr="Image">
            <a:extLst>
              <a:ext uri="{FF2B5EF4-FFF2-40B4-BE49-F238E27FC236}">
                <a16:creationId xmlns:a16="http://schemas.microsoft.com/office/drawing/2014/main" id="{49EDAAD5-0360-3243-ADF1-73B0D4B8CDB1}"/>
              </a:ext>
            </a:extLst>
          </p:cNvPr>
          <p:cNvPicPr>
            <a:picLocks noChangeAspect="1"/>
          </p:cNvPicPr>
          <p:nvPr/>
        </p:nvPicPr>
        <p:blipFill>
          <a:blip r:embed="rId62"/>
          <a:stretch>
            <a:fillRect/>
          </a:stretch>
        </p:blipFill>
        <p:spPr>
          <a:xfrm>
            <a:off x="4360507" y="3007184"/>
            <a:ext cx="540703" cy="413915"/>
          </a:xfrm>
          <a:prstGeom prst="rect">
            <a:avLst/>
          </a:prstGeom>
          <a:ln w="12700">
            <a:miter lim="400000"/>
          </a:ln>
        </p:spPr>
      </p:pic>
      <p:pic>
        <p:nvPicPr>
          <p:cNvPr id="227" name="Image" descr="Image">
            <a:extLst>
              <a:ext uri="{FF2B5EF4-FFF2-40B4-BE49-F238E27FC236}">
                <a16:creationId xmlns:a16="http://schemas.microsoft.com/office/drawing/2014/main" id="{1869B745-F6A8-0D47-BAD7-D2385BD4856E}"/>
              </a:ext>
            </a:extLst>
          </p:cNvPr>
          <p:cNvPicPr>
            <a:picLocks noChangeAspect="1"/>
          </p:cNvPicPr>
          <p:nvPr/>
        </p:nvPicPr>
        <p:blipFill>
          <a:blip r:embed="rId63"/>
          <a:stretch>
            <a:fillRect/>
          </a:stretch>
        </p:blipFill>
        <p:spPr>
          <a:xfrm>
            <a:off x="4360507" y="3007184"/>
            <a:ext cx="540703" cy="413915"/>
          </a:xfrm>
          <a:prstGeom prst="rect">
            <a:avLst/>
          </a:prstGeom>
          <a:ln w="12700">
            <a:miter lim="400000"/>
          </a:ln>
        </p:spPr>
      </p:pic>
      <p:pic>
        <p:nvPicPr>
          <p:cNvPr id="229" name="Image" descr="Image">
            <a:extLst>
              <a:ext uri="{FF2B5EF4-FFF2-40B4-BE49-F238E27FC236}">
                <a16:creationId xmlns:a16="http://schemas.microsoft.com/office/drawing/2014/main" id="{83F001FF-CEEC-4847-AC46-26132F4D73FB}"/>
              </a:ext>
            </a:extLst>
          </p:cNvPr>
          <p:cNvPicPr>
            <a:picLocks noChangeAspect="1"/>
          </p:cNvPicPr>
          <p:nvPr/>
        </p:nvPicPr>
        <p:blipFill>
          <a:blip r:embed="rId64"/>
          <a:stretch>
            <a:fillRect/>
          </a:stretch>
        </p:blipFill>
        <p:spPr>
          <a:xfrm>
            <a:off x="4710110" y="2541474"/>
            <a:ext cx="801036" cy="258902"/>
          </a:xfrm>
          <a:prstGeom prst="rect">
            <a:avLst/>
          </a:prstGeom>
          <a:ln w="12700">
            <a:miter lim="400000"/>
          </a:ln>
        </p:spPr>
      </p:pic>
      <p:pic>
        <p:nvPicPr>
          <p:cNvPr id="230" name="Image" descr="Image">
            <a:extLst>
              <a:ext uri="{FF2B5EF4-FFF2-40B4-BE49-F238E27FC236}">
                <a16:creationId xmlns:a16="http://schemas.microsoft.com/office/drawing/2014/main" id="{22CD05C6-F69C-D945-A23A-1EF42AB50AFC}"/>
              </a:ext>
            </a:extLst>
          </p:cNvPr>
          <p:cNvPicPr>
            <a:picLocks noChangeAspect="1"/>
          </p:cNvPicPr>
          <p:nvPr/>
        </p:nvPicPr>
        <p:blipFill>
          <a:blip r:embed="rId65"/>
          <a:stretch>
            <a:fillRect/>
          </a:stretch>
        </p:blipFill>
        <p:spPr>
          <a:xfrm>
            <a:off x="4710110" y="2541474"/>
            <a:ext cx="801036" cy="258902"/>
          </a:xfrm>
          <a:prstGeom prst="rect">
            <a:avLst/>
          </a:prstGeom>
          <a:ln w="12700">
            <a:miter lim="400000"/>
          </a:ln>
        </p:spPr>
      </p:pic>
      <p:pic>
        <p:nvPicPr>
          <p:cNvPr id="231" name="Image" descr="Image">
            <a:extLst>
              <a:ext uri="{FF2B5EF4-FFF2-40B4-BE49-F238E27FC236}">
                <a16:creationId xmlns:a16="http://schemas.microsoft.com/office/drawing/2014/main" id="{E5E3F593-50C7-FC43-86DA-9125144A85CF}"/>
              </a:ext>
            </a:extLst>
          </p:cNvPr>
          <p:cNvPicPr>
            <a:picLocks noChangeAspect="1"/>
          </p:cNvPicPr>
          <p:nvPr/>
        </p:nvPicPr>
        <p:blipFill>
          <a:blip r:embed="rId66"/>
          <a:srcRect/>
          <a:stretch>
            <a:fillRect/>
          </a:stretch>
        </p:blipFill>
        <p:spPr>
          <a:xfrm>
            <a:off x="4778588" y="2313165"/>
            <a:ext cx="685057" cy="319645"/>
          </a:xfrm>
          <a:prstGeom prst="rect">
            <a:avLst/>
          </a:prstGeom>
          <a:ln w="12700">
            <a:miter lim="400000"/>
          </a:ln>
        </p:spPr>
      </p:pic>
      <p:pic>
        <p:nvPicPr>
          <p:cNvPr id="233" name="Image" descr="Image">
            <a:extLst>
              <a:ext uri="{FF2B5EF4-FFF2-40B4-BE49-F238E27FC236}">
                <a16:creationId xmlns:a16="http://schemas.microsoft.com/office/drawing/2014/main" id="{4F68BE77-109D-574E-A25D-C30CF8664BFE}"/>
              </a:ext>
            </a:extLst>
          </p:cNvPr>
          <p:cNvPicPr>
            <a:picLocks noChangeAspect="1"/>
          </p:cNvPicPr>
          <p:nvPr/>
        </p:nvPicPr>
        <p:blipFill>
          <a:blip r:embed="rId67"/>
          <a:stretch>
            <a:fillRect/>
          </a:stretch>
        </p:blipFill>
        <p:spPr>
          <a:xfrm>
            <a:off x="4413810" y="1533972"/>
            <a:ext cx="497018" cy="483289"/>
          </a:xfrm>
          <a:prstGeom prst="rect">
            <a:avLst/>
          </a:prstGeom>
          <a:ln w="12700">
            <a:miter lim="400000"/>
          </a:ln>
        </p:spPr>
      </p:pic>
      <p:pic>
        <p:nvPicPr>
          <p:cNvPr id="234" name="Image" descr="Image">
            <a:extLst>
              <a:ext uri="{FF2B5EF4-FFF2-40B4-BE49-F238E27FC236}">
                <a16:creationId xmlns:a16="http://schemas.microsoft.com/office/drawing/2014/main" id="{036015B3-0F89-254A-8A32-91CA1C4A243B}"/>
              </a:ext>
            </a:extLst>
          </p:cNvPr>
          <p:cNvPicPr>
            <a:picLocks noChangeAspect="1"/>
          </p:cNvPicPr>
          <p:nvPr/>
        </p:nvPicPr>
        <p:blipFill>
          <a:blip r:embed="rId68"/>
          <a:stretch>
            <a:fillRect/>
          </a:stretch>
        </p:blipFill>
        <p:spPr>
          <a:xfrm>
            <a:off x="4413810" y="1533972"/>
            <a:ext cx="497018" cy="483289"/>
          </a:xfrm>
          <a:prstGeom prst="rect">
            <a:avLst/>
          </a:prstGeom>
          <a:ln w="12700">
            <a:miter lim="400000"/>
          </a:ln>
        </p:spPr>
      </p:pic>
      <p:pic>
        <p:nvPicPr>
          <p:cNvPr id="235" name="Image" descr="Image">
            <a:extLst>
              <a:ext uri="{FF2B5EF4-FFF2-40B4-BE49-F238E27FC236}">
                <a16:creationId xmlns:a16="http://schemas.microsoft.com/office/drawing/2014/main" id="{79BB094F-6F9B-B847-8512-310569994172}"/>
              </a:ext>
            </a:extLst>
          </p:cNvPr>
          <p:cNvPicPr>
            <a:picLocks noChangeAspect="1"/>
          </p:cNvPicPr>
          <p:nvPr/>
        </p:nvPicPr>
        <p:blipFill>
          <a:blip r:embed="rId69"/>
          <a:stretch>
            <a:fillRect/>
          </a:stretch>
        </p:blipFill>
        <p:spPr>
          <a:xfrm>
            <a:off x="4584294" y="1452885"/>
            <a:ext cx="593612" cy="258239"/>
          </a:xfrm>
          <a:prstGeom prst="rect">
            <a:avLst/>
          </a:prstGeom>
          <a:ln w="12700">
            <a:miter lim="400000"/>
          </a:ln>
        </p:spPr>
      </p:pic>
      <p:pic>
        <p:nvPicPr>
          <p:cNvPr id="236" name="Image" descr="Image">
            <a:extLst>
              <a:ext uri="{FF2B5EF4-FFF2-40B4-BE49-F238E27FC236}">
                <a16:creationId xmlns:a16="http://schemas.microsoft.com/office/drawing/2014/main" id="{A67D7172-BF4D-6C4F-8B21-FFE9ED7BC44F}"/>
              </a:ext>
            </a:extLst>
          </p:cNvPr>
          <p:cNvPicPr>
            <a:picLocks noChangeAspect="1"/>
          </p:cNvPicPr>
          <p:nvPr/>
        </p:nvPicPr>
        <p:blipFill>
          <a:blip r:embed="rId70"/>
          <a:stretch>
            <a:fillRect/>
          </a:stretch>
        </p:blipFill>
        <p:spPr>
          <a:xfrm>
            <a:off x="4584294" y="1452885"/>
            <a:ext cx="593612" cy="258239"/>
          </a:xfrm>
          <a:prstGeom prst="rect">
            <a:avLst/>
          </a:prstGeom>
          <a:ln w="12700">
            <a:miter lim="400000"/>
          </a:ln>
        </p:spPr>
      </p:pic>
      <p:pic>
        <p:nvPicPr>
          <p:cNvPr id="237" name="Image" descr="Image">
            <a:extLst>
              <a:ext uri="{FF2B5EF4-FFF2-40B4-BE49-F238E27FC236}">
                <a16:creationId xmlns:a16="http://schemas.microsoft.com/office/drawing/2014/main" id="{F38376BF-8018-FE4E-BAF9-8F82016B9C12}"/>
              </a:ext>
            </a:extLst>
          </p:cNvPr>
          <p:cNvPicPr>
            <a:picLocks noChangeAspect="1"/>
          </p:cNvPicPr>
          <p:nvPr/>
        </p:nvPicPr>
        <p:blipFill>
          <a:blip r:embed="rId71"/>
          <a:stretch>
            <a:fillRect/>
          </a:stretch>
        </p:blipFill>
        <p:spPr>
          <a:xfrm>
            <a:off x="4563321" y="1983970"/>
            <a:ext cx="379238" cy="593050"/>
          </a:xfrm>
          <a:prstGeom prst="rect">
            <a:avLst/>
          </a:prstGeom>
          <a:ln w="12700">
            <a:miter lim="400000"/>
          </a:ln>
        </p:spPr>
      </p:pic>
      <p:pic>
        <p:nvPicPr>
          <p:cNvPr id="238" name="Image" descr="Image">
            <a:extLst>
              <a:ext uri="{FF2B5EF4-FFF2-40B4-BE49-F238E27FC236}">
                <a16:creationId xmlns:a16="http://schemas.microsoft.com/office/drawing/2014/main" id="{C3AC6DB4-177E-0C4C-8EAD-75AB8776FF54}"/>
              </a:ext>
            </a:extLst>
          </p:cNvPr>
          <p:cNvPicPr>
            <a:picLocks noChangeAspect="1"/>
          </p:cNvPicPr>
          <p:nvPr/>
        </p:nvPicPr>
        <p:blipFill>
          <a:blip r:embed="rId72"/>
          <a:stretch>
            <a:fillRect/>
          </a:stretch>
        </p:blipFill>
        <p:spPr>
          <a:xfrm>
            <a:off x="4563321" y="1983970"/>
            <a:ext cx="379238" cy="593050"/>
          </a:xfrm>
          <a:prstGeom prst="rect">
            <a:avLst/>
          </a:prstGeom>
          <a:ln w="12700">
            <a:miter lim="400000"/>
          </a:ln>
        </p:spPr>
      </p:pic>
      <p:pic>
        <p:nvPicPr>
          <p:cNvPr id="239" name="Image" descr="Image">
            <a:extLst>
              <a:ext uri="{FF2B5EF4-FFF2-40B4-BE49-F238E27FC236}">
                <a16:creationId xmlns:a16="http://schemas.microsoft.com/office/drawing/2014/main" id="{12C1D553-4631-A34C-9913-44C3F1C1A63F}"/>
              </a:ext>
            </a:extLst>
          </p:cNvPr>
          <p:cNvPicPr>
            <a:picLocks noChangeAspect="1"/>
          </p:cNvPicPr>
          <p:nvPr/>
        </p:nvPicPr>
        <p:blipFill>
          <a:blip r:embed="rId73"/>
          <a:stretch>
            <a:fillRect/>
          </a:stretch>
        </p:blipFill>
        <p:spPr>
          <a:xfrm>
            <a:off x="4893656" y="2046409"/>
            <a:ext cx="290401" cy="439716"/>
          </a:xfrm>
          <a:prstGeom prst="rect">
            <a:avLst/>
          </a:prstGeom>
          <a:ln w="12700">
            <a:miter lim="400000"/>
          </a:ln>
        </p:spPr>
      </p:pic>
      <p:pic>
        <p:nvPicPr>
          <p:cNvPr id="241" name="Image" descr="Image">
            <a:extLst>
              <a:ext uri="{FF2B5EF4-FFF2-40B4-BE49-F238E27FC236}">
                <a16:creationId xmlns:a16="http://schemas.microsoft.com/office/drawing/2014/main" id="{E65A660D-867D-4C45-A422-3A75BBE6DDC0}"/>
              </a:ext>
            </a:extLst>
          </p:cNvPr>
          <p:cNvPicPr>
            <a:picLocks noChangeAspect="1"/>
          </p:cNvPicPr>
          <p:nvPr/>
        </p:nvPicPr>
        <p:blipFill>
          <a:blip r:embed="rId74"/>
          <a:stretch>
            <a:fillRect/>
          </a:stretch>
        </p:blipFill>
        <p:spPr>
          <a:xfrm>
            <a:off x="4959629" y="1604790"/>
            <a:ext cx="373351" cy="454387"/>
          </a:xfrm>
          <a:prstGeom prst="rect">
            <a:avLst/>
          </a:prstGeom>
          <a:ln w="12700">
            <a:miter lim="400000"/>
          </a:ln>
        </p:spPr>
      </p:pic>
      <p:pic>
        <p:nvPicPr>
          <p:cNvPr id="242" name="Image" descr="Image">
            <a:extLst>
              <a:ext uri="{FF2B5EF4-FFF2-40B4-BE49-F238E27FC236}">
                <a16:creationId xmlns:a16="http://schemas.microsoft.com/office/drawing/2014/main" id="{F9D034CA-CC93-9F42-BBFD-8604082FFB8B}"/>
              </a:ext>
            </a:extLst>
          </p:cNvPr>
          <p:cNvPicPr>
            <a:picLocks noChangeAspect="1"/>
          </p:cNvPicPr>
          <p:nvPr/>
        </p:nvPicPr>
        <p:blipFill>
          <a:blip r:embed="rId75"/>
          <a:stretch>
            <a:fillRect/>
          </a:stretch>
        </p:blipFill>
        <p:spPr>
          <a:xfrm>
            <a:off x="4959629" y="1604790"/>
            <a:ext cx="373351" cy="454387"/>
          </a:xfrm>
          <a:prstGeom prst="rect">
            <a:avLst/>
          </a:prstGeom>
          <a:ln w="12700">
            <a:miter lim="400000"/>
          </a:ln>
        </p:spPr>
      </p:pic>
      <p:pic>
        <p:nvPicPr>
          <p:cNvPr id="243" name="Image" descr="Image">
            <a:extLst>
              <a:ext uri="{FF2B5EF4-FFF2-40B4-BE49-F238E27FC236}">
                <a16:creationId xmlns:a16="http://schemas.microsoft.com/office/drawing/2014/main" id="{34AB8E37-EF99-6245-A8C1-3A95F18DC63E}"/>
              </a:ext>
            </a:extLst>
          </p:cNvPr>
          <p:cNvPicPr>
            <a:picLocks noChangeAspect="1"/>
          </p:cNvPicPr>
          <p:nvPr/>
        </p:nvPicPr>
        <p:blipFill>
          <a:blip r:embed="rId76"/>
          <a:stretch>
            <a:fillRect/>
          </a:stretch>
        </p:blipFill>
        <p:spPr>
          <a:xfrm>
            <a:off x="5135818" y="1957422"/>
            <a:ext cx="400389" cy="406293"/>
          </a:xfrm>
          <a:prstGeom prst="rect">
            <a:avLst/>
          </a:prstGeom>
          <a:ln w="12700">
            <a:miter lim="400000"/>
          </a:ln>
        </p:spPr>
      </p:pic>
      <p:pic>
        <p:nvPicPr>
          <p:cNvPr id="244" name="Image" descr="Image">
            <a:extLst>
              <a:ext uri="{FF2B5EF4-FFF2-40B4-BE49-F238E27FC236}">
                <a16:creationId xmlns:a16="http://schemas.microsoft.com/office/drawing/2014/main" id="{5A8657C0-693A-9141-B510-19B8B71283C9}"/>
              </a:ext>
            </a:extLst>
          </p:cNvPr>
          <p:cNvPicPr>
            <a:picLocks noChangeAspect="1"/>
          </p:cNvPicPr>
          <p:nvPr/>
        </p:nvPicPr>
        <p:blipFill>
          <a:blip r:embed="rId77"/>
          <a:srcRect/>
          <a:stretch>
            <a:fillRect/>
          </a:stretch>
        </p:blipFill>
        <p:spPr>
          <a:xfrm>
            <a:off x="5135818" y="1957422"/>
            <a:ext cx="400389" cy="406293"/>
          </a:xfrm>
          <a:prstGeom prst="rect">
            <a:avLst/>
          </a:prstGeom>
          <a:ln w="12700">
            <a:miter lim="400000"/>
          </a:ln>
        </p:spPr>
      </p:pic>
      <p:pic>
        <p:nvPicPr>
          <p:cNvPr id="246" name="Image" descr="Image">
            <a:extLst>
              <a:ext uri="{FF2B5EF4-FFF2-40B4-BE49-F238E27FC236}">
                <a16:creationId xmlns:a16="http://schemas.microsoft.com/office/drawing/2014/main" id="{274A09F9-0062-394C-8300-FA49F8077B97}"/>
              </a:ext>
            </a:extLst>
          </p:cNvPr>
          <p:cNvPicPr>
            <a:picLocks noChangeAspect="1"/>
          </p:cNvPicPr>
          <p:nvPr/>
        </p:nvPicPr>
        <p:blipFill>
          <a:blip r:embed="rId78"/>
          <a:stretch>
            <a:fillRect/>
          </a:stretch>
        </p:blipFill>
        <p:spPr>
          <a:xfrm>
            <a:off x="5640954" y="2171249"/>
            <a:ext cx="121736" cy="68650"/>
          </a:xfrm>
          <a:prstGeom prst="rect">
            <a:avLst/>
          </a:prstGeom>
          <a:ln w="12700">
            <a:miter lim="400000"/>
          </a:ln>
        </p:spPr>
      </p:pic>
      <p:pic>
        <p:nvPicPr>
          <p:cNvPr id="249" name="Image" descr="Image">
            <a:extLst>
              <a:ext uri="{FF2B5EF4-FFF2-40B4-BE49-F238E27FC236}">
                <a16:creationId xmlns:a16="http://schemas.microsoft.com/office/drawing/2014/main" id="{471673A0-D15B-3844-A929-D6E19D827031}"/>
              </a:ext>
            </a:extLst>
          </p:cNvPr>
          <p:cNvPicPr>
            <a:picLocks noChangeAspect="1"/>
          </p:cNvPicPr>
          <p:nvPr/>
        </p:nvPicPr>
        <p:blipFill>
          <a:blip r:embed="rId79"/>
          <a:stretch>
            <a:fillRect/>
          </a:stretch>
        </p:blipFill>
        <p:spPr>
          <a:xfrm>
            <a:off x="5283554" y="2449952"/>
            <a:ext cx="803244" cy="334827"/>
          </a:xfrm>
          <a:prstGeom prst="rect">
            <a:avLst/>
          </a:prstGeom>
          <a:ln w="12700">
            <a:miter lim="400000"/>
          </a:ln>
        </p:spPr>
      </p:pic>
      <p:pic>
        <p:nvPicPr>
          <p:cNvPr id="250" name="Image" descr="Image">
            <a:extLst>
              <a:ext uri="{FF2B5EF4-FFF2-40B4-BE49-F238E27FC236}">
                <a16:creationId xmlns:a16="http://schemas.microsoft.com/office/drawing/2014/main" id="{2F73D9DF-E95B-8148-A3F3-D54AE82B299C}"/>
              </a:ext>
            </a:extLst>
          </p:cNvPr>
          <p:cNvPicPr>
            <a:picLocks noChangeAspect="1"/>
          </p:cNvPicPr>
          <p:nvPr/>
        </p:nvPicPr>
        <p:blipFill>
          <a:blip r:embed="rId80"/>
          <a:stretch>
            <a:fillRect/>
          </a:stretch>
        </p:blipFill>
        <p:spPr>
          <a:xfrm>
            <a:off x="5280907" y="2448091"/>
            <a:ext cx="803244" cy="334827"/>
          </a:xfrm>
          <a:prstGeom prst="rect">
            <a:avLst/>
          </a:prstGeom>
          <a:ln w="12700">
            <a:miter lim="400000"/>
          </a:ln>
        </p:spPr>
      </p:pic>
      <p:pic>
        <p:nvPicPr>
          <p:cNvPr id="251" name="Image" descr="Image">
            <a:extLst>
              <a:ext uri="{FF2B5EF4-FFF2-40B4-BE49-F238E27FC236}">
                <a16:creationId xmlns:a16="http://schemas.microsoft.com/office/drawing/2014/main" id="{E6516F0B-C0BB-6748-AE87-D6243FDEB22D}"/>
              </a:ext>
            </a:extLst>
          </p:cNvPr>
          <p:cNvPicPr>
            <a:picLocks noChangeAspect="1"/>
          </p:cNvPicPr>
          <p:nvPr/>
        </p:nvPicPr>
        <p:blipFill>
          <a:blip r:embed="rId81"/>
          <a:stretch>
            <a:fillRect/>
          </a:stretch>
        </p:blipFill>
        <p:spPr>
          <a:xfrm>
            <a:off x="5381014" y="2689709"/>
            <a:ext cx="485606" cy="326848"/>
          </a:xfrm>
          <a:prstGeom prst="rect">
            <a:avLst/>
          </a:prstGeom>
          <a:ln w="12700">
            <a:miter lim="400000"/>
          </a:ln>
        </p:spPr>
      </p:pic>
      <p:pic>
        <p:nvPicPr>
          <p:cNvPr id="252" name="Image" descr="Image">
            <a:extLst>
              <a:ext uri="{FF2B5EF4-FFF2-40B4-BE49-F238E27FC236}">
                <a16:creationId xmlns:a16="http://schemas.microsoft.com/office/drawing/2014/main" id="{15A66F0B-D651-E04E-B4D1-B4EC00F4CCFD}"/>
              </a:ext>
            </a:extLst>
          </p:cNvPr>
          <p:cNvPicPr>
            <a:picLocks noChangeAspect="1"/>
          </p:cNvPicPr>
          <p:nvPr/>
        </p:nvPicPr>
        <p:blipFill>
          <a:blip r:embed="rId82"/>
          <a:stretch>
            <a:fillRect/>
          </a:stretch>
        </p:blipFill>
        <p:spPr>
          <a:xfrm>
            <a:off x="5381014" y="2689709"/>
            <a:ext cx="485606" cy="326848"/>
          </a:xfrm>
          <a:prstGeom prst="rect">
            <a:avLst/>
          </a:prstGeom>
          <a:ln w="12700">
            <a:miter lim="400000"/>
          </a:ln>
        </p:spPr>
      </p:pic>
      <p:pic>
        <p:nvPicPr>
          <p:cNvPr id="253" name="Image" descr="Image">
            <a:extLst>
              <a:ext uri="{FF2B5EF4-FFF2-40B4-BE49-F238E27FC236}">
                <a16:creationId xmlns:a16="http://schemas.microsoft.com/office/drawing/2014/main" id="{132C0C72-97D9-E142-B023-5D90B692C078}"/>
              </a:ext>
            </a:extLst>
          </p:cNvPr>
          <p:cNvPicPr>
            <a:picLocks noChangeAspect="1"/>
          </p:cNvPicPr>
          <p:nvPr/>
        </p:nvPicPr>
        <p:blipFill>
          <a:blip r:embed="rId83"/>
          <a:stretch>
            <a:fillRect/>
          </a:stretch>
        </p:blipFill>
        <p:spPr>
          <a:xfrm>
            <a:off x="5156180" y="2732172"/>
            <a:ext cx="524997" cy="480499"/>
          </a:xfrm>
          <a:prstGeom prst="rect">
            <a:avLst/>
          </a:prstGeom>
          <a:ln w="12700">
            <a:miter lim="400000"/>
          </a:ln>
        </p:spPr>
      </p:pic>
      <p:pic>
        <p:nvPicPr>
          <p:cNvPr id="254" name="Image" descr="Image">
            <a:extLst>
              <a:ext uri="{FF2B5EF4-FFF2-40B4-BE49-F238E27FC236}">
                <a16:creationId xmlns:a16="http://schemas.microsoft.com/office/drawing/2014/main" id="{2C78BB18-C2BF-0C4B-B8D0-9FE0E671EFA0}"/>
              </a:ext>
            </a:extLst>
          </p:cNvPr>
          <p:cNvPicPr>
            <a:picLocks noChangeAspect="1"/>
          </p:cNvPicPr>
          <p:nvPr/>
        </p:nvPicPr>
        <p:blipFill>
          <a:blip r:embed="rId84"/>
          <a:stretch>
            <a:fillRect/>
          </a:stretch>
        </p:blipFill>
        <p:spPr>
          <a:xfrm>
            <a:off x="5156180" y="2732172"/>
            <a:ext cx="524997" cy="480499"/>
          </a:xfrm>
          <a:prstGeom prst="rect">
            <a:avLst/>
          </a:prstGeom>
          <a:ln w="12700">
            <a:miter lim="400000"/>
          </a:ln>
        </p:spPr>
      </p:pic>
      <p:pic>
        <p:nvPicPr>
          <p:cNvPr id="255" name="Image" descr="Image">
            <a:extLst>
              <a:ext uri="{FF2B5EF4-FFF2-40B4-BE49-F238E27FC236}">
                <a16:creationId xmlns:a16="http://schemas.microsoft.com/office/drawing/2014/main" id="{17A54347-C80F-2145-A6ED-FCE3236FF089}"/>
              </a:ext>
            </a:extLst>
          </p:cNvPr>
          <p:cNvPicPr>
            <a:picLocks noChangeAspect="1"/>
          </p:cNvPicPr>
          <p:nvPr/>
        </p:nvPicPr>
        <p:blipFill>
          <a:blip r:embed="rId85"/>
          <a:stretch>
            <a:fillRect/>
          </a:stretch>
        </p:blipFill>
        <p:spPr>
          <a:xfrm>
            <a:off x="4917052" y="2758900"/>
            <a:ext cx="374046" cy="531908"/>
          </a:xfrm>
          <a:prstGeom prst="rect">
            <a:avLst/>
          </a:prstGeom>
          <a:ln w="12700">
            <a:miter lim="400000"/>
          </a:ln>
        </p:spPr>
      </p:pic>
      <p:pic>
        <p:nvPicPr>
          <p:cNvPr id="256" name="Image" descr="Image">
            <a:extLst>
              <a:ext uri="{FF2B5EF4-FFF2-40B4-BE49-F238E27FC236}">
                <a16:creationId xmlns:a16="http://schemas.microsoft.com/office/drawing/2014/main" id="{618FDD4A-92EE-1F42-977B-9E3FCB2FF526}"/>
              </a:ext>
            </a:extLst>
          </p:cNvPr>
          <p:cNvPicPr>
            <a:picLocks noChangeAspect="1"/>
          </p:cNvPicPr>
          <p:nvPr/>
        </p:nvPicPr>
        <p:blipFill>
          <a:blip r:embed="rId86"/>
          <a:stretch>
            <a:fillRect/>
          </a:stretch>
        </p:blipFill>
        <p:spPr>
          <a:xfrm>
            <a:off x="4917052" y="2758900"/>
            <a:ext cx="374046" cy="531908"/>
          </a:xfrm>
          <a:prstGeom prst="rect">
            <a:avLst/>
          </a:prstGeom>
          <a:ln w="12700">
            <a:miter lim="400000"/>
          </a:ln>
        </p:spPr>
      </p:pic>
      <p:pic>
        <p:nvPicPr>
          <p:cNvPr id="257" name="Image" descr="Image">
            <a:extLst>
              <a:ext uri="{FF2B5EF4-FFF2-40B4-BE49-F238E27FC236}">
                <a16:creationId xmlns:a16="http://schemas.microsoft.com/office/drawing/2014/main" id="{A101CD7A-EFBB-0948-B672-14FDA9C04EB7}"/>
              </a:ext>
            </a:extLst>
          </p:cNvPr>
          <p:cNvPicPr>
            <a:picLocks noChangeAspect="1"/>
          </p:cNvPicPr>
          <p:nvPr/>
        </p:nvPicPr>
        <p:blipFill>
          <a:blip r:embed="rId87"/>
          <a:stretch>
            <a:fillRect/>
          </a:stretch>
        </p:blipFill>
        <p:spPr>
          <a:xfrm>
            <a:off x="5759328" y="2126260"/>
            <a:ext cx="311345" cy="179602"/>
          </a:xfrm>
          <a:prstGeom prst="rect">
            <a:avLst/>
          </a:prstGeom>
          <a:ln w="12700">
            <a:miter lim="400000"/>
          </a:ln>
        </p:spPr>
      </p:pic>
      <p:pic>
        <p:nvPicPr>
          <p:cNvPr id="261" name="Image" descr="Image">
            <a:extLst>
              <a:ext uri="{FF2B5EF4-FFF2-40B4-BE49-F238E27FC236}">
                <a16:creationId xmlns:a16="http://schemas.microsoft.com/office/drawing/2014/main" id="{662F99ED-F8B1-B049-976F-1588965106DB}"/>
              </a:ext>
            </a:extLst>
          </p:cNvPr>
          <p:cNvPicPr>
            <a:picLocks noChangeAspect="1"/>
          </p:cNvPicPr>
          <p:nvPr/>
        </p:nvPicPr>
        <p:blipFill>
          <a:blip r:embed="rId88"/>
          <a:stretch>
            <a:fillRect/>
          </a:stretch>
        </p:blipFill>
        <p:spPr>
          <a:xfrm>
            <a:off x="6014113" y="1489254"/>
            <a:ext cx="165560" cy="269394"/>
          </a:xfrm>
          <a:prstGeom prst="rect">
            <a:avLst/>
          </a:prstGeom>
          <a:ln w="12700">
            <a:miter lim="400000"/>
          </a:ln>
        </p:spPr>
      </p:pic>
      <p:pic>
        <p:nvPicPr>
          <p:cNvPr id="262" name="Image" descr="Image">
            <a:extLst>
              <a:ext uri="{FF2B5EF4-FFF2-40B4-BE49-F238E27FC236}">
                <a16:creationId xmlns:a16="http://schemas.microsoft.com/office/drawing/2014/main" id="{B85116C5-D6AC-7743-BDF5-A3594D27BE4C}"/>
              </a:ext>
            </a:extLst>
          </p:cNvPr>
          <p:cNvPicPr>
            <a:picLocks noChangeAspect="1"/>
          </p:cNvPicPr>
          <p:nvPr/>
        </p:nvPicPr>
        <p:blipFill>
          <a:blip r:embed="rId89"/>
          <a:stretch>
            <a:fillRect/>
          </a:stretch>
        </p:blipFill>
        <p:spPr>
          <a:xfrm>
            <a:off x="6137426" y="1456748"/>
            <a:ext cx="155706" cy="292461"/>
          </a:xfrm>
          <a:prstGeom prst="rect">
            <a:avLst/>
          </a:prstGeom>
          <a:ln w="12700">
            <a:miter lim="400000"/>
          </a:ln>
        </p:spPr>
      </p:pic>
      <p:pic>
        <p:nvPicPr>
          <p:cNvPr id="263" name="Image" descr="Image">
            <a:extLst>
              <a:ext uri="{FF2B5EF4-FFF2-40B4-BE49-F238E27FC236}">
                <a16:creationId xmlns:a16="http://schemas.microsoft.com/office/drawing/2014/main" id="{CAD0A4B6-B6A6-3F41-B776-D973D2A57406}"/>
              </a:ext>
            </a:extLst>
          </p:cNvPr>
          <p:cNvPicPr>
            <a:picLocks noChangeAspect="1"/>
          </p:cNvPicPr>
          <p:nvPr/>
        </p:nvPicPr>
        <p:blipFill>
          <a:blip r:embed="rId90"/>
          <a:stretch>
            <a:fillRect/>
          </a:stretch>
        </p:blipFill>
        <p:spPr>
          <a:xfrm>
            <a:off x="6189861" y="1191710"/>
            <a:ext cx="340043" cy="496656"/>
          </a:xfrm>
          <a:prstGeom prst="rect">
            <a:avLst/>
          </a:prstGeom>
          <a:ln w="12700">
            <a:miter lim="400000"/>
          </a:ln>
        </p:spPr>
      </p:pic>
      <p:pic>
        <p:nvPicPr>
          <p:cNvPr id="265" name="Image" descr="Image">
            <a:extLst>
              <a:ext uri="{FF2B5EF4-FFF2-40B4-BE49-F238E27FC236}">
                <a16:creationId xmlns:a16="http://schemas.microsoft.com/office/drawing/2014/main" id="{9360529A-ABB0-D640-B95F-1DBA23664E3F}"/>
              </a:ext>
            </a:extLst>
          </p:cNvPr>
          <p:cNvPicPr>
            <a:picLocks noChangeAspect="1"/>
          </p:cNvPicPr>
          <p:nvPr/>
        </p:nvPicPr>
        <p:blipFill>
          <a:blip r:embed="rId91"/>
          <a:stretch>
            <a:fillRect/>
          </a:stretch>
        </p:blipFill>
        <p:spPr>
          <a:xfrm>
            <a:off x="6103215" y="1790878"/>
            <a:ext cx="161208" cy="145131"/>
          </a:xfrm>
          <a:prstGeom prst="rect">
            <a:avLst/>
          </a:prstGeom>
          <a:ln w="12700">
            <a:miter lim="400000"/>
          </a:ln>
        </p:spPr>
      </p:pic>
      <p:pic>
        <p:nvPicPr>
          <p:cNvPr id="266" name="Image" descr="Image">
            <a:extLst>
              <a:ext uri="{FF2B5EF4-FFF2-40B4-BE49-F238E27FC236}">
                <a16:creationId xmlns:a16="http://schemas.microsoft.com/office/drawing/2014/main" id="{5FA95544-B465-B342-A753-D58927D1E074}"/>
              </a:ext>
            </a:extLst>
          </p:cNvPr>
          <p:cNvPicPr>
            <a:picLocks noChangeAspect="1"/>
          </p:cNvPicPr>
          <p:nvPr/>
        </p:nvPicPr>
        <p:blipFill>
          <a:blip r:embed="rId92"/>
          <a:stretch>
            <a:fillRect/>
          </a:stretch>
        </p:blipFill>
        <p:spPr>
          <a:xfrm>
            <a:off x="6249037" y="1793322"/>
            <a:ext cx="58327" cy="77320"/>
          </a:xfrm>
          <a:prstGeom prst="rect">
            <a:avLst/>
          </a:prstGeom>
          <a:ln w="12700">
            <a:miter lim="400000"/>
          </a:ln>
        </p:spPr>
      </p:pic>
      <p:pic>
        <p:nvPicPr>
          <p:cNvPr id="267" name="Image" descr="Image">
            <a:extLst>
              <a:ext uri="{FF2B5EF4-FFF2-40B4-BE49-F238E27FC236}">
                <a16:creationId xmlns:a16="http://schemas.microsoft.com/office/drawing/2014/main" id="{0B83D67B-3BD3-2647-B836-5C3CAAB7F478}"/>
              </a:ext>
            </a:extLst>
          </p:cNvPr>
          <p:cNvPicPr>
            <a:picLocks noChangeAspect="1"/>
          </p:cNvPicPr>
          <p:nvPr/>
        </p:nvPicPr>
        <p:blipFill>
          <a:blip r:embed="rId93"/>
          <a:stretch>
            <a:fillRect/>
          </a:stretch>
        </p:blipFill>
        <p:spPr>
          <a:xfrm>
            <a:off x="6344283" y="1816253"/>
            <a:ext cx="77573" cy="31461"/>
          </a:xfrm>
          <a:prstGeom prst="rect">
            <a:avLst/>
          </a:prstGeom>
          <a:ln w="12700">
            <a:miter lim="400000"/>
          </a:ln>
        </p:spPr>
      </p:pic>
      <p:pic>
        <p:nvPicPr>
          <p:cNvPr id="268" name="Image" descr="Image">
            <a:extLst>
              <a:ext uri="{FF2B5EF4-FFF2-40B4-BE49-F238E27FC236}">
                <a16:creationId xmlns:a16="http://schemas.microsoft.com/office/drawing/2014/main" id="{0D023155-F876-C549-8266-61BD674E87F5}"/>
              </a:ext>
            </a:extLst>
          </p:cNvPr>
          <p:cNvPicPr>
            <a:picLocks noChangeAspect="1"/>
          </p:cNvPicPr>
          <p:nvPr/>
        </p:nvPicPr>
        <p:blipFill>
          <a:blip r:embed="rId94"/>
          <a:stretch>
            <a:fillRect/>
          </a:stretch>
        </p:blipFill>
        <p:spPr>
          <a:xfrm>
            <a:off x="6344283" y="1816253"/>
            <a:ext cx="77573" cy="31461"/>
          </a:xfrm>
          <a:prstGeom prst="rect">
            <a:avLst/>
          </a:prstGeom>
          <a:ln w="12700">
            <a:miter lim="400000"/>
          </a:ln>
        </p:spPr>
      </p:pic>
      <p:pic>
        <p:nvPicPr>
          <p:cNvPr id="146" name="Image" descr="Image">
            <a:extLst>
              <a:ext uri="{FF2B5EF4-FFF2-40B4-BE49-F238E27FC236}">
                <a16:creationId xmlns:a16="http://schemas.microsoft.com/office/drawing/2014/main" id="{352208E3-D214-2240-91F1-0FF045EA1566}"/>
              </a:ext>
            </a:extLst>
          </p:cNvPr>
          <p:cNvPicPr>
            <a:picLocks noChangeAspect="1"/>
          </p:cNvPicPr>
          <p:nvPr/>
        </p:nvPicPr>
        <p:blipFill>
          <a:blip r:embed="rId95"/>
          <a:stretch>
            <a:fillRect/>
          </a:stretch>
        </p:blipFill>
        <p:spPr>
          <a:xfrm>
            <a:off x="2924579" y="3664998"/>
            <a:ext cx="772145" cy="442628"/>
          </a:xfrm>
          <a:prstGeom prst="rect">
            <a:avLst/>
          </a:prstGeom>
          <a:ln w="12700">
            <a:miter lim="400000"/>
          </a:ln>
        </p:spPr>
      </p:pic>
      <p:pic>
        <p:nvPicPr>
          <p:cNvPr id="147" name="Image" descr="Image">
            <a:extLst>
              <a:ext uri="{FF2B5EF4-FFF2-40B4-BE49-F238E27FC236}">
                <a16:creationId xmlns:a16="http://schemas.microsoft.com/office/drawing/2014/main" id="{61C652B9-07BB-754D-82A8-CAB21DAD51F9}"/>
              </a:ext>
            </a:extLst>
          </p:cNvPr>
          <p:cNvPicPr>
            <a:picLocks noChangeAspect="1"/>
          </p:cNvPicPr>
          <p:nvPr/>
        </p:nvPicPr>
        <p:blipFill>
          <a:blip r:embed="rId96"/>
          <a:stretch>
            <a:fillRect/>
          </a:stretch>
        </p:blipFill>
        <p:spPr>
          <a:xfrm>
            <a:off x="2924579" y="3664998"/>
            <a:ext cx="772145" cy="442628"/>
          </a:xfrm>
          <a:prstGeom prst="rect">
            <a:avLst/>
          </a:prstGeom>
          <a:ln w="12700">
            <a:miter lim="400000"/>
          </a:ln>
        </p:spPr>
      </p:pic>
      <p:sp>
        <p:nvSpPr>
          <p:cNvPr id="150" name="TextBox 149">
            <a:extLst>
              <a:ext uri="{FF2B5EF4-FFF2-40B4-BE49-F238E27FC236}">
                <a16:creationId xmlns:a16="http://schemas.microsoft.com/office/drawing/2014/main" id="{DF174C65-0C02-7442-B5D6-A6B4977D5DB7}"/>
              </a:ext>
            </a:extLst>
          </p:cNvPr>
          <p:cNvSpPr txBox="1"/>
          <p:nvPr/>
        </p:nvSpPr>
        <p:spPr>
          <a:xfrm>
            <a:off x="2109573" y="1162195"/>
            <a:ext cx="357790" cy="215444"/>
          </a:xfrm>
          <a:prstGeom prst="rect">
            <a:avLst/>
          </a:prstGeom>
          <a:noFill/>
        </p:spPr>
        <p:txBody>
          <a:bodyPr wrap="none" rtlCol="0">
            <a:spAutoFit/>
          </a:bodyPr>
          <a:lstStyle/>
          <a:p>
            <a:r>
              <a:rPr lang="en-US" sz="800" dirty="0">
                <a:solidFill>
                  <a:schemeClr val="bg1"/>
                </a:solidFill>
              </a:rPr>
              <a:t>WA</a:t>
            </a:r>
          </a:p>
        </p:txBody>
      </p:sp>
      <p:sp>
        <p:nvSpPr>
          <p:cNvPr id="151" name="TextBox 150">
            <a:extLst>
              <a:ext uri="{FF2B5EF4-FFF2-40B4-BE49-F238E27FC236}">
                <a16:creationId xmlns:a16="http://schemas.microsoft.com/office/drawing/2014/main" id="{9D910831-053A-BD45-A9E6-FF5ADE565D1D}"/>
              </a:ext>
            </a:extLst>
          </p:cNvPr>
          <p:cNvSpPr txBox="1"/>
          <p:nvPr/>
        </p:nvSpPr>
        <p:spPr>
          <a:xfrm>
            <a:off x="3124200" y="2232072"/>
            <a:ext cx="357790" cy="215444"/>
          </a:xfrm>
          <a:prstGeom prst="rect">
            <a:avLst/>
          </a:prstGeom>
          <a:noFill/>
        </p:spPr>
        <p:txBody>
          <a:bodyPr wrap="none" rtlCol="0">
            <a:spAutoFit/>
          </a:bodyPr>
          <a:lstStyle/>
          <a:p>
            <a:r>
              <a:rPr lang="en-US" sz="800" dirty="0">
                <a:solidFill>
                  <a:schemeClr val="bg1"/>
                </a:solidFill>
              </a:rPr>
              <a:t>CO</a:t>
            </a:r>
          </a:p>
        </p:txBody>
      </p:sp>
      <p:sp>
        <p:nvSpPr>
          <p:cNvPr id="153" name="TextBox 152">
            <a:extLst>
              <a:ext uri="{FF2B5EF4-FFF2-40B4-BE49-F238E27FC236}">
                <a16:creationId xmlns:a16="http://schemas.microsoft.com/office/drawing/2014/main" id="{BF1392FE-09AA-B44F-81CC-7E2DA09B9262}"/>
              </a:ext>
            </a:extLst>
          </p:cNvPr>
          <p:cNvSpPr txBox="1"/>
          <p:nvPr/>
        </p:nvSpPr>
        <p:spPr>
          <a:xfrm>
            <a:off x="3726070" y="3043893"/>
            <a:ext cx="290464" cy="215444"/>
          </a:xfrm>
          <a:prstGeom prst="rect">
            <a:avLst/>
          </a:prstGeom>
          <a:noFill/>
        </p:spPr>
        <p:txBody>
          <a:bodyPr wrap="none" rtlCol="0">
            <a:spAutoFit/>
          </a:bodyPr>
          <a:lstStyle/>
          <a:p>
            <a:r>
              <a:rPr lang="en-US" sz="800" dirty="0">
                <a:solidFill>
                  <a:schemeClr val="bg1"/>
                </a:solidFill>
              </a:rPr>
              <a:t>TX</a:t>
            </a:r>
          </a:p>
        </p:txBody>
      </p:sp>
      <p:sp>
        <p:nvSpPr>
          <p:cNvPr id="154" name="TextBox 153">
            <a:extLst>
              <a:ext uri="{FF2B5EF4-FFF2-40B4-BE49-F238E27FC236}">
                <a16:creationId xmlns:a16="http://schemas.microsoft.com/office/drawing/2014/main" id="{CCE046E6-9920-C14C-B659-FF6F3CC12BED}"/>
              </a:ext>
            </a:extLst>
          </p:cNvPr>
          <p:cNvSpPr txBox="1"/>
          <p:nvPr/>
        </p:nvSpPr>
        <p:spPr>
          <a:xfrm>
            <a:off x="3810000" y="2320401"/>
            <a:ext cx="296876" cy="215444"/>
          </a:xfrm>
          <a:prstGeom prst="rect">
            <a:avLst/>
          </a:prstGeom>
          <a:noFill/>
        </p:spPr>
        <p:txBody>
          <a:bodyPr wrap="none" rtlCol="0">
            <a:spAutoFit/>
          </a:bodyPr>
          <a:lstStyle/>
          <a:p>
            <a:r>
              <a:rPr lang="en-US" sz="800" dirty="0">
                <a:solidFill>
                  <a:schemeClr val="bg1"/>
                </a:solidFill>
              </a:rPr>
              <a:t>KS</a:t>
            </a:r>
          </a:p>
        </p:txBody>
      </p:sp>
      <p:sp>
        <p:nvSpPr>
          <p:cNvPr id="155" name="TextBox 154">
            <a:extLst>
              <a:ext uri="{FF2B5EF4-FFF2-40B4-BE49-F238E27FC236}">
                <a16:creationId xmlns:a16="http://schemas.microsoft.com/office/drawing/2014/main" id="{E83028AC-B3C6-6746-AB8E-A03BA0BA456A}"/>
              </a:ext>
            </a:extLst>
          </p:cNvPr>
          <p:cNvSpPr txBox="1"/>
          <p:nvPr/>
        </p:nvSpPr>
        <p:spPr>
          <a:xfrm>
            <a:off x="4525452" y="1676400"/>
            <a:ext cx="304892" cy="215444"/>
          </a:xfrm>
          <a:prstGeom prst="rect">
            <a:avLst/>
          </a:prstGeom>
          <a:noFill/>
        </p:spPr>
        <p:txBody>
          <a:bodyPr wrap="none" rtlCol="0">
            <a:spAutoFit/>
          </a:bodyPr>
          <a:lstStyle/>
          <a:p>
            <a:r>
              <a:rPr lang="en-US" sz="800" dirty="0">
                <a:solidFill>
                  <a:schemeClr val="bg1"/>
                </a:solidFill>
              </a:rPr>
              <a:t>WI</a:t>
            </a:r>
          </a:p>
        </p:txBody>
      </p:sp>
      <p:sp>
        <p:nvSpPr>
          <p:cNvPr id="156" name="TextBox 155">
            <a:extLst>
              <a:ext uri="{FF2B5EF4-FFF2-40B4-BE49-F238E27FC236}">
                <a16:creationId xmlns:a16="http://schemas.microsoft.com/office/drawing/2014/main" id="{88DF1B9C-A303-664D-9740-3F7B6CD89CCE}"/>
              </a:ext>
            </a:extLst>
          </p:cNvPr>
          <p:cNvSpPr txBox="1"/>
          <p:nvPr/>
        </p:nvSpPr>
        <p:spPr>
          <a:xfrm>
            <a:off x="4984459" y="1792187"/>
            <a:ext cx="301686" cy="215444"/>
          </a:xfrm>
          <a:prstGeom prst="rect">
            <a:avLst/>
          </a:prstGeom>
          <a:noFill/>
        </p:spPr>
        <p:txBody>
          <a:bodyPr wrap="none" rtlCol="0">
            <a:spAutoFit/>
          </a:bodyPr>
          <a:lstStyle/>
          <a:p>
            <a:r>
              <a:rPr lang="en-US" sz="800" dirty="0">
                <a:solidFill>
                  <a:schemeClr val="bg1"/>
                </a:solidFill>
              </a:rPr>
              <a:t>MI</a:t>
            </a:r>
          </a:p>
        </p:txBody>
      </p:sp>
      <p:sp>
        <p:nvSpPr>
          <p:cNvPr id="157" name="TextBox 156">
            <a:extLst>
              <a:ext uri="{FF2B5EF4-FFF2-40B4-BE49-F238E27FC236}">
                <a16:creationId xmlns:a16="http://schemas.microsoft.com/office/drawing/2014/main" id="{096E00E7-0642-A54A-997A-26981A9480B7}"/>
              </a:ext>
            </a:extLst>
          </p:cNvPr>
          <p:cNvSpPr txBox="1"/>
          <p:nvPr/>
        </p:nvSpPr>
        <p:spPr>
          <a:xfrm>
            <a:off x="4583675" y="2127022"/>
            <a:ext cx="253596" cy="215444"/>
          </a:xfrm>
          <a:prstGeom prst="rect">
            <a:avLst/>
          </a:prstGeom>
          <a:noFill/>
        </p:spPr>
        <p:txBody>
          <a:bodyPr wrap="square" rtlCol="0">
            <a:spAutoFit/>
          </a:bodyPr>
          <a:lstStyle/>
          <a:p>
            <a:r>
              <a:rPr lang="en-US" sz="800" dirty="0">
                <a:solidFill>
                  <a:schemeClr val="bg1"/>
                </a:solidFill>
              </a:rPr>
              <a:t>IL</a:t>
            </a:r>
          </a:p>
        </p:txBody>
      </p:sp>
      <p:sp>
        <p:nvSpPr>
          <p:cNvPr id="158" name="TextBox 157">
            <a:extLst>
              <a:ext uri="{FF2B5EF4-FFF2-40B4-BE49-F238E27FC236}">
                <a16:creationId xmlns:a16="http://schemas.microsoft.com/office/drawing/2014/main" id="{1B777E28-5EA7-4F4A-B95B-BC208ED3C159}"/>
              </a:ext>
            </a:extLst>
          </p:cNvPr>
          <p:cNvSpPr txBox="1"/>
          <p:nvPr/>
        </p:nvSpPr>
        <p:spPr>
          <a:xfrm>
            <a:off x="4307256" y="2312216"/>
            <a:ext cx="340944" cy="338554"/>
          </a:xfrm>
          <a:prstGeom prst="rect">
            <a:avLst/>
          </a:prstGeom>
          <a:noFill/>
        </p:spPr>
        <p:txBody>
          <a:bodyPr wrap="square" rtlCol="0">
            <a:spAutoFit/>
          </a:bodyPr>
          <a:lstStyle/>
          <a:p>
            <a:r>
              <a:rPr lang="en-US" sz="800" dirty="0">
                <a:solidFill>
                  <a:schemeClr val="bg1"/>
                </a:solidFill>
              </a:rPr>
              <a:t>MO</a:t>
            </a:r>
          </a:p>
        </p:txBody>
      </p:sp>
      <p:sp>
        <p:nvSpPr>
          <p:cNvPr id="159" name="TextBox 158">
            <a:extLst>
              <a:ext uri="{FF2B5EF4-FFF2-40B4-BE49-F238E27FC236}">
                <a16:creationId xmlns:a16="http://schemas.microsoft.com/office/drawing/2014/main" id="{AE092853-3669-FF44-B0C7-9ECBCA858538}"/>
              </a:ext>
            </a:extLst>
          </p:cNvPr>
          <p:cNvSpPr txBox="1"/>
          <p:nvPr/>
        </p:nvSpPr>
        <p:spPr>
          <a:xfrm>
            <a:off x="4335351" y="2724142"/>
            <a:ext cx="340944" cy="215444"/>
          </a:xfrm>
          <a:prstGeom prst="rect">
            <a:avLst/>
          </a:prstGeom>
          <a:noFill/>
        </p:spPr>
        <p:txBody>
          <a:bodyPr wrap="square" rtlCol="0">
            <a:spAutoFit/>
          </a:bodyPr>
          <a:lstStyle/>
          <a:p>
            <a:r>
              <a:rPr lang="en-US" sz="800" dirty="0">
                <a:solidFill>
                  <a:schemeClr val="bg1"/>
                </a:solidFill>
              </a:rPr>
              <a:t>AR</a:t>
            </a:r>
          </a:p>
        </p:txBody>
      </p:sp>
      <p:sp>
        <p:nvSpPr>
          <p:cNvPr id="160" name="TextBox 159">
            <a:extLst>
              <a:ext uri="{FF2B5EF4-FFF2-40B4-BE49-F238E27FC236}">
                <a16:creationId xmlns:a16="http://schemas.microsoft.com/office/drawing/2014/main" id="{30BD825C-9A0C-8444-A006-0FA76E7128FC}"/>
              </a:ext>
            </a:extLst>
          </p:cNvPr>
          <p:cNvSpPr txBox="1"/>
          <p:nvPr/>
        </p:nvSpPr>
        <p:spPr>
          <a:xfrm>
            <a:off x="4345254" y="3021239"/>
            <a:ext cx="340944" cy="215444"/>
          </a:xfrm>
          <a:prstGeom prst="rect">
            <a:avLst/>
          </a:prstGeom>
          <a:noFill/>
        </p:spPr>
        <p:txBody>
          <a:bodyPr wrap="square" rtlCol="0">
            <a:spAutoFit/>
          </a:bodyPr>
          <a:lstStyle/>
          <a:p>
            <a:r>
              <a:rPr lang="en-US" sz="800" dirty="0">
                <a:solidFill>
                  <a:schemeClr val="bg1"/>
                </a:solidFill>
              </a:rPr>
              <a:t>LA</a:t>
            </a:r>
          </a:p>
        </p:txBody>
      </p:sp>
      <p:sp>
        <p:nvSpPr>
          <p:cNvPr id="161" name="TextBox 160">
            <a:extLst>
              <a:ext uri="{FF2B5EF4-FFF2-40B4-BE49-F238E27FC236}">
                <a16:creationId xmlns:a16="http://schemas.microsoft.com/office/drawing/2014/main" id="{BC34CA5F-8A65-5045-9D2F-FF9292A49E4D}"/>
              </a:ext>
            </a:extLst>
          </p:cNvPr>
          <p:cNvSpPr txBox="1"/>
          <p:nvPr/>
        </p:nvSpPr>
        <p:spPr>
          <a:xfrm>
            <a:off x="4918731" y="2590800"/>
            <a:ext cx="340944" cy="215444"/>
          </a:xfrm>
          <a:prstGeom prst="rect">
            <a:avLst/>
          </a:prstGeom>
          <a:noFill/>
        </p:spPr>
        <p:txBody>
          <a:bodyPr wrap="square" rtlCol="0">
            <a:spAutoFit/>
          </a:bodyPr>
          <a:lstStyle/>
          <a:p>
            <a:r>
              <a:rPr lang="en-US" sz="800" dirty="0">
                <a:solidFill>
                  <a:schemeClr val="bg1"/>
                </a:solidFill>
              </a:rPr>
              <a:t>TN</a:t>
            </a:r>
          </a:p>
        </p:txBody>
      </p:sp>
      <p:sp>
        <p:nvSpPr>
          <p:cNvPr id="162" name="TextBox 161">
            <a:extLst>
              <a:ext uri="{FF2B5EF4-FFF2-40B4-BE49-F238E27FC236}">
                <a16:creationId xmlns:a16="http://schemas.microsoft.com/office/drawing/2014/main" id="{7EC2A385-D0FA-C34A-B858-C5658623565E}"/>
              </a:ext>
            </a:extLst>
          </p:cNvPr>
          <p:cNvSpPr txBox="1"/>
          <p:nvPr/>
        </p:nvSpPr>
        <p:spPr>
          <a:xfrm>
            <a:off x="4939963" y="2867581"/>
            <a:ext cx="340944" cy="215444"/>
          </a:xfrm>
          <a:prstGeom prst="rect">
            <a:avLst/>
          </a:prstGeom>
          <a:noFill/>
        </p:spPr>
        <p:txBody>
          <a:bodyPr wrap="square" rtlCol="0">
            <a:spAutoFit/>
          </a:bodyPr>
          <a:lstStyle/>
          <a:p>
            <a:r>
              <a:rPr lang="en-US" sz="800" dirty="0">
                <a:solidFill>
                  <a:schemeClr val="bg1"/>
                </a:solidFill>
              </a:rPr>
              <a:t>AL</a:t>
            </a:r>
          </a:p>
        </p:txBody>
      </p:sp>
      <p:sp>
        <p:nvSpPr>
          <p:cNvPr id="163" name="TextBox 162">
            <a:extLst>
              <a:ext uri="{FF2B5EF4-FFF2-40B4-BE49-F238E27FC236}">
                <a16:creationId xmlns:a16="http://schemas.microsoft.com/office/drawing/2014/main" id="{99FB40EC-37AF-7844-A6E6-F1FE30E8CBB3}"/>
              </a:ext>
            </a:extLst>
          </p:cNvPr>
          <p:cNvSpPr txBox="1"/>
          <p:nvPr/>
        </p:nvSpPr>
        <p:spPr>
          <a:xfrm>
            <a:off x="5260168" y="2857678"/>
            <a:ext cx="340944" cy="338554"/>
          </a:xfrm>
          <a:prstGeom prst="rect">
            <a:avLst/>
          </a:prstGeom>
          <a:noFill/>
        </p:spPr>
        <p:txBody>
          <a:bodyPr wrap="square" rtlCol="0">
            <a:spAutoFit/>
          </a:bodyPr>
          <a:lstStyle/>
          <a:p>
            <a:r>
              <a:rPr lang="en-US" sz="800" dirty="0">
                <a:solidFill>
                  <a:schemeClr val="bg1"/>
                </a:solidFill>
              </a:rPr>
              <a:t>GA</a:t>
            </a:r>
          </a:p>
        </p:txBody>
      </p:sp>
      <p:sp>
        <p:nvSpPr>
          <p:cNvPr id="164" name="TextBox 163">
            <a:extLst>
              <a:ext uri="{FF2B5EF4-FFF2-40B4-BE49-F238E27FC236}">
                <a16:creationId xmlns:a16="http://schemas.microsoft.com/office/drawing/2014/main" id="{3984B677-BFA3-3041-8FA5-29A6A5044A37}"/>
              </a:ext>
            </a:extLst>
          </p:cNvPr>
          <p:cNvSpPr txBox="1"/>
          <p:nvPr/>
        </p:nvSpPr>
        <p:spPr>
          <a:xfrm>
            <a:off x="5557265" y="3389152"/>
            <a:ext cx="340944" cy="215444"/>
          </a:xfrm>
          <a:prstGeom prst="rect">
            <a:avLst/>
          </a:prstGeom>
          <a:noFill/>
        </p:spPr>
        <p:txBody>
          <a:bodyPr wrap="square" rtlCol="0">
            <a:spAutoFit/>
          </a:bodyPr>
          <a:lstStyle/>
          <a:p>
            <a:r>
              <a:rPr lang="en-US" sz="800" dirty="0">
                <a:solidFill>
                  <a:schemeClr val="bg1"/>
                </a:solidFill>
              </a:rPr>
              <a:t>FL</a:t>
            </a:r>
          </a:p>
        </p:txBody>
      </p:sp>
      <p:sp>
        <p:nvSpPr>
          <p:cNvPr id="165" name="TextBox 164">
            <a:extLst>
              <a:ext uri="{FF2B5EF4-FFF2-40B4-BE49-F238E27FC236}">
                <a16:creationId xmlns:a16="http://schemas.microsoft.com/office/drawing/2014/main" id="{04E18F87-5B16-2843-A906-775EFEA0586E}"/>
              </a:ext>
            </a:extLst>
          </p:cNvPr>
          <p:cNvSpPr txBox="1"/>
          <p:nvPr/>
        </p:nvSpPr>
        <p:spPr>
          <a:xfrm>
            <a:off x="5524255" y="2712430"/>
            <a:ext cx="340944" cy="215444"/>
          </a:xfrm>
          <a:prstGeom prst="rect">
            <a:avLst/>
          </a:prstGeom>
          <a:noFill/>
        </p:spPr>
        <p:txBody>
          <a:bodyPr wrap="square" rtlCol="0">
            <a:spAutoFit/>
          </a:bodyPr>
          <a:lstStyle/>
          <a:p>
            <a:r>
              <a:rPr lang="en-US" sz="800" dirty="0">
                <a:solidFill>
                  <a:schemeClr val="bg1"/>
                </a:solidFill>
              </a:rPr>
              <a:t>SC</a:t>
            </a:r>
          </a:p>
        </p:txBody>
      </p:sp>
      <p:sp>
        <p:nvSpPr>
          <p:cNvPr id="166" name="TextBox 165">
            <a:extLst>
              <a:ext uri="{FF2B5EF4-FFF2-40B4-BE49-F238E27FC236}">
                <a16:creationId xmlns:a16="http://schemas.microsoft.com/office/drawing/2014/main" id="{31E475CA-F2E3-F24F-B27A-B33E8C642B17}"/>
              </a:ext>
            </a:extLst>
          </p:cNvPr>
          <p:cNvSpPr txBox="1"/>
          <p:nvPr/>
        </p:nvSpPr>
        <p:spPr>
          <a:xfrm>
            <a:off x="5384998" y="2212679"/>
            <a:ext cx="340944" cy="338554"/>
          </a:xfrm>
          <a:prstGeom prst="rect">
            <a:avLst/>
          </a:prstGeom>
          <a:noFill/>
        </p:spPr>
        <p:txBody>
          <a:bodyPr wrap="square" rtlCol="0">
            <a:spAutoFit/>
          </a:bodyPr>
          <a:lstStyle/>
          <a:p>
            <a:r>
              <a:rPr lang="en-US" sz="800" dirty="0">
                <a:solidFill>
                  <a:schemeClr val="bg1"/>
                </a:solidFill>
              </a:rPr>
              <a:t>WV</a:t>
            </a:r>
          </a:p>
        </p:txBody>
      </p:sp>
      <p:sp>
        <p:nvSpPr>
          <p:cNvPr id="278" name="TextBox 277">
            <a:extLst>
              <a:ext uri="{FF2B5EF4-FFF2-40B4-BE49-F238E27FC236}">
                <a16:creationId xmlns:a16="http://schemas.microsoft.com/office/drawing/2014/main" id="{7881D914-C34C-DA42-99B1-AF8BAD0879B3}"/>
              </a:ext>
            </a:extLst>
          </p:cNvPr>
          <p:cNvSpPr txBox="1"/>
          <p:nvPr/>
        </p:nvSpPr>
        <p:spPr>
          <a:xfrm>
            <a:off x="5167127" y="2067431"/>
            <a:ext cx="340944" cy="338554"/>
          </a:xfrm>
          <a:prstGeom prst="rect">
            <a:avLst/>
          </a:prstGeom>
          <a:noFill/>
        </p:spPr>
        <p:txBody>
          <a:bodyPr wrap="square" rtlCol="0">
            <a:spAutoFit/>
          </a:bodyPr>
          <a:lstStyle/>
          <a:p>
            <a:r>
              <a:rPr lang="en-US" sz="800" dirty="0">
                <a:solidFill>
                  <a:schemeClr val="bg1"/>
                </a:solidFill>
              </a:rPr>
              <a:t>OH</a:t>
            </a:r>
          </a:p>
        </p:txBody>
      </p:sp>
      <p:sp>
        <p:nvSpPr>
          <p:cNvPr id="279" name="TextBox 278">
            <a:extLst>
              <a:ext uri="{FF2B5EF4-FFF2-40B4-BE49-F238E27FC236}">
                <a16:creationId xmlns:a16="http://schemas.microsoft.com/office/drawing/2014/main" id="{24E348B2-22D5-5F47-B6FB-19D1255577AB}"/>
              </a:ext>
            </a:extLst>
          </p:cNvPr>
          <p:cNvSpPr txBox="1"/>
          <p:nvPr/>
        </p:nvSpPr>
        <p:spPr>
          <a:xfrm>
            <a:off x="5569859" y="1938689"/>
            <a:ext cx="340944" cy="215444"/>
          </a:xfrm>
          <a:prstGeom prst="rect">
            <a:avLst/>
          </a:prstGeom>
          <a:noFill/>
        </p:spPr>
        <p:txBody>
          <a:bodyPr wrap="square" rtlCol="0">
            <a:spAutoFit/>
          </a:bodyPr>
          <a:lstStyle/>
          <a:p>
            <a:r>
              <a:rPr lang="en-US" sz="800" dirty="0">
                <a:solidFill>
                  <a:schemeClr val="bg1"/>
                </a:solidFill>
              </a:rPr>
              <a:t>PA</a:t>
            </a:r>
          </a:p>
        </p:txBody>
      </p:sp>
      <p:sp>
        <p:nvSpPr>
          <p:cNvPr id="280" name="TextBox 279">
            <a:extLst>
              <a:ext uri="{FF2B5EF4-FFF2-40B4-BE49-F238E27FC236}">
                <a16:creationId xmlns:a16="http://schemas.microsoft.com/office/drawing/2014/main" id="{D71A00BE-F4EB-E849-BAEB-1D80C426BBC5}"/>
              </a:ext>
            </a:extLst>
          </p:cNvPr>
          <p:cNvSpPr txBox="1"/>
          <p:nvPr/>
        </p:nvSpPr>
        <p:spPr>
          <a:xfrm>
            <a:off x="5596879" y="2511064"/>
            <a:ext cx="340944" cy="215444"/>
          </a:xfrm>
          <a:prstGeom prst="rect">
            <a:avLst/>
          </a:prstGeom>
          <a:noFill/>
        </p:spPr>
        <p:txBody>
          <a:bodyPr wrap="square" rtlCol="0">
            <a:spAutoFit/>
          </a:bodyPr>
          <a:lstStyle/>
          <a:p>
            <a:r>
              <a:rPr lang="en-US" sz="800" dirty="0">
                <a:solidFill>
                  <a:schemeClr val="bg1"/>
                </a:solidFill>
              </a:rPr>
              <a:t>NC</a:t>
            </a:r>
          </a:p>
        </p:txBody>
      </p:sp>
      <p:sp>
        <p:nvSpPr>
          <p:cNvPr id="274" name="TextBox 273">
            <a:extLst>
              <a:ext uri="{FF2B5EF4-FFF2-40B4-BE49-F238E27FC236}">
                <a16:creationId xmlns:a16="http://schemas.microsoft.com/office/drawing/2014/main" id="{096E00E7-0642-A54A-997A-26981A9480B7}"/>
              </a:ext>
            </a:extLst>
          </p:cNvPr>
          <p:cNvSpPr txBox="1"/>
          <p:nvPr/>
        </p:nvSpPr>
        <p:spPr>
          <a:xfrm>
            <a:off x="4911986" y="2111201"/>
            <a:ext cx="330541" cy="215444"/>
          </a:xfrm>
          <a:prstGeom prst="rect">
            <a:avLst/>
          </a:prstGeom>
          <a:noFill/>
        </p:spPr>
        <p:txBody>
          <a:bodyPr wrap="square" rtlCol="0">
            <a:spAutoFit/>
          </a:bodyPr>
          <a:lstStyle/>
          <a:p>
            <a:r>
              <a:rPr lang="en-US" sz="800" dirty="0">
                <a:solidFill>
                  <a:schemeClr val="bg1"/>
                </a:solidFill>
              </a:rPr>
              <a:t>IN</a:t>
            </a:r>
          </a:p>
        </p:txBody>
      </p:sp>
      <p:sp>
        <p:nvSpPr>
          <p:cNvPr id="275" name="TextBox 274">
            <a:extLst>
              <a:ext uri="{FF2B5EF4-FFF2-40B4-BE49-F238E27FC236}">
                <a16:creationId xmlns:a16="http://schemas.microsoft.com/office/drawing/2014/main" id="{9D910831-053A-BD45-A9E6-FF5ADE565D1D}"/>
              </a:ext>
            </a:extLst>
          </p:cNvPr>
          <p:cNvSpPr txBox="1"/>
          <p:nvPr/>
        </p:nvSpPr>
        <p:spPr>
          <a:xfrm>
            <a:off x="2528945" y="2641827"/>
            <a:ext cx="309700" cy="215444"/>
          </a:xfrm>
          <a:prstGeom prst="rect">
            <a:avLst/>
          </a:prstGeom>
          <a:noFill/>
        </p:spPr>
        <p:txBody>
          <a:bodyPr wrap="none" rtlCol="0">
            <a:spAutoFit/>
          </a:bodyPr>
          <a:lstStyle/>
          <a:p>
            <a:r>
              <a:rPr lang="en-US" sz="800" dirty="0">
                <a:solidFill>
                  <a:schemeClr val="bg1"/>
                </a:solidFill>
              </a:rPr>
              <a:t>AZ</a:t>
            </a:r>
          </a:p>
        </p:txBody>
      </p:sp>
      <p:sp>
        <p:nvSpPr>
          <p:cNvPr id="276" name="TextBox 275">
            <a:extLst>
              <a:ext uri="{FF2B5EF4-FFF2-40B4-BE49-F238E27FC236}">
                <a16:creationId xmlns:a16="http://schemas.microsoft.com/office/drawing/2014/main" id="{9D910831-053A-BD45-A9E6-FF5ADE565D1D}"/>
              </a:ext>
            </a:extLst>
          </p:cNvPr>
          <p:cNvSpPr txBox="1"/>
          <p:nvPr/>
        </p:nvSpPr>
        <p:spPr>
          <a:xfrm>
            <a:off x="2593436" y="2207708"/>
            <a:ext cx="300082" cy="215444"/>
          </a:xfrm>
          <a:prstGeom prst="rect">
            <a:avLst/>
          </a:prstGeom>
          <a:noFill/>
        </p:spPr>
        <p:txBody>
          <a:bodyPr wrap="none" rtlCol="0">
            <a:spAutoFit/>
          </a:bodyPr>
          <a:lstStyle/>
          <a:p>
            <a:r>
              <a:rPr lang="en-US" sz="800" dirty="0">
                <a:solidFill>
                  <a:schemeClr val="bg1"/>
                </a:solidFill>
              </a:rPr>
              <a:t>UT</a:t>
            </a:r>
          </a:p>
        </p:txBody>
      </p:sp>
      <p:sp>
        <p:nvSpPr>
          <p:cNvPr id="281" name="TextBox 280">
            <a:extLst>
              <a:ext uri="{FF2B5EF4-FFF2-40B4-BE49-F238E27FC236}">
                <a16:creationId xmlns:a16="http://schemas.microsoft.com/office/drawing/2014/main" id="{9D910831-053A-BD45-A9E6-FF5ADE565D1D}"/>
              </a:ext>
            </a:extLst>
          </p:cNvPr>
          <p:cNvSpPr txBox="1"/>
          <p:nvPr/>
        </p:nvSpPr>
        <p:spPr>
          <a:xfrm>
            <a:off x="6126123" y="1794237"/>
            <a:ext cx="311304" cy="215444"/>
          </a:xfrm>
          <a:prstGeom prst="rect">
            <a:avLst/>
          </a:prstGeom>
          <a:noFill/>
        </p:spPr>
        <p:txBody>
          <a:bodyPr wrap="none" rtlCol="0">
            <a:spAutoFit/>
          </a:bodyPr>
          <a:lstStyle/>
          <a:p>
            <a:r>
              <a:rPr lang="en-US" sz="800" dirty="0"/>
              <a:t>CT</a:t>
            </a:r>
          </a:p>
        </p:txBody>
      </p:sp>
      <p:sp>
        <p:nvSpPr>
          <p:cNvPr id="282" name="TextBox 281">
            <a:extLst>
              <a:ext uri="{FF2B5EF4-FFF2-40B4-BE49-F238E27FC236}">
                <a16:creationId xmlns:a16="http://schemas.microsoft.com/office/drawing/2014/main" id="{9D910831-053A-BD45-A9E6-FF5ADE565D1D}"/>
              </a:ext>
            </a:extLst>
          </p:cNvPr>
          <p:cNvSpPr txBox="1"/>
          <p:nvPr/>
        </p:nvSpPr>
        <p:spPr>
          <a:xfrm>
            <a:off x="4208470" y="1922765"/>
            <a:ext cx="282450" cy="215444"/>
          </a:xfrm>
          <a:prstGeom prst="rect">
            <a:avLst/>
          </a:prstGeom>
          <a:noFill/>
        </p:spPr>
        <p:txBody>
          <a:bodyPr wrap="none" rtlCol="0">
            <a:spAutoFit/>
          </a:bodyPr>
          <a:lstStyle/>
          <a:p>
            <a:r>
              <a:rPr lang="en-US" sz="800" dirty="0">
                <a:solidFill>
                  <a:schemeClr val="bg1"/>
                </a:solidFill>
              </a:rPr>
              <a:t>IA</a:t>
            </a:r>
          </a:p>
        </p:txBody>
      </p:sp>
      <p:sp>
        <p:nvSpPr>
          <p:cNvPr id="284" name="TextBox 283">
            <a:extLst>
              <a:ext uri="{FF2B5EF4-FFF2-40B4-BE49-F238E27FC236}">
                <a16:creationId xmlns:a16="http://schemas.microsoft.com/office/drawing/2014/main" id="{9D910831-053A-BD45-A9E6-FF5ADE565D1D}"/>
              </a:ext>
            </a:extLst>
          </p:cNvPr>
          <p:cNvSpPr txBox="1"/>
          <p:nvPr/>
        </p:nvSpPr>
        <p:spPr>
          <a:xfrm>
            <a:off x="5743034" y="1665172"/>
            <a:ext cx="320922" cy="215444"/>
          </a:xfrm>
          <a:prstGeom prst="rect">
            <a:avLst/>
          </a:prstGeom>
          <a:noFill/>
        </p:spPr>
        <p:txBody>
          <a:bodyPr wrap="none" rtlCol="0">
            <a:spAutoFit/>
          </a:bodyPr>
          <a:lstStyle/>
          <a:p>
            <a:r>
              <a:rPr lang="en-US" sz="800" dirty="0">
                <a:solidFill>
                  <a:schemeClr val="bg1"/>
                </a:solidFill>
              </a:rPr>
              <a:t>NY</a:t>
            </a:r>
          </a:p>
        </p:txBody>
      </p:sp>
      <p:sp>
        <p:nvSpPr>
          <p:cNvPr id="285" name="TextBox 284">
            <a:extLst>
              <a:ext uri="{FF2B5EF4-FFF2-40B4-BE49-F238E27FC236}">
                <a16:creationId xmlns:a16="http://schemas.microsoft.com/office/drawing/2014/main" id="{9D910831-053A-BD45-A9E6-FF5ADE565D1D}"/>
              </a:ext>
            </a:extLst>
          </p:cNvPr>
          <p:cNvSpPr txBox="1"/>
          <p:nvPr/>
        </p:nvSpPr>
        <p:spPr>
          <a:xfrm>
            <a:off x="4120371" y="1495666"/>
            <a:ext cx="354584" cy="215444"/>
          </a:xfrm>
          <a:prstGeom prst="rect">
            <a:avLst/>
          </a:prstGeom>
          <a:noFill/>
        </p:spPr>
        <p:txBody>
          <a:bodyPr wrap="none" rtlCol="0">
            <a:spAutoFit/>
          </a:bodyPr>
          <a:lstStyle/>
          <a:p>
            <a:r>
              <a:rPr lang="en-US" sz="800" dirty="0">
                <a:solidFill>
                  <a:schemeClr val="bg1"/>
                </a:solidFill>
              </a:rPr>
              <a:t>MN</a:t>
            </a:r>
          </a:p>
        </p:txBody>
      </p:sp>
      <p:sp>
        <p:nvSpPr>
          <p:cNvPr id="286" name="TextBox 285">
            <a:extLst>
              <a:ext uri="{FF2B5EF4-FFF2-40B4-BE49-F238E27FC236}">
                <a16:creationId xmlns:a16="http://schemas.microsoft.com/office/drawing/2014/main" id="{9D910831-053A-BD45-A9E6-FF5ADE565D1D}"/>
              </a:ext>
            </a:extLst>
          </p:cNvPr>
          <p:cNvSpPr txBox="1"/>
          <p:nvPr/>
        </p:nvSpPr>
        <p:spPr>
          <a:xfrm>
            <a:off x="3724686" y="2042196"/>
            <a:ext cx="314510" cy="215444"/>
          </a:xfrm>
          <a:prstGeom prst="rect">
            <a:avLst/>
          </a:prstGeom>
          <a:noFill/>
        </p:spPr>
        <p:txBody>
          <a:bodyPr wrap="none" rtlCol="0">
            <a:spAutoFit/>
          </a:bodyPr>
          <a:lstStyle/>
          <a:p>
            <a:r>
              <a:rPr lang="en-US" sz="800" dirty="0">
                <a:solidFill>
                  <a:schemeClr val="bg1"/>
                </a:solidFill>
              </a:rPr>
              <a:t>NE</a:t>
            </a:r>
          </a:p>
        </p:txBody>
      </p:sp>
      <p:sp>
        <p:nvSpPr>
          <p:cNvPr id="287" name="TextBox 286">
            <a:extLst>
              <a:ext uri="{FF2B5EF4-FFF2-40B4-BE49-F238E27FC236}">
                <a16:creationId xmlns:a16="http://schemas.microsoft.com/office/drawing/2014/main" id="{9D910831-053A-BD45-A9E6-FF5ADE565D1D}"/>
              </a:ext>
            </a:extLst>
          </p:cNvPr>
          <p:cNvSpPr txBox="1"/>
          <p:nvPr/>
        </p:nvSpPr>
        <p:spPr>
          <a:xfrm>
            <a:off x="4996225" y="2431190"/>
            <a:ext cx="306494" cy="215444"/>
          </a:xfrm>
          <a:prstGeom prst="rect">
            <a:avLst/>
          </a:prstGeom>
          <a:noFill/>
        </p:spPr>
        <p:txBody>
          <a:bodyPr wrap="none" rtlCol="0">
            <a:spAutoFit/>
          </a:bodyPr>
          <a:lstStyle/>
          <a:p>
            <a:r>
              <a:rPr lang="en-US" sz="800" dirty="0">
                <a:solidFill>
                  <a:schemeClr val="bg1"/>
                </a:solidFill>
              </a:rPr>
              <a:t>KY</a:t>
            </a:r>
          </a:p>
        </p:txBody>
      </p:sp>
      <p:sp>
        <p:nvSpPr>
          <p:cNvPr id="283" name="TextBox 282">
            <a:extLst>
              <a:ext uri="{FF2B5EF4-FFF2-40B4-BE49-F238E27FC236}">
                <a16:creationId xmlns:a16="http://schemas.microsoft.com/office/drawing/2014/main" id="{9D910831-053A-BD45-A9E6-FF5ADE565D1D}"/>
              </a:ext>
            </a:extLst>
          </p:cNvPr>
          <p:cNvSpPr txBox="1"/>
          <p:nvPr/>
        </p:nvSpPr>
        <p:spPr>
          <a:xfrm>
            <a:off x="5611847" y="2281267"/>
            <a:ext cx="332142" cy="215444"/>
          </a:xfrm>
          <a:prstGeom prst="rect">
            <a:avLst/>
          </a:prstGeom>
          <a:noFill/>
        </p:spPr>
        <p:txBody>
          <a:bodyPr wrap="none" rtlCol="0">
            <a:spAutoFit/>
          </a:bodyPr>
          <a:lstStyle/>
          <a:p>
            <a:r>
              <a:rPr lang="en-US" sz="800" dirty="0">
                <a:solidFill>
                  <a:schemeClr val="bg1"/>
                </a:solidFill>
              </a:rPr>
              <a:t>VA</a:t>
            </a:r>
          </a:p>
        </p:txBody>
      </p:sp>
      <p:pic>
        <p:nvPicPr>
          <p:cNvPr id="204" name="Image" descr="Image">
            <a:extLst>
              <a:ext uri="{FF2B5EF4-FFF2-40B4-BE49-F238E27FC236}">
                <a16:creationId xmlns:a16="http://schemas.microsoft.com/office/drawing/2014/main" id="{570E429A-9D15-EC4D-8A13-4C9DF6CD4652}"/>
              </a:ext>
            </a:extLst>
          </p:cNvPr>
          <p:cNvPicPr>
            <a:picLocks noChangeAspect="1"/>
          </p:cNvPicPr>
          <p:nvPr/>
        </p:nvPicPr>
        <p:blipFill>
          <a:blip r:embed="rId97"/>
          <a:stretch>
            <a:fillRect/>
          </a:stretch>
        </p:blipFill>
        <p:spPr>
          <a:xfrm>
            <a:off x="2577347" y="1183074"/>
            <a:ext cx="963606" cy="555877"/>
          </a:xfrm>
          <a:prstGeom prst="rect">
            <a:avLst/>
          </a:prstGeom>
          <a:ln w="12700">
            <a:miter lim="400000"/>
          </a:ln>
        </p:spPr>
      </p:pic>
      <p:sp>
        <p:nvSpPr>
          <p:cNvPr id="3" name="TextBox 2"/>
          <p:cNvSpPr txBox="1"/>
          <p:nvPr/>
        </p:nvSpPr>
        <p:spPr>
          <a:xfrm>
            <a:off x="6000883" y="2135270"/>
            <a:ext cx="316112" cy="215444"/>
          </a:xfrm>
          <a:prstGeom prst="rect">
            <a:avLst/>
          </a:prstGeom>
          <a:noFill/>
        </p:spPr>
        <p:txBody>
          <a:bodyPr wrap="none" rtlCol="0">
            <a:spAutoFit/>
          </a:bodyPr>
          <a:lstStyle/>
          <a:p>
            <a:r>
              <a:rPr lang="en-US" sz="800" dirty="0"/>
              <a:t>DE</a:t>
            </a:r>
          </a:p>
        </p:txBody>
      </p:sp>
      <p:sp>
        <p:nvSpPr>
          <p:cNvPr id="2" name="TextBox 1">
            <a:extLst>
              <a:ext uri="{FF2B5EF4-FFF2-40B4-BE49-F238E27FC236}">
                <a16:creationId xmlns:a16="http://schemas.microsoft.com/office/drawing/2014/main" id="{CA60CA3B-DF38-CE04-8FD9-052A05FA6751}"/>
              </a:ext>
            </a:extLst>
          </p:cNvPr>
          <p:cNvSpPr txBox="1"/>
          <p:nvPr/>
        </p:nvSpPr>
        <p:spPr>
          <a:xfrm>
            <a:off x="6034260" y="1968018"/>
            <a:ext cx="367223" cy="215444"/>
          </a:xfrm>
          <a:prstGeom prst="rect">
            <a:avLst/>
          </a:prstGeom>
          <a:noFill/>
        </p:spPr>
        <p:txBody>
          <a:bodyPr wrap="square" rtlCol="0">
            <a:spAutoFit/>
          </a:bodyPr>
          <a:lstStyle/>
          <a:p>
            <a:r>
              <a:rPr lang="en-US" sz="800" dirty="0"/>
              <a:t>NJ</a:t>
            </a:r>
          </a:p>
        </p:txBody>
      </p:sp>
      <p:sp>
        <p:nvSpPr>
          <p:cNvPr id="4" name="TextBox 3">
            <a:extLst>
              <a:ext uri="{FF2B5EF4-FFF2-40B4-BE49-F238E27FC236}">
                <a16:creationId xmlns:a16="http://schemas.microsoft.com/office/drawing/2014/main" id="{140276DD-9D67-881F-C448-20DC2F6D56B8}"/>
              </a:ext>
            </a:extLst>
          </p:cNvPr>
          <p:cNvSpPr txBox="1"/>
          <p:nvPr/>
        </p:nvSpPr>
        <p:spPr>
          <a:xfrm>
            <a:off x="2098857" y="3449890"/>
            <a:ext cx="354584" cy="246221"/>
          </a:xfrm>
          <a:prstGeom prst="rect">
            <a:avLst/>
          </a:prstGeom>
          <a:noFill/>
        </p:spPr>
        <p:txBody>
          <a:bodyPr wrap="none" rtlCol="0">
            <a:spAutoFit/>
          </a:bodyPr>
          <a:lstStyle/>
          <a:p>
            <a:r>
              <a:rPr lang="en-US" sz="1000" dirty="0">
                <a:solidFill>
                  <a:schemeClr val="bg1"/>
                </a:solidFill>
              </a:rPr>
              <a:t>AK</a:t>
            </a:r>
          </a:p>
        </p:txBody>
      </p:sp>
      <p:pic>
        <p:nvPicPr>
          <p:cNvPr id="6" name="Picture 5">
            <a:extLst>
              <a:ext uri="{FF2B5EF4-FFF2-40B4-BE49-F238E27FC236}">
                <a16:creationId xmlns:a16="http://schemas.microsoft.com/office/drawing/2014/main" id="{C56864A0-108C-D69C-9A66-EE6B6AB05989}"/>
              </a:ext>
            </a:extLst>
          </p:cNvPr>
          <p:cNvPicPr>
            <a:picLocks noChangeAspect="1"/>
          </p:cNvPicPr>
          <p:nvPr/>
        </p:nvPicPr>
        <p:blipFill>
          <a:blip r:embed="rId98"/>
          <a:stretch>
            <a:fillRect/>
          </a:stretch>
        </p:blipFill>
        <p:spPr>
          <a:xfrm>
            <a:off x="1994012" y="154313"/>
            <a:ext cx="8678276" cy="6597715"/>
          </a:xfrm>
          <a:prstGeom prst="rect">
            <a:avLst/>
          </a:prstGeom>
        </p:spPr>
      </p:pic>
      <p:pic>
        <p:nvPicPr>
          <p:cNvPr id="23" name="Picture 22">
            <a:extLst>
              <a:ext uri="{FF2B5EF4-FFF2-40B4-BE49-F238E27FC236}">
                <a16:creationId xmlns:a16="http://schemas.microsoft.com/office/drawing/2014/main" id="{47F74A36-E282-9048-983C-1C239EC24D3E}"/>
              </a:ext>
            </a:extLst>
          </p:cNvPr>
          <p:cNvPicPr>
            <a:picLocks noChangeAspect="1"/>
          </p:cNvPicPr>
          <p:nvPr/>
        </p:nvPicPr>
        <p:blipFill>
          <a:blip r:embed="rId99" cstate="print">
            <a:extLst>
              <a:ext uri="{28A0092B-C50C-407E-A947-70E740481C1C}">
                <a14:useLocalDpi xmlns:a14="http://schemas.microsoft.com/office/drawing/2010/main" val="0"/>
              </a:ext>
            </a:extLst>
          </a:blip>
          <a:stretch>
            <a:fillRect/>
          </a:stretch>
        </p:blipFill>
        <p:spPr>
          <a:xfrm>
            <a:off x="286530" y="6099785"/>
            <a:ext cx="3148517" cy="632949"/>
          </a:xfrm>
          <a:prstGeom prst="rect">
            <a:avLst/>
          </a:prstGeom>
        </p:spPr>
      </p:pic>
    </p:spTree>
    <p:extLst>
      <p:ext uri="{BB962C8B-B14F-4D97-AF65-F5344CB8AC3E}">
        <p14:creationId xmlns:p14="http://schemas.microsoft.com/office/powerpoint/2010/main" val="1520704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3269" y="2718252"/>
            <a:ext cx="10515600" cy="1958787"/>
          </a:xfrm>
          <a:solidFill>
            <a:schemeClr val="accent1"/>
          </a:solidFill>
        </p:spPr>
        <p:txBody>
          <a:bodyPr>
            <a:normAutofit/>
          </a:bodyPr>
          <a:lstStyle/>
          <a:p>
            <a:pPr algn="ctr"/>
            <a:r>
              <a:rPr lang="en-US"/>
              <a:t>Sudden Cardiac Arrest: </a:t>
            </a:r>
            <a:br>
              <a:rPr lang="en-US"/>
            </a:br>
            <a:r>
              <a:rPr lang="en-US"/>
              <a:t>A Public Health Issue</a:t>
            </a:r>
          </a:p>
        </p:txBody>
      </p:sp>
    </p:spTree>
    <p:extLst>
      <p:ext uri="{BB962C8B-B14F-4D97-AF65-F5344CB8AC3E}">
        <p14:creationId xmlns:p14="http://schemas.microsoft.com/office/powerpoint/2010/main" val="10333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47A24-3F3B-619E-DC6E-26679C6730C7}"/>
              </a:ext>
            </a:extLst>
          </p:cNvPr>
          <p:cNvSpPr>
            <a:spLocks noGrp="1"/>
          </p:cNvSpPr>
          <p:nvPr>
            <p:ph type="title"/>
          </p:nvPr>
        </p:nvSpPr>
        <p:spPr/>
        <p:txBody>
          <a:bodyPr>
            <a:normAutofit/>
          </a:bodyPr>
          <a:lstStyle/>
          <a:p>
            <a:r>
              <a:rPr lang="en-US" dirty="0"/>
              <a:t>Causes of SCA in Pediatrics</a:t>
            </a:r>
          </a:p>
        </p:txBody>
      </p:sp>
      <p:sp>
        <p:nvSpPr>
          <p:cNvPr id="3" name="TextBox 2">
            <a:extLst>
              <a:ext uri="{FF2B5EF4-FFF2-40B4-BE49-F238E27FC236}">
                <a16:creationId xmlns:a16="http://schemas.microsoft.com/office/drawing/2014/main" id="{A37D4718-F884-21EB-F0CB-EECA9A9620F2}"/>
              </a:ext>
            </a:extLst>
          </p:cNvPr>
          <p:cNvSpPr txBox="1"/>
          <p:nvPr/>
        </p:nvSpPr>
        <p:spPr>
          <a:xfrm>
            <a:off x="337608" y="1601456"/>
            <a:ext cx="11016192"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bg1"/>
                </a:solidFill>
              </a:rPr>
              <a:t>Primary Electrical Diseases (Normal Cardiac Anatomy)</a:t>
            </a:r>
          </a:p>
          <a:p>
            <a:pPr marL="457200" indent="-457200">
              <a:buFont typeface="Arial" panose="020B0604020202020204" pitchFamily="34" charset="0"/>
              <a:buChar char="•"/>
            </a:pPr>
            <a:r>
              <a:rPr lang="en-US" sz="2800" dirty="0">
                <a:solidFill>
                  <a:schemeClr val="bg1"/>
                </a:solidFill>
              </a:rPr>
              <a:t>Long QT Syndrome (LQTS)</a:t>
            </a:r>
          </a:p>
          <a:p>
            <a:pPr marL="457200" indent="-457200">
              <a:buFont typeface="Arial" panose="020B0604020202020204" pitchFamily="34" charset="0"/>
              <a:buChar char="•"/>
            </a:pPr>
            <a:r>
              <a:rPr lang="en-US" sz="2800" dirty="0">
                <a:solidFill>
                  <a:schemeClr val="bg1"/>
                </a:solidFill>
              </a:rPr>
              <a:t>Brugada Syndrome</a:t>
            </a:r>
          </a:p>
          <a:p>
            <a:pPr marL="457200" indent="-457200">
              <a:buFont typeface="Arial" panose="020B0604020202020204" pitchFamily="34" charset="0"/>
              <a:buChar char="•"/>
            </a:pPr>
            <a:r>
              <a:rPr lang="en-US" sz="2800" dirty="0">
                <a:solidFill>
                  <a:schemeClr val="bg1"/>
                </a:solidFill>
              </a:rPr>
              <a:t>Catecholaminergic Polymorphic VT (CPVT)</a:t>
            </a:r>
          </a:p>
          <a:p>
            <a:pPr marL="457200" indent="-457200">
              <a:buFont typeface="Arial" panose="020B0604020202020204" pitchFamily="34" charset="0"/>
              <a:buChar char="•"/>
            </a:pPr>
            <a:r>
              <a:rPr lang="en-US" sz="2800" dirty="0">
                <a:solidFill>
                  <a:schemeClr val="bg1"/>
                </a:solidFill>
              </a:rPr>
              <a:t>Wolff-Parkinson-White (WPW)</a:t>
            </a:r>
          </a:p>
          <a:p>
            <a:pPr marL="457200" indent="-457200">
              <a:buFont typeface="Arial" panose="020B0604020202020204" pitchFamily="34" charset="0"/>
              <a:buChar char="•"/>
            </a:pPr>
            <a:r>
              <a:rPr lang="en-US" sz="2800" dirty="0">
                <a:solidFill>
                  <a:schemeClr val="bg1"/>
                </a:solidFill>
              </a:rPr>
              <a:t>Short-coupled PVC–triggered VF (“Idiopathic VF”)</a:t>
            </a:r>
          </a:p>
          <a:p>
            <a:pPr marL="457200" indent="-457200">
              <a:buFont typeface="Arial" panose="020B0604020202020204" pitchFamily="34" charset="0"/>
              <a:buChar char="•"/>
            </a:pPr>
            <a:r>
              <a:rPr lang="en-US" sz="2800" dirty="0">
                <a:solidFill>
                  <a:schemeClr val="bg1"/>
                </a:solidFill>
              </a:rPr>
              <a:t>Commotio Cordis (mechanically triggered electrical event)</a:t>
            </a:r>
          </a:p>
        </p:txBody>
      </p:sp>
    </p:spTree>
    <p:extLst>
      <p:ext uri="{BB962C8B-B14F-4D97-AF65-F5344CB8AC3E}">
        <p14:creationId xmlns:p14="http://schemas.microsoft.com/office/powerpoint/2010/main" val="2789313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47A24-3F3B-619E-DC6E-26679C6730C7}"/>
              </a:ext>
            </a:extLst>
          </p:cNvPr>
          <p:cNvSpPr>
            <a:spLocks noGrp="1"/>
          </p:cNvSpPr>
          <p:nvPr>
            <p:ph type="title"/>
          </p:nvPr>
        </p:nvSpPr>
        <p:spPr/>
        <p:txBody>
          <a:bodyPr/>
          <a:lstStyle/>
          <a:p>
            <a:r>
              <a:rPr lang="en-US"/>
              <a:t>Causes of SCA in Pediatrics</a:t>
            </a:r>
          </a:p>
        </p:txBody>
      </p:sp>
      <p:sp>
        <p:nvSpPr>
          <p:cNvPr id="8" name="TextBox 7">
            <a:extLst>
              <a:ext uri="{FF2B5EF4-FFF2-40B4-BE49-F238E27FC236}">
                <a16:creationId xmlns:a16="http://schemas.microsoft.com/office/drawing/2014/main" id="{FF2A4248-1754-FB25-F0B5-CF37CA366481}"/>
              </a:ext>
            </a:extLst>
          </p:cNvPr>
          <p:cNvSpPr txBox="1"/>
          <p:nvPr/>
        </p:nvSpPr>
        <p:spPr>
          <a:xfrm>
            <a:off x="409256" y="1662415"/>
            <a:ext cx="10694173"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000000"/>
                </a:solidFill>
                <a:latin typeface="Century Gothic" panose="020F0302020204030204"/>
              </a:rPr>
              <a:t>Structural Heart Disease</a:t>
            </a:r>
            <a:endParaRPr kumimoji="0" lang="en-US" sz="2800" b="1"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Hypertrophic Cardiomyopathy (HCM)</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Arrhythmogenic Ventricular Cardiomyopathy (AVC)</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Dilated Cardiomyopathy (DCM)</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Left Ventricular Non-Compaction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Coronary anomalies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err="1">
                <a:ln>
                  <a:noFill/>
                </a:ln>
                <a:solidFill>
                  <a:srgbClr val="000000"/>
                </a:solidFill>
                <a:effectLst/>
                <a:uLnTx/>
                <a:uFillTx/>
                <a:latin typeface="Century Gothic" panose="020F0302020204030204"/>
                <a:ea typeface="+mn-ea"/>
                <a:cs typeface="+mn-cs"/>
              </a:rPr>
              <a:t>Aortopathies</a:t>
            </a:r>
            <a:endParaRPr lang="en-US" sz="2800" dirty="0">
              <a:solidFill>
                <a:srgbClr val="000000"/>
              </a:solidFill>
              <a:latin typeface="Century Gothic" panose="020F0302020204030204"/>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Malignant Mitral Valve Prolapse (MVP)</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Congenital heart disease</a:t>
            </a:r>
          </a:p>
        </p:txBody>
      </p:sp>
    </p:spTree>
    <p:extLst>
      <p:ext uri="{BB962C8B-B14F-4D97-AF65-F5344CB8AC3E}">
        <p14:creationId xmlns:p14="http://schemas.microsoft.com/office/powerpoint/2010/main" val="1962073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47A24-3F3B-619E-DC6E-26679C6730C7}"/>
              </a:ext>
            </a:extLst>
          </p:cNvPr>
          <p:cNvSpPr>
            <a:spLocks noGrp="1"/>
          </p:cNvSpPr>
          <p:nvPr>
            <p:ph type="title"/>
          </p:nvPr>
        </p:nvSpPr>
        <p:spPr/>
        <p:txBody>
          <a:bodyPr/>
          <a:lstStyle/>
          <a:p>
            <a:r>
              <a:rPr lang="en-US"/>
              <a:t>Causes of SCA in Pediatrics</a:t>
            </a:r>
          </a:p>
        </p:txBody>
      </p:sp>
      <p:sp>
        <p:nvSpPr>
          <p:cNvPr id="7" name="TextBox 6">
            <a:extLst>
              <a:ext uri="{FF2B5EF4-FFF2-40B4-BE49-F238E27FC236}">
                <a16:creationId xmlns:a16="http://schemas.microsoft.com/office/drawing/2014/main" id="{88A9B2E5-E3B5-F56E-6E7C-B600268CAC10}"/>
              </a:ext>
            </a:extLst>
          </p:cNvPr>
          <p:cNvSpPr txBox="1"/>
          <p:nvPr/>
        </p:nvSpPr>
        <p:spPr>
          <a:xfrm>
            <a:off x="310691" y="1643896"/>
            <a:ext cx="11534305"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chemeClr val="bg1"/>
                </a:solidFill>
                <a:effectLst/>
                <a:uLnTx/>
                <a:uFillTx/>
                <a:latin typeface="Century Gothic" panose="020F0302020204030204"/>
                <a:ea typeface="+mn-ea"/>
                <a:cs typeface="+mn-cs"/>
              </a:rPr>
              <a:t>Acquired Heart Disease</a:t>
            </a:r>
          </a:p>
          <a:p>
            <a:pPr marL="457200" indent="-457200">
              <a:buFont typeface="Arial" panose="020B0604020202020204" pitchFamily="34" charset="0"/>
              <a:buChar char="•"/>
            </a:pPr>
            <a:r>
              <a:rPr lang="en-US" sz="2800" dirty="0">
                <a:solidFill>
                  <a:schemeClr val="bg1"/>
                </a:solidFill>
              </a:rPr>
              <a:t>Myocarditis </a:t>
            </a:r>
          </a:p>
          <a:p>
            <a:pPr marL="457200" indent="-457200">
              <a:buFont typeface="Arial" panose="020B0604020202020204" pitchFamily="34" charset="0"/>
              <a:buChar char="•"/>
            </a:pPr>
            <a:r>
              <a:rPr lang="en-US" sz="2800" dirty="0">
                <a:solidFill>
                  <a:schemeClr val="bg1"/>
                </a:solidFill>
              </a:rPr>
              <a:t>Ischemic heart disease (Kawasaki/MIS-C)</a:t>
            </a:r>
          </a:p>
          <a:p>
            <a:pPr marL="457200" indent="-457200">
              <a:buFont typeface="Arial" panose="020B0604020202020204" pitchFamily="34" charset="0"/>
              <a:buChar char="•"/>
            </a:pPr>
            <a:r>
              <a:rPr lang="en-US" sz="2800" dirty="0">
                <a:solidFill>
                  <a:schemeClr val="bg1"/>
                </a:solidFill>
              </a:rPr>
              <a:t>Toxins </a:t>
            </a:r>
          </a:p>
          <a:p>
            <a:pPr marL="457200" indent="-457200">
              <a:buFont typeface="Arial" panose="020B0604020202020204" pitchFamily="34" charset="0"/>
              <a:buChar char="•"/>
            </a:pPr>
            <a:r>
              <a:rPr lang="en-US" sz="2800" dirty="0">
                <a:solidFill>
                  <a:schemeClr val="bg1"/>
                </a:solidFill>
              </a:rPr>
              <a:t>Illicit drugs (cocaine, methamphetamine)</a:t>
            </a:r>
          </a:p>
          <a:p>
            <a:pPr marL="457200" indent="-457200">
              <a:buFont typeface="Arial" panose="020B0604020202020204" pitchFamily="34" charset="0"/>
              <a:buChar char="•"/>
            </a:pPr>
            <a:r>
              <a:rPr lang="en-US" sz="2800" dirty="0">
                <a:solidFill>
                  <a:schemeClr val="bg1"/>
                </a:solidFill>
              </a:rPr>
              <a:t>Performance-enhancing agents (stimulants, anabolic steroids)</a:t>
            </a:r>
          </a:p>
          <a:p>
            <a:pPr marL="457200" indent="-457200">
              <a:buFont typeface="Arial" panose="020B0604020202020204" pitchFamily="34" charset="0"/>
              <a:buChar char="•"/>
            </a:pPr>
            <a:r>
              <a:rPr lang="en-US" sz="2800" dirty="0">
                <a:solidFill>
                  <a:schemeClr val="bg1"/>
                </a:solidFill>
              </a:rPr>
              <a:t>Electrolyte disturbances </a:t>
            </a:r>
          </a:p>
          <a:p>
            <a:pPr marL="457200" indent="-457200">
              <a:buFont typeface="Arial" panose="020B0604020202020204" pitchFamily="34" charset="0"/>
              <a:buChar char="•"/>
            </a:pPr>
            <a:r>
              <a:rPr lang="en-US" sz="2800" dirty="0">
                <a:solidFill>
                  <a:schemeClr val="bg1"/>
                </a:solidFill>
              </a:rPr>
              <a:t>Systemic conditions (sepsis, metabolic disease, thyrotoxicosis)</a:t>
            </a:r>
          </a:p>
        </p:txBody>
      </p:sp>
    </p:spTree>
    <p:extLst>
      <p:ext uri="{BB962C8B-B14F-4D97-AF65-F5344CB8AC3E}">
        <p14:creationId xmlns:p14="http://schemas.microsoft.com/office/powerpoint/2010/main" val="2706595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47A24-3F3B-619E-DC6E-26679C6730C7}"/>
              </a:ext>
            </a:extLst>
          </p:cNvPr>
          <p:cNvSpPr>
            <a:spLocks noGrp="1"/>
          </p:cNvSpPr>
          <p:nvPr>
            <p:ph type="title"/>
          </p:nvPr>
        </p:nvSpPr>
        <p:spPr/>
        <p:txBody>
          <a:bodyPr/>
          <a:lstStyle/>
          <a:p>
            <a:r>
              <a:rPr lang="en-US"/>
              <a:t>Primary Prevention</a:t>
            </a:r>
          </a:p>
        </p:txBody>
      </p:sp>
      <p:sp>
        <p:nvSpPr>
          <p:cNvPr id="3" name="TextBox 2">
            <a:extLst>
              <a:ext uri="{FF2B5EF4-FFF2-40B4-BE49-F238E27FC236}">
                <a16:creationId xmlns:a16="http://schemas.microsoft.com/office/drawing/2014/main" id="{A37D4718-F884-21EB-F0CB-EECA9A9620F2}"/>
              </a:ext>
            </a:extLst>
          </p:cNvPr>
          <p:cNvSpPr txBox="1"/>
          <p:nvPr/>
        </p:nvSpPr>
        <p:spPr>
          <a:xfrm>
            <a:off x="476155" y="1660833"/>
            <a:ext cx="11226443"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R="0" lvl="0" algn="l" defTabSz="914400" rtl="0" eaLnBrk="1" fontAlgn="auto" latinLnBrk="0" hangingPunct="1">
              <a:lnSpc>
                <a:spcPct val="100000"/>
              </a:lnSpc>
              <a:spcBef>
                <a:spcPts val="0"/>
              </a:spcBef>
              <a:spcAft>
                <a:spcPts val="0"/>
              </a:spcAft>
              <a:buClrTx/>
              <a:buSzTx/>
              <a:tabLst/>
              <a:defRPr/>
            </a:pPr>
            <a:r>
              <a:rPr kumimoji="0" lang="en-US" sz="2400" b="1" i="0" u="none" strike="noStrike" kern="1200" cap="none" spc="0" normalizeH="0" baseline="0" noProof="0" dirty="0">
                <a:ln>
                  <a:noFill/>
                </a:ln>
                <a:solidFill>
                  <a:srgbClr val="000000"/>
                </a:solidFill>
                <a:effectLst/>
                <a:uLnTx/>
                <a:uFillTx/>
                <a:latin typeface="Century Gothic" panose="020F0302020204030204"/>
                <a:ea typeface="+mn-ea"/>
                <a:cs typeface="+mn-cs"/>
              </a:rPr>
              <a:t>Questionnaire</a:t>
            </a:r>
          </a:p>
          <a:p>
            <a:pPr marL="285750" indent="-285750">
              <a:buFont typeface="Arial"/>
              <a:buChar char="•"/>
            </a:pPr>
            <a:r>
              <a:rPr kumimoji="0" lang="en-US" sz="2200" b="0" i="0" u="none" strike="noStrike" kern="1200" cap="none" spc="0" normalizeH="0" baseline="0" noProof="0" dirty="0">
                <a:ln>
                  <a:noFill/>
                </a:ln>
                <a:solidFill>
                  <a:srgbClr val="000000"/>
                </a:solidFill>
                <a:effectLst/>
                <a:uLnTx/>
                <a:uFillTx/>
                <a:latin typeface="Century Gothic" panose="020F0302020204030204"/>
                <a:ea typeface="+mn-ea"/>
                <a:cs typeface="+mn-cs"/>
              </a:rPr>
              <a:t>AHA's 14-point "pre-participation evaluation"</a:t>
            </a:r>
          </a:p>
          <a:p>
            <a:pPr marL="742950" lvl="1" indent="-285750">
              <a:buFont typeface="Arial"/>
              <a:buChar char="•"/>
            </a:pPr>
            <a:r>
              <a:rPr kumimoji="0" lang="en-US" sz="2200" b="0" i="0" u="none" strike="noStrike" kern="1200" cap="none" spc="0" normalizeH="0" baseline="0" noProof="0" dirty="0">
                <a:ln>
                  <a:noFill/>
                </a:ln>
                <a:solidFill>
                  <a:srgbClr val="000000"/>
                </a:solidFill>
                <a:effectLst/>
                <a:uLnTx/>
                <a:uFillTx/>
                <a:latin typeface="Century Gothic" panose="020F0302020204030204"/>
                <a:ea typeface="+mn-lt"/>
                <a:cs typeface="+mn-lt"/>
              </a:rPr>
              <a:t>Not specific for SCA/CHD alone</a:t>
            </a:r>
          </a:p>
          <a:p>
            <a:pPr marL="742950" lvl="1" indent="-285750">
              <a:buFont typeface="Arial"/>
              <a:buChar char="•"/>
            </a:pPr>
            <a:r>
              <a:rPr kumimoji="0" lang="en-US" sz="2200" b="0" i="0" u="none" strike="noStrike" kern="1200" cap="none" spc="0" normalizeH="0" baseline="0" noProof="0" dirty="0">
                <a:ln>
                  <a:noFill/>
                </a:ln>
                <a:solidFill>
                  <a:srgbClr val="000000"/>
                </a:solidFill>
                <a:effectLst/>
                <a:uLnTx/>
                <a:uFillTx/>
                <a:latin typeface="Century Gothic" panose="020F0302020204030204"/>
                <a:ea typeface="+mn-lt"/>
                <a:cs typeface="+mn-lt"/>
              </a:rPr>
              <a:t>Produces a high number of false positive results with a poor sensitivity and very low positive predictive value</a:t>
            </a:r>
            <a:endParaRPr kumimoji="0" lang="en-US" sz="2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indent="-285750">
              <a:buFont typeface="Arial"/>
              <a:buChar char="•"/>
            </a:pPr>
            <a:r>
              <a:rPr kumimoji="0" lang="en-US" sz="2200" b="0" i="0" u="none" strike="noStrike" kern="1200" cap="none" spc="0" normalizeH="0" baseline="0" noProof="0" dirty="0">
                <a:ln>
                  <a:noFill/>
                </a:ln>
                <a:solidFill>
                  <a:srgbClr val="000000"/>
                </a:solidFill>
                <a:effectLst/>
                <a:uLnTx/>
                <a:uFillTx/>
                <a:latin typeface="Century Gothic" panose="020F0302020204030204"/>
                <a:ea typeface="+mn-ea"/>
                <a:cs typeface="+mn-cs"/>
              </a:rPr>
              <a:t>American Academy of Pediatrics 4-point question </a:t>
            </a:r>
          </a:p>
          <a:p>
            <a:pPr marL="742950" lvl="1" indent="-285750">
              <a:buFont typeface="Arial"/>
              <a:buChar char="•"/>
            </a:pPr>
            <a:r>
              <a:rPr kumimoji="0" lang="en-US" sz="2200" b="0" i="0" u="none" strike="noStrike" kern="1200" cap="none" spc="0" normalizeH="0" baseline="0" noProof="0" dirty="0">
                <a:ln>
                  <a:noFill/>
                </a:ln>
                <a:solidFill>
                  <a:srgbClr val="000000"/>
                </a:solidFill>
                <a:effectLst/>
                <a:uLnTx/>
                <a:uFillTx/>
                <a:latin typeface="Century Gothic" panose="020F0302020204030204"/>
                <a:ea typeface="+mn-ea"/>
                <a:cs typeface="+mn-cs"/>
              </a:rPr>
              <a:t>Every 2-3 years for all children regardless of athletics </a:t>
            </a:r>
          </a:p>
          <a:p>
            <a:pPr marL="742950" lvl="1" indent="-285750">
              <a:buFont typeface="Arial"/>
              <a:buChar char="•"/>
            </a:pPr>
            <a:r>
              <a:rPr kumimoji="0" lang="en-US" sz="2200" b="0" i="0" u="none" strike="noStrike" kern="1200" cap="none" spc="0" normalizeH="0" baseline="0" noProof="0" dirty="0">
                <a:ln>
                  <a:noFill/>
                </a:ln>
                <a:solidFill>
                  <a:srgbClr val="000000"/>
                </a:solidFill>
                <a:effectLst/>
                <a:uLnTx/>
                <a:uFillTx/>
                <a:latin typeface="Century Gothic" panose="020F0302020204030204"/>
                <a:ea typeface="+mn-ea"/>
                <a:cs typeface="+mn-cs"/>
              </a:rPr>
              <a:t>Based on expert opinion</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R="0" lvl="0" algn="l" defTabSz="914400" rtl="0" eaLnBrk="1" fontAlgn="auto" latinLnBrk="0" hangingPunct="1">
              <a:lnSpc>
                <a:spcPct val="100000"/>
              </a:lnSpc>
              <a:spcBef>
                <a:spcPts val="0"/>
              </a:spcBef>
              <a:spcAft>
                <a:spcPts val="0"/>
              </a:spcAft>
              <a:buClrTx/>
              <a:buSzTx/>
              <a:tabLst/>
              <a:defRPr/>
            </a:pPr>
            <a:r>
              <a:rPr kumimoji="0" lang="en-US" sz="2400" b="1" i="0" u="none" strike="noStrike" kern="1200" cap="none" spc="0" normalizeH="0" baseline="0" noProof="0" dirty="0">
                <a:ln>
                  <a:noFill/>
                </a:ln>
                <a:solidFill>
                  <a:srgbClr val="000000"/>
                </a:solidFill>
                <a:effectLst/>
                <a:uLnTx/>
                <a:uFillTx/>
                <a:latin typeface="Century Gothic" panose="020F0302020204030204"/>
                <a:ea typeface="+mn-ea"/>
                <a:cs typeface="+mn-cs"/>
              </a:rPr>
              <a:t>Screening ECG</a:t>
            </a:r>
          </a:p>
          <a:p>
            <a:pPr marL="285750" indent="-285750">
              <a:buFont typeface="Arial"/>
              <a:buChar char="•"/>
            </a:pPr>
            <a:r>
              <a:rPr kumimoji="0" lang="en-US" sz="2200" b="0" i="0" u="none" strike="noStrike" kern="1200" cap="none" spc="0" normalizeH="0" baseline="0" noProof="0" dirty="0">
                <a:ln>
                  <a:noFill/>
                </a:ln>
                <a:solidFill>
                  <a:srgbClr val="000000"/>
                </a:solidFill>
                <a:effectLst/>
                <a:uLnTx/>
                <a:uFillTx/>
                <a:latin typeface="Century Gothic" panose="020F0302020204030204"/>
                <a:ea typeface="+mn-ea"/>
                <a:cs typeface="+mn-cs"/>
              </a:rPr>
              <a:t>ECG screening outperforms the AHA 14- point questionnaire </a:t>
            </a:r>
            <a:r>
              <a:rPr kumimoji="0" lang="en-US" sz="2200" b="0" i="1" u="none" strike="noStrike" kern="1200" cap="none" spc="0" normalizeH="0" baseline="0" noProof="0" dirty="0">
                <a:ln>
                  <a:noFill/>
                </a:ln>
                <a:solidFill>
                  <a:srgbClr val="000000"/>
                </a:solidFill>
                <a:effectLst/>
                <a:uLnTx/>
                <a:uFillTx/>
                <a:latin typeface="Century Gothic" panose="020F0302020204030204"/>
                <a:ea typeface="+mn-ea"/>
                <a:cs typeface="+mn-cs"/>
              </a:rPr>
              <a:t>when interpreted by experienced clinicians.</a:t>
            </a:r>
          </a:p>
        </p:txBody>
      </p:sp>
    </p:spTree>
    <p:extLst>
      <p:ext uri="{BB962C8B-B14F-4D97-AF65-F5344CB8AC3E}">
        <p14:creationId xmlns:p14="http://schemas.microsoft.com/office/powerpoint/2010/main" val="2175292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A43D8-7B6D-A36B-A042-EC570C8707E8}"/>
              </a:ext>
            </a:extLst>
          </p:cNvPr>
          <p:cNvSpPr>
            <a:spLocks noGrp="1"/>
          </p:cNvSpPr>
          <p:nvPr>
            <p:ph type="title"/>
          </p:nvPr>
        </p:nvSpPr>
        <p:spPr/>
        <p:txBody>
          <a:bodyPr/>
          <a:lstStyle/>
          <a:p>
            <a:r>
              <a:rPr lang="en-US"/>
              <a:t>Secondary Prevention</a:t>
            </a:r>
          </a:p>
        </p:txBody>
      </p:sp>
      <p:sp>
        <p:nvSpPr>
          <p:cNvPr id="3" name="TextBox 2">
            <a:extLst>
              <a:ext uri="{FF2B5EF4-FFF2-40B4-BE49-F238E27FC236}">
                <a16:creationId xmlns:a16="http://schemas.microsoft.com/office/drawing/2014/main" id="{68CF1EC3-E4FA-8BA1-8BD7-F627D6538B3E}"/>
              </a:ext>
            </a:extLst>
          </p:cNvPr>
          <p:cNvSpPr txBox="1"/>
          <p:nvPr/>
        </p:nvSpPr>
        <p:spPr>
          <a:xfrm>
            <a:off x="682831" y="1830779"/>
            <a:ext cx="11174680"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CPR/AED training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Access to AEDs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Cardiac Emergency Action Plans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entury Gothic" panose="020F0302020204030204"/>
                <a:ea typeface="+mn-ea"/>
                <a:cs typeface="+mn-cs"/>
              </a:rPr>
              <a:t>Good Samaritan Laws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pic>
        <p:nvPicPr>
          <p:cNvPr id="4" name="Picture 3" descr="A person with a cardiopulmonary resuscitation on his chest&#10;&#10;Description automatically generated">
            <a:extLst>
              <a:ext uri="{FF2B5EF4-FFF2-40B4-BE49-F238E27FC236}">
                <a16:creationId xmlns:a16="http://schemas.microsoft.com/office/drawing/2014/main" id="{CA191E55-8A12-D2D3-05AB-8A5146053EBD}"/>
              </a:ext>
            </a:extLst>
          </p:cNvPr>
          <p:cNvPicPr>
            <a:picLocks noChangeAspect="1"/>
          </p:cNvPicPr>
          <p:nvPr/>
        </p:nvPicPr>
        <p:blipFill>
          <a:blip r:embed="rId3"/>
          <a:stretch>
            <a:fillRect/>
          </a:stretch>
        </p:blipFill>
        <p:spPr>
          <a:xfrm>
            <a:off x="7158842" y="2476709"/>
            <a:ext cx="4366161" cy="2082712"/>
          </a:xfrm>
          <a:prstGeom prst="rect">
            <a:avLst/>
          </a:prstGeom>
        </p:spPr>
      </p:pic>
    </p:spTree>
    <p:extLst>
      <p:ext uri="{BB962C8B-B14F-4D97-AF65-F5344CB8AC3E}">
        <p14:creationId xmlns:p14="http://schemas.microsoft.com/office/powerpoint/2010/main" val="3116409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latin typeface="Century Gothic"/>
              </a:rPr>
              <a:t>Secondary Prevention</a:t>
            </a:r>
          </a:p>
        </p:txBody>
      </p:sp>
      <p:sp>
        <p:nvSpPr>
          <p:cNvPr id="3" name="Text Placeholder 2"/>
          <p:cNvSpPr>
            <a:spLocks noGrp="1"/>
          </p:cNvSpPr>
          <p:nvPr>
            <p:ph type="body" idx="1"/>
          </p:nvPr>
        </p:nvSpPr>
        <p:spPr>
          <a:xfrm>
            <a:off x="609600" y="1475416"/>
            <a:ext cx="10972800" cy="5105000"/>
          </a:xfrm>
        </p:spPr>
        <p:txBody>
          <a:bodyPr>
            <a:noAutofit/>
          </a:bodyPr>
          <a:lstStyle/>
          <a:p>
            <a:pPr algn="ctr"/>
            <a:r>
              <a:rPr lang="en-US" sz="2800" dirty="0">
                <a:solidFill>
                  <a:schemeClr val="bg1"/>
                </a:solidFill>
                <a:latin typeface="+mn-lt"/>
              </a:rPr>
              <a:t>Sudden cardiac events often strike without warning, which means survival depends heavily on an immediate response. Once an arrest occurs, effective secondary prevention hinges on rapid CPR and early AED use.</a:t>
            </a:r>
          </a:p>
        </p:txBody>
      </p:sp>
    </p:spTree>
    <p:extLst>
      <p:ext uri="{BB962C8B-B14F-4D97-AF65-F5344CB8AC3E}">
        <p14:creationId xmlns:p14="http://schemas.microsoft.com/office/powerpoint/2010/main" val="105533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FA3C2-9F02-8ED8-4713-CF72A9C8D99A}"/>
              </a:ext>
            </a:extLst>
          </p:cNvPr>
          <p:cNvSpPr>
            <a:spLocks noGrp="1"/>
          </p:cNvSpPr>
          <p:nvPr>
            <p:ph type="title"/>
          </p:nvPr>
        </p:nvSpPr>
        <p:spPr/>
        <p:txBody>
          <a:bodyPr/>
          <a:lstStyle/>
          <a:p>
            <a:r>
              <a:rPr lang="en-US" dirty="0"/>
              <a:t>Secondary Prevention</a:t>
            </a:r>
          </a:p>
        </p:txBody>
      </p:sp>
      <p:sp>
        <p:nvSpPr>
          <p:cNvPr id="3" name="Content Placeholder 2">
            <a:extLst>
              <a:ext uri="{FF2B5EF4-FFF2-40B4-BE49-F238E27FC236}">
                <a16:creationId xmlns:a16="http://schemas.microsoft.com/office/drawing/2014/main" id="{2A8BD713-0DD0-14FC-822B-FC89A454E2FB}"/>
              </a:ext>
            </a:extLst>
          </p:cNvPr>
          <p:cNvSpPr>
            <a:spLocks noGrp="1"/>
          </p:cNvSpPr>
          <p:nvPr>
            <p:ph idx="1"/>
          </p:nvPr>
        </p:nvSpPr>
        <p:spPr>
          <a:xfrm>
            <a:off x="838199" y="1825625"/>
            <a:ext cx="10922391" cy="3974474"/>
          </a:xfrm>
        </p:spPr>
        <p:txBody>
          <a:bodyPr/>
          <a:lstStyle/>
          <a:p>
            <a:pPr marL="0" indent="0">
              <a:buNone/>
            </a:pPr>
            <a:r>
              <a:rPr lang="en-US" b="1" dirty="0">
                <a:solidFill>
                  <a:schemeClr val="bg1"/>
                </a:solidFill>
              </a:rPr>
              <a:t>Secondary prevention (once SCA occurs):</a:t>
            </a:r>
          </a:p>
          <a:p>
            <a:r>
              <a:rPr lang="en-US" dirty="0">
                <a:solidFill>
                  <a:schemeClr val="bg1"/>
                </a:solidFill>
              </a:rPr>
              <a:t>CPR/AED training for staff and students</a:t>
            </a:r>
          </a:p>
          <a:p>
            <a:r>
              <a:rPr lang="en-US" dirty="0">
                <a:solidFill>
                  <a:schemeClr val="bg1"/>
                </a:solidFill>
              </a:rPr>
              <a:t>Clear awareness of SCA signs and response steps</a:t>
            </a:r>
          </a:p>
          <a:p>
            <a:r>
              <a:rPr lang="en-US" dirty="0">
                <a:solidFill>
                  <a:schemeClr val="bg1"/>
                </a:solidFill>
              </a:rPr>
              <a:t>A designated on-site response team</a:t>
            </a:r>
          </a:p>
          <a:p>
            <a:r>
              <a:rPr lang="en-US" dirty="0">
                <a:solidFill>
                  <a:schemeClr val="bg1"/>
                </a:solidFill>
              </a:rPr>
              <a:t>Easily accessible, well-maintained AEDs</a:t>
            </a:r>
          </a:p>
          <a:p>
            <a:r>
              <a:rPr lang="en-US" dirty="0">
                <a:solidFill>
                  <a:schemeClr val="bg1"/>
                </a:solidFill>
              </a:rPr>
              <a:t>Regular practice plans, mock drills, and response rehearsals</a:t>
            </a:r>
          </a:p>
          <a:p>
            <a:endParaRPr lang="en-US" b="1" dirty="0">
              <a:solidFill>
                <a:schemeClr val="bg1"/>
              </a:solidFill>
            </a:endParaRPr>
          </a:p>
        </p:txBody>
      </p:sp>
    </p:spTree>
    <p:extLst>
      <p:ext uri="{BB962C8B-B14F-4D97-AF65-F5344CB8AC3E}">
        <p14:creationId xmlns:p14="http://schemas.microsoft.com/office/powerpoint/2010/main" val="1582194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Secondary Prevention</a:t>
            </a:r>
          </a:p>
        </p:txBody>
      </p:sp>
      <p:sp>
        <p:nvSpPr>
          <p:cNvPr id="3" name="Content Placeholder 2"/>
          <p:cNvSpPr>
            <a:spLocks noGrp="1"/>
          </p:cNvSpPr>
          <p:nvPr>
            <p:ph sz="half" idx="1"/>
          </p:nvPr>
        </p:nvSpPr>
        <p:spPr>
          <a:xfrm>
            <a:off x="838200" y="1714900"/>
            <a:ext cx="10515600" cy="1000165"/>
          </a:xfrm>
        </p:spPr>
        <p:txBody>
          <a:bodyPr vert="horz" lIns="91440" tIns="45720" rIns="91440" bIns="45720" rtlCol="0" anchor="t">
            <a:normAutofit/>
          </a:bodyPr>
          <a:lstStyle/>
          <a:p>
            <a:pPr marL="0" indent="0" algn="ctr">
              <a:buNone/>
            </a:pPr>
            <a:r>
              <a:rPr lang="en-US" sz="2400" dirty="0">
                <a:solidFill>
                  <a:schemeClr val="bg1"/>
                </a:solidFill>
              </a:rPr>
              <a:t>Secondary prevention focuses on preventing death once an arrest occurs</a:t>
            </a:r>
          </a:p>
          <a:p>
            <a:pPr marL="457200" lvl="1" indent="0">
              <a:buNone/>
            </a:pPr>
            <a:endParaRPr lang="en-US" sz="2300" dirty="0">
              <a:solidFill>
                <a:schemeClr val="bg1"/>
              </a:solidFill>
            </a:endParaRPr>
          </a:p>
          <a:p>
            <a:endParaRPr lang="en-US" dirty="0">
              <a:solidFill>
                <a:schemeClr val="bg1"/>
              </a:solidFill>
            </a:endParaRPr>
          </a:p>
        </p:txBody>
      </p:sp>
      <p:pic>
        <p:nvPicPr>
          <p:cNvPr id="5" name="Picture 4">
            <a:extLst>
              <a:ext uri="{FF2B5EF4-FFF2-40B4-BE49-F238E27FC236}">
                <a16:creationId xmlns:a16="http://schemas.microsoft.com/office/drawing/2014/main" id="{9FD6033B-8104-3CC8-2BBB-32D2A9F3FBA9}"/>
              </a:ext>
            </a:extLst>
          </p:cNvPr>
          <p:cNvPicPr>
            <a:picLocks noChangeAspect="1"/>
          </p:cNvPicPr>
          <p:nvPr/>
        </p:nvPicPr>
        <p:blipFill>
          <a:blip r:embed="rId2"/>
          <a:stretch>
            <a:fillRect/>
          </a:stretch>
        </p:blipFill>
        <p:spPr>
          <a:xfrm>
            <a:off x="7238194" y="2927218"/>
            <a:ext cx="4115606" cy="2370159"/>
          </a:xfrm>
          <a:prstGeom prst="rect">
            <a:avLst/>
          </a:prstGeom>
        </p:spPr>
      </p:pic>
      <p:sp>
        <p:nvSpPr>
          <p:cNvPr id="4" name="TextBox 3">
            <a:extLst>
              <a:ext uri="{FF2B5EF4-FFF2-40B4-BE49-F238E27FC236}">
                <a16:creationId xmlns:a16="http://schemas.microsoft.com/office/drawing/2014/main" id="{7E647B99-BE77-5EF5-7957-5667218BEEF3}"/>
              </a:ext>
            </a:extLst>
          </p:cNvPr>
          <p:cNvSpPr txBox="1"/>
          <p:nvPr/>
        </p:nvSpPr>
        <p:spPr>
          <a:xfrm>
            <a:off x="838200" y="2927218"/>
            <a:ext cx="5675142" cy="2431435"/>
          </a:xfrm>
          <a:prstGeom prst="rect">
            <a:avLst/>
          </a:prstGeom>
          <a:noFill/>
        </p:spPr>
        <p:txBody>
          <a:bodyPr wrap="square" rtlCol="0">
            <a:spAutoFit/>
          </a:bodyPr>
          <a:lstStyle/>
          <a:p>
            <a:r>
              <a:rPr lang="en-US" sz="2300" dirty="0">
                <a:solidFill>
                  <a:schemeClr val="bg1"/>
                </a:solidFill>
              </a:rPr>
              <a:t>PCPs, nurses, and </a:t>
            </a:r>
            <a:r>
              <a:rPr lang="en-US" sz="2300" b="1" dirty="0">
                <a:solidFill>
                  <a:schemeClr val="bg1"/>
                </a:solidFill>
              </a:rPr>
              <a:t>YOU</a:t>
            </a:r>
            <a:r>
              <a:rPr lang="en-US" sz="2300" dirty="0">
                <a:solidFill>
                  <a:schemeClr val="bg1"/>
                </a:solidFill>
              </a:rPr>
              <a:t> are advocates</a:t>
            </a:r>
            <a:endParaRPr lang="en-US" dirty="0">
              <a:solidFill>
                <a:schemeClr val="bg1"/>
              </a:solidFill>
            </a:endParaRPr>
          </a:p>
          <a:p>
            <a:pPr marL="342900" indent="-342900">
              <a:buFont typeface="Arial" panose="020B0604020202020204" pitchFamily="34" charset="0"/>
              <a:buChar char="•"/>
            </a:pPr>
            <a:r>
              <a:rPr lang="en-US" sz="2300" dirty="0">
                <a:solidFill>
                  <a:schemeClr val="bg1"/>
                </a:solidFill>
              </a:rPr>
              <a:t>Be prepared to recognize SCA</a:t>
            </a:r>
          </a:p>
          <a:p>
            <a:pPr marL="342900" indent="-342900">
              <a:buFont typeface="Arial" panose="020B0604020202020204" pitchFamily="34" charset="0"/>
              <a:buChar char="•"/>
            </a:pPr>
            <a:r>
              <a:rPr lang="en-US" sz="2300" dirty="0">
                <a:solidFill>
                  <a:schemeClr val="bg1"/>
                </a:solidFill>
              </a:rPr>
              <a:t>Have a plan, CPR training and AED accessibility</a:t>
            </a:r>
          </a:p>
          <a:p>
            <a:pPr marL="342900" indent="-342900">
              <a:buFont typeface="Arial" panose="020B0604020202020204" pitchFamily="34" charset="0"/>
              <a:buChar char="•"/>
            </a:pPr>
            <a:r>
              <a:rPr lang="en-US" sz="2300" dirty="0">
                <a:solidFill>
                  <a:schemeClr val="bg1"/>
                </a:solidFill>
              </a:rPr>
              <a:t>Be </a:t>
            </a:r>
            <a:r>
              <a:rPr lang="en-US" sz="2300" b="1" dirty="0">
                <a:solidFill>
                  <a:schemeClr val="bg1"/>
                </a:solidFill>
              </a:rPr>
              <a:t>READY</a:t>
            </a:r>
            <a:r>
              <a:rPr lang="en-US" sz="2300" dirty="0">
                <a:solidFill>
                  <a:schemeClr val="bg1"/>
                </a:solidFill>
              </a:rPr>
              <a:t> to call, push, shock </a:t>
            </a:r>
          </a:p>
          <a:p>
            <a:pPr lvl="2"/>
            <a:r>
              <a:rPr lang="en-US" sz="1900" dirty="0">
                <a:solidFill>
                  <a:schemeClr val="bg1"/>
                </a:solidFill>
                <a:hlinkClick r:id="rId3">
                  <a:extLst>
                    <a:ext uri="{A12FA001-AC4F-418D-AE19-62706E023703}">
                      <ahyp:hlinkClr xmlns:ahyp="http://schemas.microsoft.com/office/drawing/2018/hyperlinkcolor" val="tx"/>
                    </a:ext>
                  </a:extLst>
                </a:hlinkClick>
              </a:rPr>
              <a:t>https://callpushshock.org/</a:t>
            </a:r>
            <a:r>
              <a:rPr lang="en-US" sz="1900" dirty="0">
                <a:solidFill>
                  <a:schemeClr val="bg1"/>
                </a:solidFill>
              </a:rPr>
              <a:t> </a:t>
            </a:r>
          </a:p>
          <a:p>
            <a:endParaRPr lang="en-US" dirty="0"/>
          </a:p>
        </p:txBody>
      </p:sp>
    </p:spTree>
    <p:extLst>
      <p:ext uri="{BB962C8B-B14F-4D97-AF65-F5344CB8AC3E}">
        <p14:creationId xmlns:p14="http://schemas.microsoft.com/office/powerpoint/2010/main" val="3091526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SCA Statistics</a:t>
            </a:r>
          </a:p>
        </p:txBody>
      </p:sp>
      <p:sp>
        <p:nvSpPr>
          <p:cNvPr id="4" name="Content Placeholder 3"/>
          <p:cNvSpPr>
            <a:spLocks noGrp="1"/>
          </p:cNvSpPr>
          <p:nvPr>
            <p:ph idx="1"/>
          </p:nvPr>
        </p:nvSpPr>
        <p:spPr/>
        <p:txBody>
          <a:bodyPr vert="horz" lIns="91440" tIns="45720" rIns="91440" bIns="45720" rtlCol="0" anchor="t">
            <a:noAutofit/>
          </a:bodyPr>
          <a:lstStyle/>
          <a:p>
            <a:pPr marL="0" indent="0">
              <a:buNone/>
            </a:pPr>
            <a:r>
              <a:rPr lang="en-US" sz="2200" b="1" dirty="0">
                <a:solidFill>
                  <a:schemeClr val="bg1"/>
                </a:solidFill>
              </a:rPr>
              <a:t>Pediatric Sudden Cardiac Arrest: Incidence &amp; Outcomes (AHA/CARES 2025)</a:t>
            </a:r>
            <a:endParaRPr lang="en-US" sz="2200" dirty="0">
              <a:solidFill>
                <a:schemeClr val="bg1"/>
              </a:solidFill>
            </a:endParaRPr>
          </a:p>
          <a:p>
            <a:r>
              <a:rPr lang="en-US" sz="2000" b="1" dirty="0">
                <a:solidFill>
                  <a:schemeClr val="bg1"/>
                </a:solidFill>
              </a:rPr>
              <a:t>Incidence</a:t>
            </a:r>
            <a:endParaRPr lang="en-US" sz="2000" dirty="0">
              <a:solidFill>
                <a:schemeClr val="bg1"/>
              </a:solidFill>
            </a:endParaRPr>
          </a:p>
          <a:p>
            <a:pPr lvl="1"/>
            <a:r>
              <a:rPr lang="en-US" sz="1800" b="1" dirty="0">
                <a:solidFill>
                  <a:schemeClr val="bg1"/>
                </a:solidFill>
              </a:rPr>
              <a:t>7,000–8,000</a:t>
            </a:r>
            <a:r>
              <a:rPr lang="en-US" sz="1800" dirty="0">
                <a:solidFill>
                  <a:schemeClr val="bg1"/>
                </a:solidFill>
              </a:rPr>
              <a:t> EMS-assessed pediatric OHCAs per year in the U.S.</a:t>
            </a:r>
          </a:p>
          <a:p>
            <a:pPr lvl="1"/>
            <a:r>
              <a:rPr lang="en-US" sz="1800" dirty="0">
                <a:solidFill>
                  <a:schemeClr val="bg1"/>
                </a:solidFill>
              </a:rPr>
              <a:t>Rates vary by region and registry size.</a:t>
            </a:r>
          </a:p>
          <a:p>
            <a:r>
              <a:rPr lang="en-US" sz="2000" b="1" dirty="0">
                <a:solidFill>
                  <a:schemeClr val="bg1"/>
                </a:solidFill>
              </a:rPr>
              <a:t>Survival to Hospital Discharge</a:t>
            </a:r>
            <a:endParaRPr lang="en-US" sz="2000" dirty="0">
              <a:solidFill>
                <a:schemeClr val="bg1"/>
              </a:solidFill>
            </a:endParaRPr>
          </a:p>
          <a:p>
            <a:pPr lvl="1"/>
            <a:r>
              <a:rPr lang="en-US" sz="1800" b="1" dirty="0">
                <a:solidFill>
                  <a:schemeClr val="bg1"/>
                </a:solidFill>
              </a:rPr>
              <a:t>Infants (&lt;1 yr):</a:t>
            </a:r>
            <a:r>
              <a:rPr lang="en-US" sz="1800" dirty="0">
                <a:solidFill>
                  <a:schemeClr val="bg1"/>
                </a:solidFill>
              </a:rPr>
              <a:t> 6.6–7.4%</a:t>
            </a:r>
          </a:p>
          <a:p>
            <a:pPr lvl="1"/>
            <a:r>
              <a:rPr lang="en-US" sz="1800" b="1" dirty="0">
                <a:solidFill>
                  <a:schemeClr val="bg1"/>
                </a:solidFill>
              </a:rPr>
              <a:t>Children (1–12 yr):</a:t>
            </a:r>
            <a:r>
              <a:rPr lang="en-US" sz="1800" dirty="0">
                <a:solidFill>
                  <a:schemeClr val="bg1"/>
                </a:solidFill>
              </a:rPr>
              <a:t> 14.1%</a:t>
            </a:r>
          </a:p>
          <a:p>
            <a:pPr lvl="1"/>
            <a:r>
              <a:rPr lang="en-US" sz="1800" b="1" dirty="0">
                <a:solidFill>
                  <a:schemeClr val="bg1"/>
                </a:solidFill>
              </a:rPr>
              <a:t>Adolescents (13–18 yr):</a:t>
            </a:r>
            <a:r>
              <a:rPr lang="en-US" sz="1800" dirty="0">
                <a:solidFill>
                  <a:schemeClr val="bg1"/>
                </a:solidFill>
              </a:rPr>
              <a:t> 17.3–18.5%</a:t>
            </a:r>
          </a:p>
          <a:p>
            <a:r>
              <a:rPr lang="en-US" sz="2200" dirty="0">
                <a:solidFill>
                  <a:schemeClr val="bg1"/>
                </a:solidFill>
              </a:rPr>
              <a:t>Survival highest in teens, lowest in infants.</a:t>
            </a:r>
          </a:p>
          <a:p>
            <a:r>
              <a:rPr lang="en-US" sz="2200" dirty="0">
                <a:solidFill>
                  <a:schemeClr val="bg1"/>
                </a:solidFill>
              </a:rPr>
              <a:t>Only modest improvement since 2015.</a:t>
            </a:r>
            <a:br>
              <a:rPr lang="en-US" sz="2200" dirty="0">
                <a:solidFill>
                  <a:schemeClr val="bg1"/>
                </a:solidFill>
              </a:rPr>
            </a:br>
            <a:endParaRPr lang="en-US" sz="2200" dirty="0">
              <a:solidFill>
                <a:schemeClr val="bg1"/>
              </a:solidFill>
            </a:endParaRPr>
          </a:p>
          <a:p>
            <a:endParaRPr lang="en-US" sz="2200" dirty="0">
              <a:solidFill>
                <a:schemeClr val="bg1"/>
              </a:solidFill>
              <a:latin typeface="+mj-lt"/>
            </a:endParaRPr>
          </a:p>
        </p:txBody>
      </p:sp>
    </p:spTree>
    <p:extLst>
      <p:ext uri="{BB962C8B-B14F-4D97-AF65-F5344CB8AC3E}">
        <p14:creationId xmlns:p14="http://schemas.microsoft.com/office/powerpoint/2010/main" val="1086422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SCA Statistics</a:t>
            </a:r>
          </a:p>
        </p:txBody>
      </p:sp>
      <p:sp>
        <p:nvSpPr>
          <p:cNvPr id="4" name="Content Placeholder 3"/>
          <p:cNvSpPr>
            <a:spLocks noGrp="1"/>
          </p:cNvSpPr>
          <p:nvPr>
            <p:ph idx="1"/>
          </p:nvPr>
        </p:nvSpPr>
        <p:spPr/>
        <p:txBody>
          <a:bodyPr vert="horz" lIns="91440" tIns="45720" rIns="91440" bIns="45720" rtlCol="0" anchor="t">
            <a:noAutofit/>
          </a:bodyPr>
          <a:lstStyle/>
          <a:p>
            <a:pPr marL="88900" indent="0">
              <a:spcBef>
                <a:spcPts val="0"/>
              </a:spcBef>
              <a:buNone/>
            </a:pPr>
            <a:r>
              <a:rPr lang="en-US" sz="2400" b="1" dirty="0">
                <a:solidFill>
                  <a:schemeClr val="bg1"/>
                </a:solidFill>
                <a:latin typeface="+mj-lt"/>
              </a:rPr>
              <a:t>2022 AHA Heart Disease and Stroke Statistics</a:t>
            </a:r>
            <a:endParaRPr lang="en-US" sz="2400" dirty="0">
              <a:solidFill>
                <a:schemeClr val="bg1"/>
              </a:solidFill>
              <a:latin typeface="+mj-lt"/>
            </a:endParaRPr>
          </a:p>
          <a:p>
            <a:pPr marL="88900" indent="0">
              <a:spcBef>
                <a:spcPts val="0"/>
              </a:spcBef>
              <a:buNone/>
            </a:pPr>
            <a:endParaRPr lang="en-US" sz="2400" b="1" dirty="0">
              <a:solidFill>
                <a:schemeClr val="bg1"/>
              </a:solidFill>
              <a:latin typeface="+mj-lt"/>
            </a:endParaRPr>
          </a:p>
          <a:p>
            <a:pPr marL="431800" indent="-342900">
              <a:spcBef>
                <a:spcPts val="0"/>
              </a:spcBef>
            </a:pPr>
            <a:r>
              <a:rPr lang="en-US" sz="2400" dirty="0">
                <a:solidFill>
                  <a:schemeClr val="bg1"/>
                </a:solidFill>
                <a:latin typeface="+mj-lt"/>
              </a:rPr>
              <a:t>Estimated incidence</a:t>
            </a:r>
            <a:r>
              <a:rPr lang="en-US" sz="2400" dirty="0">
                <a:solidFill>
                  <a:schemeClr val="bg1"/>
                </a:solidFill>
                <a:ea typeface="+mn-lt"/>
                <a:cs typeface="+mn-lt"/>
              </a:rPr>
              <a:t> of EMS-assessed </a:t>
            </a:r>
            <a:r>
              <a:rPr lang="en-US" sz="2400" u="sng" dirty="0">
                <a:solidFill>
                  <a:schemeClr val="bg1"/>
                </a:solidFill>
                <a:ea typeface="+mn-lt"/>
                <a:cs typeface="+mn-lt"/>
              </a:rPr>
              <a:t>OHCA in children in 2015 was 7,037</a:t>
            </a:r>
            <a:r>
              <a:rPr lang="en-US" sz="2400" dirty="0">
                <a:solidFill>
                  <a:schemeClr val="bg1"/>
                </a:solidFill>
                <a:ea typeface="+mn-lt"/>
                <a:cs typeface="+mn-lt"/>
              </a:rPr>
              <a:t> in the United States.</a:t>
            </a:r>
          </a:p>
          <a:p>
            <a:pPr marL="889000" lvl="1" indent="-342900">
              <a:spcBef>
                <a:spcPts val="0"/>
              </a:spcBef>
            </a:pPr>
            <a:r>
              <a:rPr lang="en-US" sz="2000" dirty="0">
                <a:solidFill>
                  <a:schemeClr val="bg1"/>
                </a:solidFill>
                <a:ea typeface="+mn-lt"/>
                <a:cs typeface="+mn-lt"/>
              </a:rPr>
              <a:t>Some reports up to 23,000 per year.</a:t>
            </a:r>
          </a:p>
          <a:p>
            <a:pPr marL="431800" indent="-342900">
              <a:spcBef>
                <a:spcPts val="0"/>
              </a:spcBef>
            </a:pPr>
            <a:endParaRPr lang="en-US" sz="2400" dirty="0">
              <a:solidFill>
                <a:schemeClr val="bg1"/>
              </a:solidFill>
              <a:ea typeface="+mn-lt"/>
              <a:cs typeface="+mn-lt"/>
            </a:endParaRPr>
          </a:p>
          <a:p>
            <a:pPr marL="431800" indent="-342900">
              <a:spcBef>
                <a:spcPts val="0"/>
              </a:spcBef>
            </a:pPr>
            <a:endParaRPr lang="en-US" sz="2400" dirty="0">
              <a:solidFill>
                <a:schemeClr val="bg1"/>
              </a:solidFill>
              <a:ea typeface="+mn-lt"/>
              <a:cs typeface="+mn-lt"/>
            </a:endParaRPr>
          </a:p>
          <a:p>
            <a:pPr marL="374650" indent="-285750">
              <a:spcBef>
                <a:spcPts val="0"/>
              </a:spcBef>
            </a:pPr>
            <a:r>
              <a:rPr lang="en-US" sz="2400" dirty="0">
                <a:solidFill>
                  <a:schemeClr val="bg1"/>
                </a:solidFill>
                <a:ea typeface="+mn-lt"/>
                <a:cs typeface="+mn-lt"/>
              </a:rPr>
              <a:t>Survival to hospital discharge after EMS-treated nontraumatic cardiac arrest in 2015 was </a:t>
            </a:r>
            <a:r>
              <a:rPr lang="en-US" sz="2400" u="sng" dirty="0">
                <a:solidFill>
                  <a:schemeClr val="bg1"/>
                </a:solidFill>
                <a:ea typeface="+mn-lt"/>
                <a:cs typeface="+mn-lt"/>
              </a:rPr>
              <a:t>13.2%</a:t>
            </a:r>
            <a:r>
              <a:rPr lang="en-US" sz="2400" dirty="0">
                <a:solidFill>
                  <a:schemeClr val="bg1"/>
                </a:solidFill>
                <a:ea typeface="+mn-lt"/>
                <a:cs typeface="+mn-lt"/>
              </a:rPr>
              <a:t> for children.</a:t>
            </a:r>
            <a:endParaRPr lang="en-US" sz="2400" dirty="0">
              <a:solidFill>
                <a:schemeClr val="bg1"/>
              </a:solidFill>
            </a:endParaRPr>
          </a:p>
          <a:p>
            <a:endParaRPr lang="en-US" sz="1600" dirty="0">
              <a:solidFill>
                <a:srgbClr val="FFFFFF"/>
              </a:solidFill>
              <a:latin typeface="+mj-lt"/>
            </a:endParaRPr>
          </a:p>
        </p:txBody>
      </p:sp>
    </p:spTree>
    <p:extLst>
      <p:ext uri="{BB962C8B-B14F-4D97-AF65-F5344CB8AC3E}">
        <p14:creationId xmlns:p14="http://schemas.microsoft.com/office/powerpoint/2010/main" val="25038618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SCA Statistics</a:t>
            </a:r>
          </a:p>
        </p:txBody>
      </p:sp>
      <p:sp>
        <p:nvSpPr>
          <p:cNvPr id="5" name="Content Placeholder 4">
            <a:extLst>
              <a:ext uri="{FF2B5EF4-FFF2-40B4-BE49-F238E27FC236}">
                <a16:creationId xmlns:a16="http://schemas.microsoft.com/office/drawing/2014/main" id="{C39F7FCB-1184-B062-BA2A-3FBBF5251AEF}"/>
              </a:ext>
            </a:extLst>
          </p:cNvPr>
          <p:cNvSpPr>
            <a:spLocks noGrp="1"/>
          </p:cNvSpPr>
          <p:nvPr>
            <p:ph idx="1"/>
          </p:nvPr>
        </p:nvSpPr>
        <p:spPr>
          <a:xfrm>
            <a:off x="838200" y="1825625"/>
            <a:ext cx="10515600" cy="453341"/>
          </a:xfrm>
        </p:spPr>
        <p:txBody>
          <a:bodyPr/>
          <a:lstStyle/>
          <a:p>
            <a:pPr marL="0" indent="0">
              <a:buNone/>
            </a:pPr>
            <a:r>
              <a:rPr lang="en-US" sz="2200" b="1" dirty="0">
                <a:solidFill>
                  <a:schemeClr val="bg1"/>
                </a:solidFill>
              </a:rPr>
              <a:t>OHCA Statistics (2024–2025 AHA/CARES)</a:t>
            </a:r>
            <a:endParaRPr lang="en-US" sz="2200" dirty="0">
              <a:solidFill>
                <a:schemeClr val="bg1"/>
              </a:solidFill>
            </a:endParaRPr>
          </a:p>
          <a:p>
            <a:endParaRPr lang="en-US" dirty="0"/>
          </a:p>
        </p:txBody>
      </p:sp>
      <p:sp>
        <p:nvSpPr>
          <p:cNvPr id="6" name="TextBox 5">
            <a:extLst>
              <a:ext uri="{FF2B5EF4-FFF2-40B4-BE49-F238E27FC236}">
                <a16:creationId xmlns:a16="http://schemas.microsoft.com/office/drawing/2014/main" id="{BF7F2E1D-5A92-A609-56AB-D802B7217369}"/>
              </a:ext>
            </a:extLst>
          </p:cNvPr>
          <p:cNvSpPr txBox="1"/>
          <p:nvPr/>
        </p:nvSpPr>
        <p:spPr>
          <a:xfrm>
            <a:off x="994117" y="2379569"/>
            <a:ext cx="4909625" cy="3170099"/>
          </a:xfrm>
          <a:prstGeom prst="rect">
            <a:avLst/>
          </a:prstGeom>
          <a:noFill/>
        </p:spPr>
        <p:txBody>
          <a:bodyPr wrap="square" rtlCol="0">
            <a:spAutoFit/>
          </a:bodyPr>
          <a:lstStyle/>
          <a:p>
            <a:r>
              <a:rPr lang="en-US" sz="2000" b="1" dirty="0">
                <a:solidFill>
                  <a:schemeClr val="bg1"/>
                </a:solidFill>
              </a:rPr>
              <a:t>Adult OHCA Incidence</a:t>
            </a:r>
            <a:endParaRPr lang="en-US" sz="2000" dirty="0">
              <a:solidFill>
                <a:schemeClr val="bg1"/>
              </a:solidFill>
            </a:endParaRPr>
          </a:p>
          <a:p>
            <a:pPr marL="285750" indent="-285750">
              <a:buFont typeface="Arial" panose="020B0604020202020204" pitchFamily="34" charset="0"/>
              <a:buChar char="•"/>
            </a:pPr>
            <a:r>
              <a:rPr lang="en-US" sz="1600" b="1" dirty="0">
                <a:solidFill>
                  <a:schemeClr val="bg1"/>
                </a:solidFill>
              </a:rPr>
              <a:t>263,711</a:t>
            </a:r>
            <a:r>
              <a:rPr lang="en-US" sz="1600" dirty="0">
                <a:solidFill>
                  <a:schemeClr val="bg1"/>
                </a:solidFill>
              </a:rPr>
              <a:t> EMS-treated, nontraumatic OHCAs in 2024</a:t>
            </a:r>
          </a:p>
          <a:p>
            <a:pPr marL="285750" indent="-285750">
              <a:buFont typeface="Arial" panose="020B0604020202020204" pitchFamily="34" charset="0"/>
              <a:buChar char="•"/>
            </a:pPr>
            <a:r>
              <a:rPr lang="en-US" sz="1600" dirty="0">
                <a:solidFill>
                  <a:schemeClr val="bg1"/>
                </a:solidFill>
              </a:rPr>
              <a:t>Incidence: </a:t>
            </a:r>
            <a:r>
              <a:rPr lang="en-US" sz="1600" b="1" dirty="0">
                <a:solidFill>
                  <a:schemeClr val="bg1"/>
                </a:solidFill>
              </a:rPr>
              <a:t>66–83 per 100,000 adults</a:t>
            </a:r>
            <a:r>
              <a:rPr lang="en-US" sz="1600" dirty="0">
                <a:solidFill>
                  <a:schemeClr val="bg1"/>
                </a:solidFill>
              </a:rPr>
              <a:t> </a:t>
            </a:r>
            <a:br>
              <a:rPr lang="en-US" sz="1600" dirty="0">
                <a:solidFill>
                  <a:schemeClr val="bg1"/>
                </a:solidFill>
              </a:rPr>
            </a:br>
            <a:endParaRPr lang="en-US" sz="1600" dirty="0">
              <a:solidFill>
                <a:schemeClr val="bg1"/>
              </a:solidFill>
            </a:endParaRPr>
          </a:p>
          <a:p>
            <a:r>
              <a:rPr lang="en-US" sz="2000" b="1" dirty="0">
                <a:solidFill>
                  <a:schemeClr val="bg1"/>
                </a:solidFill>
              </a:rPr>
              <a:t>Adult Survival to Hospital Discharge</a:t>
            </a:r>
            <a:endParaRPr lang="en-US" sz="2000" dirty="0">
              <a:solidFill>
                <a:schemeClr val="bg1"/>
              </a:solidFill>
            </a:endParaRPr>
          </a:p>
          <a:p>
            <a:pPr marL="285750" indent="-285750">
              <a:buFont typeface="Arial" panose="020B0604020202020204" pitchFamily="34" charset="0"/>
              <a:buChar char="•"/>
            </a:pPr>
            <a:r>
              <a:rPr lang="en-US" sz="1600" b="1" dirty="0">
                <a:solidFill>
                  <a:schemeClr val="bg1"/>
                </a:solidFill>
              </a:rPr>
              <a:t>10.5%</a:t>
            </a:r>
            <a:r>
              <a:rPr lang="en-US" sz="1600" dirty="0">
                <a:solidFill>
                  <a:schemeClr val="bg1"/>
                </a:solidFill>
              </a:rPr>
              <a:t> overall survival </a:t>
            </a:r>
          </a:p>
          <a:p>
            <a:pPr marL="285750" indent="-285750">
              <a:buFont typeface="Arial" panose="020B0604020202020204" pitchFamily="34" charset="0"/>
              <a:buChar char="•"/>
            </a:pPr>
            <a:r>
              <a:rPr lang="en-US" sz="1600" b="1" dirty="0">
                <a:solidFill>
                  <a:schemeClr val="bg1"/>
                </a:solidFill>
              </a:rPr>
              <a:t>8.2%</a:t>
            </a:r>
            <a:r>
              <a:rPr lang="en-US" sz="1600" dirty="0">
                <a:solidFill>
                  <a:schemeClr val="bg1"/>
                </a:solidFill>
              </a:rPr>
              <a:t> with favorable neurologic outcome</a:t>
            </a:r>
          </a:p>
          <a:p>
            <a:pPr marL="285750" indent="-285750">
              <a:buFont typeface="Arial" panose="020B0604020202020204" pitchFamily="34" charset="0"/>
              <a:buChar char="•"/>
            </a:pPr>
            <a:r>
              <a:rPr lang="en-US" sz="1600" dirty="0">
                <a:solidFill>
                  <a:schemeClr val="bg1"/>
                </a:solidFill>
              </a:rPr>
              <a:t>Higher survival in:</a:t>
            </a:r>
          </a:p>
          <a:p>
            <a:pPr marL="742950" lvl="1" indent="-285750">
              <a:buFont typeface="Arial" panose="020B0604020202020204" pitchFamily="34" charset="0"/>
              <a:buChar char="•"/>
            </a:pPr>
            <a:r>
              <a:rPr lang="en-US" sz="1600" dirty="0">
                <a:solidFill>
                  <a:schemeClr val="bg1"/>
                </a:solidFill>
              </a:rPr>
              <a:t>Bystander-witnessed arrests with CPR: </a:t>
            </a:r>
            <a:r>
              <a:rPr lang="en-US" sz="1600" b="1" dirty="0">
                <a:solidFill>
                  <a:schemeClr val="bg1"/>
                </a:solidFill>
              </a:rPr>
              <a:t>13%</a:t>
            </a:r>
          </a:p>
          <a:p>
            <a:pPr marL="742950" lvl="1" indent="-285750">
              <a:buFont typeface="Arial" panose="020B0604020202020204" pitchFamily="34" charset="0"/>
              <a:buChar char="•"/>
            </a:pPr>
            <a:r>
              <a:rPr lang="en-US" sz="1600" dirty="0">
                <a:solidFill>
                  <a:schemeClr val="bg1"/>
                </a:solidFill>
              </a:rPr>
              <a:t>Public locations: </a:t>
            </a:r>
            <a:r>
              <a:rPr lang="en-US" sz="1600" b="1" dirty="0">
                <a:solidFill>
                  <a:schemeClr val="bg1"/>
                </a:solidFill>
              </a:rPr>
              <a:t>21.1%</a:t>
            </a:r>
            <a:r>
              <a:rPr lang="en-US" sz="1600" dirty="0">
                <a:solidFill>
                  <a:schemeClr val="bg1"/>
                </a:solidFill>
              </a:rPr>
              <a:t> vs </a:t>
            </a:r>
            <a:r>
              <a:rPr lang="en-US" sz="1600" b="1" dirty="0">
                <a:solidFill>
                  <a:schemeClr val="bg1"/>
                </a:solidFill>
              </a:rPr>
              <a:t>8.9%</a:t>
            </a:r>
            <a:r>
              <a:rPr lang="en-US" sz="1600" dirty="0">
                <a:solidFill>
                  <a:schemeClr val="bg1"/>
                </a:solidFill>
              </a:rPr>
              <a:t> at home</a:t>
            </a:r>
            <a:endParaRPr lang="en-US" dirty="0"/>
          </a:p>
        </p:txBody>
      </p:sp>
      <p:sp>
        <p:nvSpPr>
          <p:cNvPr id="9" name="TextBox 8">
            <a:extLst>
              <a:ext uri="{FF2B5EF4-FFF2-40B4-BE49-F238E27FC236}">
                <a16:creationId xmlns:a16="http://schemas.microsoft.com/office/drawing/2014/main" id="{37CD84A0-2321-349A-E6E0-55D2028EB221}"/>
              </a:ext>
            </a:extLst>
          </p:cNvPr>
          <p:cNvSpPr txBox="1"/>
          <p:nvPr/>
        </p:nvSpPr>
        <p:spPr>
          <a:xfrm>
            <a:off x="6288260" y="2379568"/>
            <a:ext cx="4909625" cy="2431435"/>
          </a:xfrm>
          <a:prstGeom prst="rect">
            <a:avLst/>
          </a:prstGeom>
          <a:noFill/>
        </p:spPr>
        <p:txBody>
          <a:bodyPr wrap="square" rtlCol="0">
            <a:spAutoFit/>
          </a:bodyPr>
          <a:lstStyle/>
          <a:p>
            <a:r>
              <a:rPr lang="en-US" sz="2000" b="1" dirty="0">
                <a:solidFill>
                  <a:schemeClr val="bg1"/>
                </a:solidFill>
              </a:rPr>
              <a:t>Layperson Response</a:t>
            </a:r>
            <a:endParaRPr lang="en-US" sz="2000" dirty="0">
              <a:solidFill>
                <a:schemeClr val="bg1"/>
              </a:solidFill>
            </a:endParaRPr>
          </a:p>
          <a:p>
            <a:pPr marL="285750" indent="-285750">
              <a:buFont typeface="Arial" panose="020B0604020202020204" pitchFamily="34" charset="0"/>
              <a:buChar char="•"/>
            </a:pPr>
            <a:r>
              <a:rPr lang="en-US" sz="1600" dirty="0">
                <a:solidFill>
                  <a:schemeClr val="bg1"/>
                </a:solidFill>
              </a:rPr>
              <a:t>Bystander CPR: </a:t>
            </a:r>
            <a:r>
              <a:rPr lang="en-US" sz="1600" b="1" dirty="0">
                <a:solidFill>
                  <a:schemeClr val="bg1"/>
                </a:solidFill>
              </a:rPr>
              <a:t>41.7–47.7%</a:t>
            </a:r>
            <a:r>
              <a:rPr lang="en-US" sz="1600" dirty="0">
                <a:solidFill>
                  <a:schemeClr val="bg1"/>
                </a:solidFill>
              </a:rPr>
              <a:t> nationally</a:t>
            </a:r>
          </a:p>
          <a:p>
            <a:pPr marL="285750" indent="-285750">
              <a:buFont typeface="Arial" panose="020B0604020202020204" pitchFamily="34" charset="0"/>
              <a:buChar char="•"/>
            </a:pPr>
            <a:r>
              <a:rPr lang="en-US" sz="1600" dirty="0">
                <a:solidFill>
                  <a:schemeClr val="bg1"/>
                </a:solidFill>
              </a:rPr>
              <a:t>Layperson AED use in public arrests: </a:t>
            </a:r>
            <a:r>
              <a:rPr lang="en-US" sz="1600" b="1" dirty="0">
                <a:solidFill>
                  <a:schemeClr val="bg1"/>
                </a:solidFill>
              </a:rPr>
              <a:t>7.9–12.6%</a:t>
            </a:r>
            <a:br>
              <a:rPr lang="en-US" sz="1600" dirty="0">
                <a:solidFill>
                  <a:schemeClr val="bg1"/>
                </a:solidFill>
              </a:rPr>
            </a:br>
            <a:endParaRPr lang="en-US" sz="1600" dirty="0">
              <a:solidFill>
                <a:schemeClr val="bg1"/>
              </a:solidFill>
            </a:endParaRPr>
          </a:p>
          <a:p>
            <a:r>
              <a:rPr lang="en-US" sz="2000" b="1" dirty="0">
                <a:solidFill>
                  <a:schemeClr val="bg1"/>
                </a:solidFill>
              </a:rPr>
              <a:t>Pediatric OHCA Context</a:t>
            </a:r>
            <a:endParaRPr lang="en-US" sz="2000" dirty="0">
              <a:solidFill>
                <a:schemeClr val="bg1"/>
              </a:solidFill>
            </a:endParaRPr>
          </a:p>
          <a:p>
            <a:pPr marL="285750" indent="-285750">
              <a:buFont typeface="Arial" panose="020B0604020202020204" pitchFamily="34" charset="0"/>
              <a:buChar char="•"/>
            </a:pPr>
            <a:r>
              <a:rPr lang="en-US" sz="1600" b="1" dirty="0">
                <a:solidFill>
                  <a:schemeClr val="bg1"/>
                </a:solidFill>
              </a:rPr>
              <a:t>5–10%</a:t>
            </a:r>
            <a:r>
              <a:rPr lang="en-US" sz="1600" dirty="0">
                <a:solidFill>
                  <a:schemeClr val="bg1"/>
                </a:solidFill>
              </a:rPr>
              <a:t> of pediatric OHCAs are sports-related</a:t>
            </a:r>
          </a:p>
          <a:p>
            <a:pPr marL="285750" indent="-285750">
              <a:buFont typeface="Arial" panose="020B0604020202020204" pitchFamily="34" charset="0"/>
              <a:buChar char="•"/>
            </a:pPr>
            <a:r>
              <a:rPr lang="en-US" sz="1600" b="1" dirty="0">
                <a:solidFill>
                  <a:schemeClr val="bg1"/>
                </a:solidFill>
              </a:rPr>
              <a:t>83%</a:t>
            </a:r>
            <a:r>
              <a:rPr lang="en-US" sz="1600" dirty="0">
                <a:solidFill>
                  <a:schemeClr val="bg1"/>
                </a:solidFill>
              </a:rPr>
              <a:t> occur in private residences; </a:t>
            </a:r>
            <a:r>
              <a:rPr lang="en-US" sz="1600" b="1" dirty="0">
                <a:solidFill>
                  <a:schemeClr val="bg1"/>
                </a:solidFill>
              </a:rPr>
              <a:t>16.7%</a:t>
            </a:r>
            <a:r>
              <a:rPr lang="en-US" sz="1600" dirty="0">
                <a:solidFill>
                  <a:schemeClr val="bg1"/>
                </a:solidFill>
              </a:rPr>
              <a:t> in public</a:t>
            </a:r>
          </a:p>
        </p:txBody>
      </p:sp>
    </p:spTree>
    <p:extLst>
      <p:ext uri="{BB962C8B-B14F-4D97-AF65-F5344CB8AC3E}">
        <p14:creationId xmlns:p14="http://schemas.microsoft.com/office/powerpoint/2010/main" val="1279412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4000" dirty="0"/>
              <a:t>SCA vs MI</a:t>
            </a:r>
          </a:p>
        </p:txBody>
      </p:sp>
      <p:sp>
        <p:nvSpPr>
          <p:cNvPr id="4" name="Content Placeholder 3"/>
          <p:cNvSpPr>
            <a:spLocks noGrp="1"/>
          </p:cNvSpPr>
          <p:nvPr>
            <p:ph sz="half" idx="1"/>
          </p:nvPr>
        </p:nvSpPr>
        <p:spPr>
          <a:xfrm>
            <a:off x="548640" y="1825624"/>
            <a:ext cx="6401226" cy="4755385"/>
          </a:xfrm>
        </p:spPr>
        <p:txBody>
          <a:bodyPr vert="horz" lIns="91440" tIns="45720" rIns="91440" bIns="45720" rtlCol="0" anchor="t">
            <a:normAutofit/>
          </a:bodyPr>
          <a:lstStyle/>
          <a:p>
            <a:pPr marL="0" indent="0">
              <a:buNone/>
            </a:pPr>
            <a:r>
              <a:rPr lang="en-US" b="1" dirty="0">
                <a:solidFill>
                  <a:schemeClr val="bg1"/>
                </a:solidFill>
              </a:rPr>
              <a:t>Cardiac Arrest Recognition</a:t>
            </a:r>
          </a:p>
          <a:p>
            <a:r>
              <a:rPr lang="en-US" sz="2600" dirty="0">
                <a:solidFill>
                  <a:schemeClr val="bg1"/>
                </a:solidFill>
              </a:rPr>
              <a:t>Unresponsive</a:t>
            </a:r>
          </a:p>
          <a:p>
            <a:r>
              <a:rPr lang="en-US" sz="2600" dirty="0">
                <a:solidFill>
                  <a:schemeClr val="bg1"/>
                </a:solidFill>
              </a:rPr>
              <a:t>Not breathing or distressed breathing</a:t>
            </a:r>
          </a:p>
          <a:p>
            <a:r>
              <a:rPr lang="en-US" sz="2600" i="1" dirty="0">
                <a:solidFill>
                  <a:schemeClr val="bg1"/>
                </a:solidFill>
              </a:rPr>
              <a:t>Seizure activity may be present</a:t>
            </a:r>
          </a:p>
          <a:p>
            <a:pPr marL="0" indent="0">
              <a:buNone/>
            </a:pPr>
            <a:endParaRPr lang="en-US" sz="2600" dirty="0">
              <a:solidFill>
                <a:schemeClr val="bg1"/>
              </a:solidFill>
            </a:endParaRPr>
          </a:p>
          <a:p>
            <a:pPr marL="0" indent="0" algn="ctr">
              <a:buNone/>
            </a:pPr>
            <a:r>
              <a:rPr lang="en-US" sz="2600" dirty="0">
                <a:solidFill>
                  <a:schemeClr val="bg1"/>
                </a:solidFill>
              </a:rPr>
              <a:t>Unconscious + </a:t>
            </a:r>
          </a:p>
          <a:p>
            <a:pPr marL="0" indent="0" algn="ctr">
              <a:buNone/>
            </a:pPr>
            <a:r>
              <a:rPr lang="en-US" sz="2600" dirty="0">
                <a:solidFill>
                  <a:schemeClr val="bg1"/>
                </a:solidFill>
              </a:rPr>
              <a:t>Unresponsive + </a:t>
            </a:r>
          </a:p>
          <a:p>
            <a:pPr marL="0" indent="0" algn="ctr">
              <a:buNone/>
            </a:pPr>
            <a:r>
              <a:rPr lang="en-US" sz="2600" dirty="0">
                <a:solidFill>
                  <a:schemeClr val="bg1"/>
                </a:solidFill>
              </a:rPr>
              <a:t>Pulseless = </a:t>
            </a:r>
            <a:r>
              <a:rPr lang="en-US" sz="2600" b="1" dirty="0">
                <a:solidFill>
                  <a:schemeClr val="bg1"/>
                </a:solidFill>
              </a:rPr>
              <a:t>Dead</a:t>
            </a:r>
          </a:p>
          <a:p>
            <a:endParaRPr lang="en-US" dirty="0">
              <a:solidFill>
                <a:schemeClr val="bg1"/>
              </a:solidFill>
            </a:endParaRPr>
          </a:p>
        </p:txBody>
      </p:sp>
      <p:pic>
        <p:nvPicPr>
          <p:cNvPr id="7" name="Picture 6"/>
          <p:cNvPicPr>
            <a:picLocks noChangeAspect="1"/>
          </p:cNvPicPr>
          <p:nvPr/>
        </p:nvPicPr>
        <p:blipFill>
          <a:blip r:embed="rId3"/>
          <a:stretch>
            <a:fillRect/>
          </a:stretch>
        </p:blipFill>
        <p:spPr>
          <a:xfrm>
            <a:off x="6949866" y="350565"/>
            <a:ext cx="4932310" cy="6371898"/>
          </a:xfrm>
          <a:prstGeom prst="rect">
            <a:avLst/>
          </a:prstGeom>
        </p:spPr>
      </p:pic>
    </p:spTree>
    <p:extLst>
      <p:ext uri="{BB962C8B-B14F-4D97-AF65-F5344CB8AC3E}">
        <p14:creationId xmlns:p14="http://schemas.microsoft.com/office/powerpoint/2010/main" val="42559361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A25B0-6D95-64A0-5243-D7887179DAF2}"/>
              </a:ext>
            </a:extLst>
          </p:cNvPr>
          <p:cNvSpPr>
            <a:spLocks noGrp="1"/>
          </p:cNvSpPr>
          <p:nvPr>
            <p:ph type="title"/>
          </p:nvPr>
        </p:nvSpPr>
        <p:spPr/>
        <p:txBody>
          <a:bodyPr/>
          <a:lstStyle/>
          <a:p>
            <a:r>
              <a:rPr lang="en-US" dirty="0"/>
              <a:t>Signs of a SCA</a:t>
            </a:r>
          </a:p>
        </p:txBody>
      </p:sp>
      <p:pic>
        <p:nvPicPr>
          <p:cNvPr id="5" name="Content Placeholder 4" descr="A person in a tie&#10;&#10;Description automatically generated">
            <a:extLst>
              <a:ext uri="{FF2B5EF4-FFF2-40B4-BE49-F238E27FC236}">
                <a16:creationId xmlns:a16="http://schemas.microsoft.com/office/drawing/2014/main" id="{4486A257-4A1D-4AA5-CC85-D658BEBE502E}"/>
              </a:ext>
            </a:extLst>
          </p:cNvPr>
          <p:cNvPicPr>
            <a:picLocks noGrp="1" noChangeAspect="1"/>
          </p:cNvPicPr>
          <p:nvPr>
            <p:ph sz="half" idx="1"/>
          </p:nvPr>
        </p:nvPicPr>
        <p:blipFill>
          <a:blip r:embed="rId4"/>
          <a:stretch>
            <a:fillRect/>
          </a:stretch>
        </p:blipFill>
        <p:spPr>
          <a:xfrm>
            <a:off x="538018" y="2363033"/>
            <a:ext cx="5181600" cy="2895476"/>
          </a:xfrm>
        </p:spPr>
      </p:pic>
      <p:sp>
        <p:nvSpPr>
          <p:cNvPr id="4" name="Content Placeholder 3">
            <a:extLst>
              <a:ext uri="{FF2B5EF4-FFF2-40B4-BE49-F238E27FC236}">
                <a16:creationId xmlns:a16="http://schemas.microsoft.com/office/drawing/2014/main" id="{4DAE9E2F-00DA-A21D-7D78-E55116B2799B}"/>
              </a:ext>
            </a:extLst>
          </p:cNvPr>
          <p:cNvSpPr>
            <a:spLocks noGrp="1"/>
          </p:cNvSpPr>
          <p:nvPr>
            <p:ph sz="half" idx="2"/>
          </p:nvPr>
        </p:nvSpPr>
        <p:spPr>
          <a:xfrm>
            <a:off x="7081284" y="2610716"/>
            <a:ext cx="4572698" cy="2390944"/>
          </a:xfrm>
        </p:spPr>
        <p:txBody>
          <a:bodyPr vert="horz" lIns="91440" tIns="45720" rIns="91440" bIns="45720" rtlCol="0" anchor="t">
            <a:normAutofit lnSpcReduction="10000"/>
          </a:bodyPr>
          <a:lstStyle/>
          <a:p>
            <a:pPr marL="0" indent="0">
              <a:buNone/>
            </a:pPr>
            <a:r>
              <a:rPr lang="en-US" sz="3600" dirty="0">
                <a:solidFill>
                  <a:schemeClr val="bg1"/>
                </a:solidFill>
              </a:rPr>
              <a:t>The signs of sudden cardiac arrest shown in this video apply to everyone, not just athletes.</a:t>
            </a:r>
          </a:p>
        </p:txBody>
      </p:sp>
      <p:sp>
        <p:nvSpPr>
          <p:cNvPr id="6" name="TextBox 5">
            <a:extLst>
              <a:ext uri="{FF2B5EF4-FFF2-40B4-BE49-F238E27FC236}">
                <a16:creationId xmlns:a16="http://schemas.microsoft.com/office/drawing/2014/main" id="{69B37B0E-A7FC-F5D8-B522-F08AEB4B091F}"/>
              </a:ext>
            </a:extLst>
          </p:cNvPr>
          <p:cNvSpPr txBox="1"/>
          <p:nvPr/>
        </p:nvSpPr>
        <p:spPr>
          <a:xfrm>
            <a:off x="741621" y="6263707"/>
            <a:ext cx="508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**Warning- Video shows footage of a SCA</a:t>
            </a:r>
          </a:p>
        </p:txBody>
      </p:sp>
      <p:pic>
        <p:nvPicPr>
          <p:cNvPr id="3" name="Online Media 2" title="How to SAVE a LIFE - Recognize Sudden Cardiac Arrest in Athletes">
            <a:hlinkClick r:id="" action="ppaction://media"/>
            <a:extLst>
              <a:ext uri="{FF2B5EF4-FFF2-40B4-BE49-F238E27FC236}">
                <a16:creationId xmlns:a16="http://schemas.microsoft.com/office/drawing/2014/main" id="{67F551D5-7404-3DA8-FD15-03EF96BC1AD0}"/>
              </a:ext>
            </a:extLst>
          </p:cNvPr>
          <p:cNvPicPr>
            <a:picLocks noRot="1" noChangeAspect="1"/>
          </p:cNvPicPr>
          <p:nvPr>
            <a:videoFile r:link="rId1"/>
          </p:nvPr>
        </p:nvPicPr>
        <p:blipFill>
          <a:blip r:embed="rId5"/>
          <a:stretch>
            <a:fillRect/>
          </a:stretch>
        </p:blipFill>
        <p:spPr>
          <a:xfrm>
            <a:off x="242931" y="1959644"/>
            <a:ext cx="6657599" cy="3758602"/>
          </a:xfrm>
          <a:prstGeom prst="rect">
            <a:avLst/>
          </a:prstGeom>
        </p:spPr>
      </p:pic>
    </p:spTree>
    <p:extLst>
      <p:ext uri="{BB962C8B-B14F-4D97-AF65-F5344CB8AC3E}">
        <p14:creationId xmlns:p14="http://schemas.microsoft.com/office/powerpoint/2010/main" val="417175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25552-4E8E-BF74-C414-AA94573D2A03}"/>
              </a:ext>
            </a:extLst>
          </p:cNvPr>
          <p:cNvSpPr>
            <a:spLocks noGrp="1"/>
          </p:cNvSpPr>
          <p:nvPr>
            <p:ph type="title"/>
          </p:nvPr>
        </p:nvSpPr>
        <p:spPr/>
        <p:txBody>
          <a:bodyPr/>
          <a:lstStyle/>
          <a:p>
            <a:r>
              <a:rPr lang="en-US"/>
              <a:t>Hands Only CPR</a:t>
            </a:r>
          </a:p>
        </p:txBody>
      </p:sp>
      <p:pic>
        <p:nvPicPr>
          <p:cNvPr id="6" name="Picture 5" descr="A red and white card with text and symbols&#10;&#10;Description automatically generated">
            <a:extLst>
              <a:ext uri="{FF2B5EF4-FFF2-40B4-BE49-F238E27FC236}">
                <a16:creationId xmlns:a16="http://schemas.microsoft.com/office/drawing/2014/main" id="{00831FCF-161B-0203-A7E9-68B1F89B5ADD}"/>
              </a:ext>
            </a:extLst>
          </p:cNvPr>
          <p:cNvPicPr>
            <a:picLocks noChangeAspect="1"/>
          </p:cNvPicPr>
          <p:nvPr/>
        </p:nvPicPr>
        <p:blipFill>
          <a:blip r:embed="rId3"/>
          <a:stretch>
            <a:fillRect/>
          </a:stretch>
        </p:blipFill>
        <p:spPr>
          <a:xfrm>
            <a:off x="7154562" y="2009017"/>
            <a:ext cx="3978875" cy="4003560"/>
          </a:xfrm>
          <a:prstGeom prst="rect">
            <a:avLst/>
          </a:prstGeom>
        </p:spPr>
      </p:pic>
      <p:pic>
        <p:nvPicPr>
          <p:cNvPr id="7" name="Picture 6">
            <a:extLst>
              <a:ext uri="{FF2B5EF4-FFF2-40B4-BE49-F238E27FC236}">
                <a16:creationId xmlns:a16="http://schemas.microsoft.com/office/drawing/2014/main" id="{2BB7C93C-2E40-4E71-AE00-686E5CC9FB3B}"/>
              </a:ext>
            </a:extLst>
          </p:cNvPr>
          <p:cNvPicPr>
            <a:picLocks noChangeAspect="1"/>
          </p:cNvPicPr>
          <p:nvPr/>
        </p:nvPicPr>
        <p:blipFill>
          <a:blip r:embed="rId4"/>
          <a:stretch>
            <a:fillRect/>
          </a:stretch>
        </p:blipFill>
        <p:spPr>
          <a:xfrm>
            <a:off x="940095" y="2612111"/>
            <a:ext cx="5270356" cy="2593015"/>
          </a:xfrm>
          <a:prstGeom prst="rect">
            <a:avLst/>
          </a:prstGeom>
        </p:spPr>
      </p:pic>
    </p:spTree>
    <p:extLst>
      <p:ext uri="{BB962C8B-B14F-4D97-AF65-F5344CB8AC3E}">
        <p14:creationId xmlns:p14="http://schemas.microsoft.com/office/powerpoint/2010/main" val="2367497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3269" y="2718252"/>
            <a:ext cx="10515600" cy="1958787"/>
          </a:xfrm>
          <a:solidFill>
            <a:schemeClr val="accent1"/>
          </a:solidFill>
        </p:spPr>
        <p:txBody>
          <a:bodyPr>
            <a:normAutofit/>
          </a:bodyPr>
          <a:lstStyle/>
          <a:p>
            <a:pPr algn="ctr"/>
            <a:r>
              <a:rPr lang="en-US"/>
              <a:t>Why Schools?</a:t>
            </a:r>
          </a:p>
        </p:txBody>
      </p:sp>
    </p:spTree>
    <p:extLst>
      <p:ext uri="{BB962C8B-B14F-4D97-AF65-F5344CB8AC3E}">
        <p14:creationId xmlns:p14="http://schemas.microsoft.com/office/powerpoint/2010/main" val="4245692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Why Schools?</a:t>
            </a:r>
          </a:p>
        </p:txBody>
      </p:sp>
      <p:sp>
        <p:nvSpPr>
          <p:cNvPr id="6" name="TextBox 5">
            <a:extLst>
              <a:ext uri="{FF2B5EF4-FFF2-40B4-BE49-F238E27FC236}">
                <a16:creationId xmlns:a16="http://schemas.microsoft.com/office/drawing/2014/main" id="{65218DAD-F233-680A-D9AE-3ADFE9A8A3CE}"/>
              </a:ext>
            </a:extLst>
          </p:cNvPr>
          <p:cNvSpPr txBox="1"/>
          <p:nvPr/>
        </p:nvSpPr>
        <p:spPr>
          <a:xfrm>
            <a:off x="485957" y="1675125"/>
            <a:ext cx="8358239" cy="4893647"/>
          </a:xfrm>
          <a:prstGeom prst="rect">
            <a:avLst/>
          </a:prstGeom>
          <a:noFill/>
        </p:spPr>
        <p:txBody>
          <a:bodyPr wrap="square" rtlCol="0">
            <a:spAutoFit/>
          </a:bodyPr>
          <a:lstStyle/>
          <a:p>
            <a:r>
              <a:rPr lang="en-US" sz="2400" dirty="0">
                <a:solidFill>
                  <a:schemeClr val="bg1"/>
                </a:solidFill>
              </a:rPr>
              <a:t>49.4 million students and nearly 300,000 staff are in schools on any given day.</a:t>
            </a:r>
          </a:p>
          <a:p>
            <a:endParaRPr lang="en-US" sz="2400" dirty="0">
              <a:solidFill>
                <a:schemeClr val="bg1"/>
              </a:solidFill>
            </a:endParaRPr>
          </a:p>
          <a:p>
            <a:r>
              <a:rPr lang="en-US" sz="2400" dirty="0">
                <a:solidFill>
                  <a:schemeClr val="bg1"/>
                </a:solidFill>
              </a:rPr>
              <a:t>More than 350,000 cardiac arrests occur outside of the hospital each year.</a:t>
            </a:r>
          </a:p>
          <a:p>
            <a:pPr marL="800100" lvl="1" indent="-342900">
              <a:buFont typeface="Arial" panose="020B0604020202020204" pitchFamily="34" charset="0"/>
              <a:buChar char="•"/>
            </a:pPr>
            <a:r>
              <a:rPr lang="en-US" sz="2400" dirty="0">
                <a:solidFill>
                  <a:schemeClr val="bg1"/>
                </a:solidFill>
              </a:rPr>
              <a:t>Approximately 7,000-23,000 of these events occurring in children (≤18 years of age).</a:t>
            </a:r>
          </a:p>
          <a:p>
            <a:endParaRPr lang="en-US" sz="2400" dirty="0">
              <a:solidFill>
                <a:schemeClr val="bg1"/>
              </a:solidFill>
            </a:endParaRPr>
          </a:p>
          <a:p>
            <a:r>
              <a:rPr lang="en-US" sz="2400" dirty="0">
                <a:solidFill>
                  <a:schemeClr val="bg1"/>
                </a:solidFill>
              </a:rPr>
              <a:t>It is estimated that nearly 39% of these events in youth are sports related.</a:t>
            </a:r>
          </a:p>
          <a:p>
            <a:endParaRPr lang="en-US" sz="2400" dirty="0">
              <a:solidFill>
                <a:schemeClr val="bg1"/>
              </a:solidFill>
            </a:endParaRPr>
          </a:p>
          <a:p>
            <a:r>
              <a:rPr lang="en-US" sz="2400" dirty="0">
                <a:solidFill>
                  <a:schemeClr val="bg1"/>
                </a:solidFill>
              </a:rPr>
              <a:t>2023 update to the AHA Cardiac Emergency Response Plan Policy Statement.</a:t>
            </a:r>
          </a:p>
        </p:txBody>
      </p:sp>
      <p:pic>
        <p:nvPicPr>
          <p:cNvPr id="8" name="Picture 7">
            <a:extLst>
              <a:ext uri="{FF2B5EF4-FFF2-40B4-BE49-F238E27FC236}">
                <a16:creationId xmlns:a16="http://schemas.microsoft.com/office/drawing/2014/main" id="{886D1839-6F6B-9201-CAC0-3E51DC063013}"/>
              </a:ext>
            </a:extLst>
          </p:cNvPr>
          <p:cNvPicPr>
            <a:picLocks noChangeAspect="1"/>
          </p:cNvPicPr>
          <p:nvPr/>
        </p:nvPicPr>
        <p:blipFill>
          <a:blip r:embed="rId3"/>
          <a:srcRect l="70197" b="48295"/>
          <a:stretch>
            <a:fillRect/>
          </a:stretch>
        </p:blipFill>
        <p:spPr>
          <a:xfrm>
            <a:off x="9276429" y="1418300"/>
            <a:ext cx="2600259" cy="1539312"/>
          </a:xfrm>
          <a:prstGeom prst="rect">
            <a:avLst/>
          </a:prstGeom>
        </p:spPr>
      </p:pic>
    </p:spTree>
    <p:extLst>
      <p:ext uri="{BB962C8B-B14F-4D97-AF65-F5344CB8AC3E}">
        <p14:creationId xmlns:p14="http://schemas.microsoft.com/office/powerpoint/2010/main" val="18688622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80993"/>
            <a:ext cx="10515600" cy="729485"/>
          </a:xfrm>
        </p:spPr>
        <p:txBody>
          <a:bodyPr>
            <a:normAutofit fontScale="90000"/>
          </a:bodyPr>
          <a:lstStyle/>
          <a:p>
            <a:pPr lvl="0"/>
            <a:r>
              <a:rPr lang="en-US" dirty="0">
                <a:ea typeface="ＭＳ Ｐゴシック" charset="-128"/>
              </a:rPr>
              <a:t>Outcomes from SCA in US High Schools</a:t>
            </a:r>
            <a:br>
              <a:rPr lang="en-US" sz="9600" dirty="0">
                <a:ea typeface="ＭＳ Ｐゴシック" charset="-128"/>
              </a:rPr>
            </a:br>
            <a:endParaRPr lang="en-US" dirty="0"/>
          </a:p>
        </p:txBody>
      </p:sp>
      <p:sp>
        <p:nvSpPr>
          <p:cNvPr id="3" name="Content Placeholder 2"/>
          <p:cNvSpPr>
            <a:spLocks noGrp="1"/>
          </p:cNvSpPr>
          <p:nvPr>
            <p:ph idx="1"/>
          </p:nvPr>
        </p:nvSpPr>
        <p:spPr/>
        <p:txBody>
          <a:bodyPr>
            <a:normAutofit fontScale="92500" lnSpcReduction="10000"/>
          </a:bodyPr>
          <a:lstStyle/>
          <a:p>
            <a:pPr marL="342900" lvl="0" indent="-342900" defTabSz="457200" eaLnBrk="0" fontAlgn="base" hangingPunct="0">
              <a:lnSpc>
                <a:spcPct val="100000"/>
              </a:lnSpc>
              <a:spcBef>
                <a:spcPct val="20000"/>
              </a:spcBef>
              <a:spcAft>
                <a:spcPct val="0"/>
              </a:spcAft>
              <a:buFont typeface="Arial" charset="0"/>
              <a:buChar char="•"/>
              <a:defRPr/>
            </a:pPr>
            <a:r>
              <a:rPr lang="en-US" dirty="0">
                <a:solidFill>
                  <a:sysClr val="windowText" lastClr="000000"/>
                </a:solidFill>
                <a:latin typeface="Century Gothic" panose="020B0502020202020204" pitchFamily="34" charset="0"/>
                <a:ea typeface="ＭＳ Ｐゴシック" charset="-128"/>
              </a:rPr>
              <a:t>2-year prospective study from the National Registry for AED Use in Sports</a:t>
            </a:r>
          </a:p>
          <a:p>
            <a:pPr marL="342900" lvl="0" indent="-342900" defTabSz="457200" eaLnBrk="0" fontAlgn="base" hangingPunct="0">
              <a:lnSpc>
                <a:spcPct val="100000"/>
              </a:lnSpc>
              <a:spcBef>
                <a:spcPct val="20000"/>
              </a:spcBef>
              <a:spcAft>
                <a:spcPct val="0"/>
              </a:spcAft>
              <a:buFont typeface="Arial" charset="0"/>
              <a:buChar char="•"/>
              <a:defRPr/>
            </a:pPr>
            <a:r>
              <a:rPr lang="en-US" dirty="0">
                <a:solidFill>
                  <a:sysClr val="windowText" lastClr="000000"/>
                </a:solidFill>
                <a:latin typeface="Century Gothic" panose="020B0502020202020204" pitchFamily="34" charset="0"/>
                <a:ea typeface="ＭＳ Ｐゴシック" charset="-128"/>
              </a:rPr>
              <a:t>Study Included 2,045 High Schools:</a:t>
            </a:r>
          </a:p>
          <a:p>
            <a:pPr marL="742950" lvl="1" indent="-285750" defTabSz="457200" eaLnBrk="0" fontAlgn="base" hangingPunct="0">
              <a:lnSpc>
                <a:spcPct val="100000"/>
              </a:lnSpc>
              <a:spcBef>
                <a:spcPct val="20000"/>
              </a:spcBef>
              <a:spcAft>
                <a:spcPct val="0"/>
              </a:spcAft>
              <a:buFont typeface="Arial" charset="0"/>
              <a:buChar char="–"/>
              <a:defRPr/>
            </a:pPr>
            <a:r>
              <a:rPr lang="en-US" sz="2800" dirty="0">
                <a:solidFill>
                  <a:sysClr val="windowText" lastClr="000000"/>
                </a:solidFill>
                <a:latin typeface="Century Gothic" panose="020B0502020202020204" pitchFamily="34" charset="0"/>
                <a:ea typeface="ＭＳ Ｐゴシック" charset="-128"/>
              </a:rPr>
              <a:t>86% Public Schools</a:t>
            </a:r>
          </a:p>
          <a:p>
            <a:pPr marL="742950" lvl="1" indent="-285750" defTabSz="457200" eaLnBrk="0" fontAlgn="base" hangingPunct="0">
              <a:lnSpc>
                <a:spcPct val="100000"/>
              </a:lnSpc>
              <a:spcBef>
                <a:spcPct val="20000"/>
              </a:spcBef>
              <a:spcAft>
                <a:spcPct val="0"/>
              </a:spcAft>
              <a:buFont typeface="Arial" charset="0"/>
              <a:buChar char="–"/>
              <a:defRPr/>
            </a:pPr>
            <a:r>
              <a:rPr lang="en-US" sz="2800" dirty="0">
                <a:solidFill>
                  <a:sysClr val="windowText" lastClr="000000"/>
                </a:solidFill>
                <a:latin typeface="Century Gothic" panose="020B0502020202020204" pitchFamily="34" charset="0"/>
                <a:ea typeface="ＭＳ Ｐゴシック" charset="-128"/>
              </a:rPr>
              <a:t>13% Private Schools</a:t>
            </a:r>
          </a:p>
          <a:p>
            <a:pPr marL="742950" lvl="1" indent="-285750" defTabSz="457200" eaLnBrk="0" fontAlgn="base" hangingPunct="0">
              <a:lnSpc>
                <a:spcPct val="100000"/>
              </a:lnSpc>
              <a:spcBef>
                <a:spcPct val="20000"/>
              </a:spcBef>
              <a:spcAft>
                <a:spcPct val="0"/>
              </a:spcAft>
              <a:buFont typeface="Arial" charset="0"/>
              <a:buChar char="–"/>
              <a:defRPr/>
            </a:pPr>
            <a:r>
              <a:rPr lang="en-US" sz="2800" dirty="0">
                <a:solidFill>
                  <a:sysClr val="windowText" lastClr="000000"/>
                </a:solidFill>
                <a:latin typeface="Century Gothic" panose="020B0502020202020204" pitchFamily="34" charset="0"/>
                <a:ea typeface="ＭＳ Ｐゴシック" charset="-128"/>
              </a:rPr>
              <a:t>48% Rural Schools </a:t>
            </a:r>
          </a:p>
          <a:p>
            <a:pPr marL="742950" lvl="1" indent="-285750" defTabSz="457200" eaLnBrk="0" fontAlgn="base" hangingPunct="0">
              <a:lnSpc>
                <a:spcPct val="100000"/>
              </a:lnSpc>
              <a:spcBef>
                <a:spcPct val="20000"/>
              </a:spcBef>
              <a:spcAft>
                <a:spcPct val="0"/>
              </a:spcAft>
              <a:buFont typeface="Arial" charset="0"/>
              <a:buChar char="–"/>
              <a:defRPr/>
            </a:pPr>
            <a:r>
              <a:rPr lang="en-US" sz="2800" dirty="0">
                <a:solidFill>
                  <a:sysClr val="windowText" lastClr="000000"/>
                </a:solidFill>
                <a:latin typeface="Century Gothic" panose="020B0502020202020204" pitchFamily="34" charset="0"/>
                <a:ea typeface="ＭＳ Ｐゴシック" charset="-128"/>
              </a:rPr>
              <a:t>33% Suburban Schools</a:t>
            </a:r>
          </a:p>
          <a:p>
            <a:pPr marL="742950" lvl="1" indent="-285750" defTabSz="457200" eaLnBrk="0" fontAlgn="base" hangingPunct="0">
              <a:lnSpc>
                <a:spcPct val="100000"/>
              </a:lnSpc>
              <a:spcBef>
                <a:spcPct val="20000"/>
              </a:spcBef>
              <a:spcAft>
                <a:spcPct val="0"/>
              </a:spcAft>
              <a:buFont typeface="Arial" charset="0"/>
              <a:buChar char="–"/>
              <a:defRPr/>
            </a:pPr>
            <a:r>
              <a:rPr lang="en-US" sz="2800" dirty="0">
                <a:solidFill>
                  <a:sysClr val="windowText" lastClr="000000"/>
                </a:solidFill>
                <a:latin typeface="Century Gothic" panose="020B0502020202020204" pitchFamily="34" charset="0"/>
                <a:ea typeface="ＭＳ Ｐゴシック" charset="-128"/>
              </a:rPr>
              <a:t>15% Urban Schools</a:t>
            </a:r>
          </a:p>
          <a:p>
            <a:pPr marL="742950" lvl="1" indent="-285750" defTabSz="457200" eaLnBrk="0" fontAlgn="base" hangingPunct="0">
              <a:lnSpc>
                <a:spcPct val="100000"/>
              </a:lnSpc>
              <a:spcBef>
                <a:spcPct val="20000"/>
              </a:spcBef>
              <a:spcAft>
                <a:spcPct val="0"/>
              </a:spcAft>
              <a:buFont typeface="Arial" charset="0"/>
              <a:buChar char="–"/>
              <a:defRPr/>
            </a:pPr>
            <a:r>
              <a:rPr lang="en-US" sz="2800" dirty="0">
                <a:solidFill>
                  <a:sysClr val="windowText" lastClr="000000"/>
                </a:solidFill>
                <a:latin typeface="Century Gothic" panose="020B0502020202020204" pitchFamily="34" charset="0"/>
                <a:ea typeface="ＭＳ Ｐゴシック" charset="-128"/>
              </a:rPr>
              <a:t>4%  Inner City Schools</a:t>
            </a:r>
          </a:p>
          <a:p>
            <a:endParaRPr lang="en-US" dirty="0"/>
          </a:p>
        </p:txBody>
      </p:sp>
      <p:sp>
        <p:nvSpPr>
          <p:cNvPr id="4" name="TextBox 3">
            <a:extLst>
              <a:ext uri="{FF2B5EF4-FFF2-40B4-BE49-F238E27FC236}">
                <a16:creationId xmlns:a16="http://schemas.microsoft.com/office/drawing/2014/main" id="{422CBFCE-A545-4C59-A18A-8F2D58523616}"/>
              </a:ext>
            </a:extLst>
          </p:cNvPr>
          <p:cNvSpPr txBox="1"/>
          <p:nvPr/>
        </p:nvSpPr>
        <p:spPr>
          <a:xfrm>
            <a:off x="87761" y="6377007"/>
            <a:ext cx="4191000" cy="338554"/>
          </a:xfrm>
          <a:prstGeom prst="rect">
            <a:avLst/>
          </a:prstGeom>
          <a:noFill/>
        </p:spPr>
        <p:txBody>
          <a:bodyPr wrap="square" rtlCol="0">
            <a:spAutoFit/>
          </a:bodyPr>
          <a:lstStyle/>
          <a:p>
            <a:r>
              <a:rPr lang="en-US" sz="1600" i="1" dirty="0">
                <a:solidFill>
                  <a:schemeClr val="bg1">
                    <a:lumMod val="50000"/>
                  </a:schemeClr>
                </a:solidFill>
              </a:rPr>
              <a:t>Drezner, Jonathan et al BJSM Vol 47</a:t>
            </a:r>
          </a:p>
        </p:txBody>
      </p:sp>
    </p:spTree>
    <p:extLst>
      <p:ext uri="{BB962C8B-B14F-4D97-AF65-F5344CB8AC3E}">
        <p14:creationId xmlns:p14="http://schemas.microsoft.com/office/powerpoint/2010/main" val="10996353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AEDs in Schools Saves Lives</a:t>
            </a:r>
          </a:p>
        </p:txBody>
      </p:sp>
      <p:pic>
        <p:nvPicPr>
          <p:cNvPr id="3" name="Picture 2"/>
          <p:cNvPicPr>
            <a:picLocks noChangeAspect="1"/>
          </p:cNvPicPr>
          <p:nvPr/>
        </p:nvPicPr>
        <p:blipFill rotWithShape="1">
          <a:blip r:embed="rId3"/>
          <a:srcRect l="11018" t="11553" r="-77" b="12331"/>
          <a:stretch>
            <a:fillRect/>
          </a:stretch>
        </p:blipFill>
        <p:spPr>
          <a:xfrm>
            <a:off x="1764173" y="1601205"/>
            <a:ext cx="8663654" cy="4627209"/>
          </a:xfrm>
          <a:prstGeom prst="rect">
            <a:avLst/>
          </a:prstGeom>
        </p:spPr>
      </p:pic>
      <p:pic>
        <p:nvPicPr>
          <p:cNvPr id="4" name="Picture 3">
            <a:extLst>
              <a:ext uri="{FF2B5EF4-FFF2-40B4-BE49-F238E27FC236}">
                <a16:creationId xmlns:a16="http://schemas.microsoft.com/office/drawing/2014/main" id="{DB49E8BB-988D-0072-E489-3BAD1A19E6FD}"/>
              </a:ext>
            </a:extLst>
          </p:cNvPr>
          <p:cNvPicPr>
            <a:picLocks noChangeAspect="1"/>
          </p:cNvPicPr>
          <p:nvPr/>
        </p:nvPicPr>
        <p:blipFill>
          <a:blip r:embed="rId4"/>
          <a:stretch>
            <a:fillRect/>
          </a:stretch>
        </p:blipFill>
        <p:spPr>
          <a:xfrm>
            <a:off x="0" y="6416612"/>
            <a:ext cx="4224894" cy="432854"/>
          </a:xfrm>
          <a:prstGeom prst="rect">
            <a:avLst/>
          </a:prstGeom>
        </p:spPr>
      </p:pic>
      <p:pic>
        <p:nvPicPr>
          <p:cNvPr id="5" name="Picture 4">
            <a:extLst>
              <a:ext uri="{FF2B5EF4-FFF2-40B4-BE49-F238E27FC236}">
                <a16:creationId xmlns:a16="http://schemas.microsoft.com/office/drawing/2014/main" id="{FD113507-951C-CF0B-8E53-3EC0B86A9E04}"/>
              </a:ext>
            </a:extLst>
          </p:cNvPr>
          <p:cNvPicPr>
            <a:picLocks noChangeAspect="1"/>
          </p:cNvPicPr>
          <p:nvPr/>
        </p:nvPicPr>
        <p:blipFill>
          <a:blip r:embed="rId5"/>
          <a:stretch>
            <a:fillRect/>
          </a:stretch>
        </p:blipFill>
        <p:spPr>
          <a:xfrm>
            <a:off x="9091534" y="6008569"/>
            <a:ext cx="2780454" cy="557122"/>
          </a:xfrm>
          <a:prstGeom prst="rect">
            <a:avLst/>
          </a:prstGeom>
        </p:spPr>
      </p:pic>
    </p:spTree>
    <p:extLst>
      <p:ext uri="{BB962C8B-B14F-4D97-AF65-F5344CB8AC3E}">
        <p14:creationId xmlns:p14="http://schemas.microsoft.com/office/powerpoint/2010/main" val="25277392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SCA Events</a:t>
            </a:r>
          </a:p>
        </p:txBody>
      </p:sp>
      <p:sp>
        <p:nvSpPr>
          <p:cNvPr id="3" name="Content Placeholder 2"/>
          <p:cNvSpPr>
            <a:spLocks noGrp="1"/>
          </p:cNvSpPr>
          <p:nvPr>
            <p:ph idx="1"/>
          </p:nvPr>
        </p:nvSpPr>
        <p:spPr/>
        <p:txBody>
          <a:bodyPr/>
          <a:lstStyle/>
          <a:p>
            <a:pPr marL="0" indent="0">
              <a:buNone/>
            </a:pPr>
            <a:r>
              <a:rPr lang="en-US" dirty="0">
                <a:solidFill>
                  <a:schemeClr val="bg1"/>
                </a:solidFill>
              </a:rPr>
              <a:t>CPR &amp; AED use in &gt;2,000 schools over a 2-year period revealed:</a:t>
            </a:r>
          </a:p>
          <a:p>
            <a:pPr lvl="1"/>
            <a:r>
              <a:rPr lang="en-US" sz="2800" dirty="0">
                <a:solidFill>
                  <a:schemeClr val="bg1"/>
                </a:solidFill>
              </a:rPr>
              <a:t>59 cases of SCA confirmed during study period</a:t>
            </a:r>
          </a:p>
          <a:p>
            <a:pPr lvl="2"/>
            <a:r>
              <a:rPr lang="en-US" sz="2800" dirty="0">
                <a:solidFill>
                  <a:schemeClr val="bg1"/>
                </a:solidFill>
              </a:rPr>
              <a:t>1 in 70 high schools will have a SCA each year</a:t>
            </a:r>
          </a:p>
          <a:p>
            <a:pPr lvl="1"/>
            <a:r>
              <a:rPr lang="en-US" sz="2800" dirty="0">
                <a:solidFill>
                  <a:schemeClr val="bg1"/>
                </a:solidFill>
              </a:rPr>
              <a:t>Athletic events were sites for 66% of cases</a:t>
            </a:r>
          </a:p>
          <a:p>
            <a:pPr lvl="1"/>
            <a:r>
              <a:rPr lang="en-US" sz="2800" dirty="0">
                <a:solidFill>
                  <a:schemeClr val="bg1"/>
                </a:solidFill>
              </a:rPr>
              <a:t>SCA occurred in a student in 44% and adults in 56%</a:t>
            </a:r>
          </a:p>
          <a:p>
            <a:pPr lvl="1"/>
            <a:r>
              <a:rPr lang="en-US" sz="2800" dirty="0">
                <a:solidFill>
                  <a:schemeClr val="bg1"/>
                </a:solidFill>
              </a:rPr>
              <a:t>AED was applied in 85% of cases with a shock delivered in 66% of cases</a:t>
            </a:r>
          </a:p>
          <a:p>
            <a:endParaRPr lang="en-US" dirty="0"/>
          </a:p>
        </p:txBody>
      </p:sp>
      <p:pic>
        <p:nvPicPr>
          <p:cNvPr id="5" name="Picture 4">
            <a:extLst>
              <a:ext uri="{FF2B5EF4-FFF2-40B4-BE49-F238E27FC236}">
                <a16:creationId xmlns:a16="http://schemas.microsoft.com/office/drawing/2014/main" id="{DBA3504C-AC37-8708-7A8F-5B320F207E07}"/>
              </a:ext>
            </a:extLst>
          </p:cNvPr>
          <p:cNvPicPr>
            <a:picLocks noChangeAspect="1"/>
          </p:cNvPicPr>
          <p:nvPr/>
        </p:nvPicPr>
        <p:blipFill>
          <a:blip r:embed="rId2"/>
          <a:stretch>
            <a:fillRect/>
          </a:stretch>
        </p:blipFill>
        <p:spPr>
          <a:xfrm>
            <a:off x="0" y="6334146"/>
            <a:ext cx="4224894" cy="432854"/>
          </a:xfrm>
          <a:prstGeom prst="rect">
            <a:avLst/>
          </a:prstGeom>
        </p:spPr>
      </p:pic>
    </p:spTree>
    <p:extLst>
      <p:ext uri="{BB962C8B-B14F-4D97-AF65-F5344CB8AC3E}">
        <p14:creationId xmlns:p14="http://schemas.microsoft.com/office/powerpoint/2010/main" val="29569041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Survival Rate</a:t>
            </a:r>
          </a:p>
        </p:txBody>
      </p:sp>
      <p:sp>
        <p:nvSpPr>
          <p:cNvPr id="3" name="Content Placeholder 2"/>
          <p:cNvSpPr>
            <a:spLocks noGrp="1"/>
          </p:cNvSpPr>
          <p:nvPr>
            <p:ph idx="1"/>
          </p:nvPr>
        </p:nvSpPr>
        <p:spPr/>
        <p:txBody>
          <a:bodyPr vert="horz" lIns="91440" tIns="45720" rIns="91440" bIns="45720" rtlCol="0" anchor="t">
            <a:noAutofit/>
          </a:bodyPr>
          <a:lstStyle/>
          <a:p>
            <a:pPr marL="342900" lvl="1" indent="0">
              <a:spcBef>
                <a:spcPts val="640"/>
              </a:spcBef>
              <a:buNone/>
            </a:pPr>
            <a:r>
              <a:rPr lang="en-US" b="1" dirty="0">
                <a:solidFill>
                  <a:srgbClr val="C00000"/>
                </a:solidFill>
              </a:rPr>
              <a:t>71% survived to hospital discharge</a:t>
            </a:r>
          </a:p>
          <a:p>
            <a:pPr lvl="1" indent="-342900">
              <a:spcBef>
                <a:spcPts val="640"/>
              </a:spcBef>
            </a:pPr>
            <a:r>
              <a:rPr lang="en-US" dirty="0">
                <a:solidFill>
                  <a:schemeClr val="bg1"/>
                </a:solidFill>
              </a:rPr>
              <a:t>Compared the overall U.S. survival rate of ~12%</a:t>
            </a:r>
          </a:p>
          <a:p>
            <a:pPr lvl="1" indent="-342900">
              <a:spcBef>
                <a:spcPts val="640"/>
              </a:spcBef>
            </a:pPr>
            <a:r>
              <a:rPr lang="en-US" dirty="0">
                <a:solidFill>
                  <a:schemeClr val="bg1"/>
                </a:solidFill>
              </a:rPr>
              <a:t>Most frequent responders were administrative staff, trainers/coaches, visitors, school nurses, and teachers</a:t>
            </a:r>
          </a:p>
          <a:p>
            <a:pPr lvl="1" indent="-342900">
              <a:spcBef>
                <a:spcPts val="640"/>
              </a:spcBef>
            </a:pPr>
            <a:endParaRPr lang="en-US" dirty="0">
              <a:solidFill>
                <a:schemeClr val="bg1"/>
              </a:solidFill>
            </a:endParaRPr>
          </a:p>
          <a:p>
            <a:pPr marL="0" indent="0">
              <a:buNone/>
            </a:pPr>
            <a:r>
              <a:rPr lang="en-US" sz="2400" dirty="0">
                <a:solidFill>
                  <a:schemeClr val="bg1"/>
                </a:solidFill>
              </a:rPr>
              <a:t>     </a:t>
            </a:r>
            <a:r>
              <a:rPr lang="en-US" sz="2400" b="1" dirty="0">
                <a:solidFill>
                  <a:schemeClr val="bg1"/>
                </a:solidFill>
              </a:rPr>
              <a:t>Survival rates improved by:</a:t>
            </a:r>
          </a:p>
          <a:p>
            <a:pPr lvl="1"/>
            <a:r>
              <a:rPr lang="en-US" dirty="0">
                <a:solidFill>
                  <a:schemeClr val="bg1"/>
                </a:solidFill>
              </a:rPr>
              <a:t>School AED (80%) vs EMS AED (50%)</a:t>
            </a:r>
          </a:p>
          <a:p>
            <a:pPr lvl="1"/>
            <a:r>
              <a:rPr lang="en-US" dirty="0">
                <a:solidFill>
                  <a:schemeClr val="bg1"/>
                </a:solidFill>
              </a:rPr>
              <a:t>School with emergency action plan (79%) vs schools without plan (44%)</a:t>
            </a:r>
          </a:p>
          <a:p>
            <a:pPr lvl="1"/>
            <a:r>
              <a:rPr lang="en-US" dirty="0">
                <a:solidFill>
                  <a:schemeClr val="bg1"/>
                </a:solidFill>
              </a:rPr>
              <a:t>None of the unwitnessed cases survived to hospital discharge</a:t>
            </a:r>
          </a:p>
          <a:p>
            <a:endParaRPr lang="en-US" sz="2400" strike="sngStrike" dirty="0"/>
          </a:p>
        </p:txBody>
      </p:sp>
      <p:sp>
        <p:nvSpPr>
          <p:cNvPr id="5" name="TextBox 4">
            <a:extLst>
              <a:ext uri="{FF2B5EF4-FFF2-40B4-BE49-F238E27FC236}">
                <a16:creationId xmlns:a16="http://schemas.microsoft.com/office/drawing/2014/main" id="{797CF14D-92D0-2A20-4CAC-42E72E024B60}"/>
              </a:ext>
            </a:extLst>
          </p:cNvPr>
          <p:cNvSpPr txBox="1"/>
          <p:nvPr/>
        </p:nvSpPr>
        <p:spPr>
          <a:xfrm>
            <a:off x="188660" y="6332724"/>
            <a:ext cx="4191000" cy="338554"/>
          </a:xfrm>
          <a:prstGeom prst="rect">
            <a:avLst/>
          </a:prstGeom>
          <a:noFill/>
        </p:spPr>
        <p:txBody>
          <a:bodyPr wrap="square" rtlCol="0">
            <a:spAutoFit/>
          </a:bodyPr>
          <a:lstStyle/>
          <a:p>
            <a:r>
              <a:rPr lang="en-US" sz="1600" i="1" dirty="0">
                <a:solidFill>
                  <a:schemeClr val="bg1">
                    <a:lumMod val="50000"/>
                  </a:schemeClr>
                </a:solidFill>
              </a:rPr>
              <a:t>Drezner, Jonathan et al BJSM Vol 47</a:t>
            </a:r>
          </a:p>
        </p:txBody>
      </p:sp>
    </p:spTree>
    <p:extLst>
      <p:ext uri="{BB962C8B-B14F-4D97-AF65-F5344CB8AC3E}">
        <p14:creationId xmlns:p14="http://schemas.microsoft.com/office/powerpoint/2010/main" val="34322364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B0E5-82CC-1CCB-8117-51DA19183A07}"/>
              </a:ext>
            </a:extLst>
          </p:cNvPr>
          <p:cNvSpPr>
            <a:spLocks noGrp="1"/>
          </p:cNvSpPr>
          <p:nvPr>
            <p:ph type="title"/>
          </p:nvPr>
        </p:nvSpPr>
        <p:spPr/>
        <p:txBody>
          <a:bodyPr/>
          <a:lstStyle/>
          <a:p>
            <a:r>
              <a:rPr lang="en-US" dirty="0"/>
              <a:t>Are Schools Ready?</a:t>
            </a:r>
          </a:p>
        </p:txBody>
      </p:sp>
      <p:sp>
        <p:nvSpPr>
          <p:cNvPr id="3" name="Content Placeholder 2">
            <a:extLst>
              <a:ext uri="{FF2B5EF4-FFF2-40B4-BE49-F238E27FC236}">
                <a16:creationId xmlns:a16="http://schemas.microsoft.com/office/drawing/2014/main" id="{57C15046-2A3F-1095-704C-B946927EC4A1}"/>
              </a:ext>
            </a:extLst>
          </p:cNvPr>
          <p:cNvSpPr>
            <a:spLocks noGrp="1"/>
          </p:cNvSpPr>
          <p:nvPr>
            <p:ph idx="1"/>
          </p:nvPr>
        </p:nvSpPr>
        <p:spPr>
          <a:xfrm>
            <a:off x="367260" y="1825624"/>
            <a:ext cx="5658786" cy="4522709"/>
          </a:xfrm>
        </p:spPr>
        <p:txBody>
          <a:bodyPr>
            <a:normAutofit/>
          </a:bodyPr>
          <a:lstStyle/>
          <a:p>
            <a:pPr marL="0" indent="0">
              <a:buNone/>
            </a:pPr>
            <a:r>
              <a:rPr lang="en-US" dirty="0">
                <a:solidFill>
                  <a:schemeClr val="bg1"/>
                </a:solidFill>
              </a:rPr>
              <a:t>In 2024, the Project ADAM Illinois affiliate site quantified how many of the 5 main Heart Safe School components were in place at the time of initial intake.</a:t>
            </a:r>
          </a:p>
          <a:p>
            <a:pPr marL="0" indent="0">
              <a:buNone/>
            </a:pPr>
            <a:endParaRPr lang="en-US" dirty="0">
              <a:solidFill>
                <a:schemeClr val="bg1"/>
              </a:solidFill>
            </a:endParaRPr>
          </a:p>
          <a:p>
            <a:pPr marL="0" indent="0">
              <a:buNone/>
            </a:pPr>
            <a:endParaRPr lang="en-US" dirty="0">
              <a:solidFill>
                <a:schemeClr val="bg1"/>
              </a:solidFill>
            </a:endParaRPr>
          </a:p>
          <a:p>
            <a:pPr marL="0" indent="0">
              <a:buNone/>
            </a:pPr>
            <a:r>
              <a:rPr lang="en-US" dirty="0">
                <a:solidFill>
                  <a:schemeClr val="bg1"/>
                </a:solidFill>
              </a:rPr>
              <a:t>***Prior to the new legislation implementation</a:t>
            </a:r>
          </a:p>
          <a:p>
            <a:pPr marL="0" indent="0">
              <a:buNone/>
            </a:pPr>
            <a:endParaRPr lang="en-US" dirty="0">
              <a:solidFill>
                <a:schemeClr val="bg1"/>
              </a:solidFill>
            </a:endParaRPr>
          </a:p>
        </p:txBody>
      </p:sp>
      <p:pic>
        <p:nvPicPr>
          <p:cNvPr id="4" name="Picture 3">
            <a:extLst>
              <a:ext uri="{FF2B5EF4-FFF2-40B4-BE49-F238E27FC236}">
                <a16:creationId xmlns:a16="http://schemas.microsoft.com/office/drawing/2014/main" id="{EAE43718-C311-536E-F7A2-8874CEA2ABBD}"/>
              </a:ext>
            </a:extLst>
          </p:cNvPr>
          <p:cNvPicPr>
            <a:picLocks noChangeAspect="1"/>
          </p:cNvPicPr>
          <p:nvPr/>
        </p:nvPicPr>
        <p:blipFill>
          <a:blip r:embed="rId2"/>
          <a:stretch>
            <a:fillRect/>
          </a:stretch>
        </p:blipFill>
        <p:spPr>
          <a:xfrm>
            <a:off x="6233054" y="1626487"/>
            <a:ext cx="5352517" cy="3799952"/>
          </a:xfrm>
          <a:prstGeom prst="rect">
            <a:avLst/>
          </a:prstGeom>
        </p:spPr>
      </p:pic>
    </p:spTree>
    <p:extLst>
      <p:ext uri="{BB962C8B-B14F-4D97-AF65-F5344CB8AC3E}">
        <p14:creationId xmlns:p14="http://schemas.microsoft.com/office/powerpoint/2010/main" val="2162926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863A3D-26A9-DBFB-342D-B343BBBF71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857E25-6D4B-38CB-4231-B8837BEE3EDE}"/>
              </a:ext>
            </a:extLst>
          </p:cNvPr>
          <p:cNvSpPr>
            <a:spLocks noGrp="1"/>
          </p:cNvSpPr>
          <p:nvPr>
            <p:ph type="title"/>
          </p:nvPr>
        </p:nvSpPr>
        <p:spPr/>
        <p:txBody>
          <a:bodyPr/>
          <a:lstStyle/>
          <a:p>
            <a:r>
              <a:rPr lang="en-US" dirty="0"/>
              <a:t>Are Schools Ready?</a:t>
            </a:r>
          </a:p>
        </p:txBody>
      </p:sp>
      <p:pic>
        <p:nvPicPr>
          <p:cNvPr id="5" name="Picture 4">
            <a:extLst>
              <a:ext uri="{FF2B5EF4-FFF2-40B4-BE49-F238E27FC236}">
                <a16:creationId xmlns:a16="http://schemas.microsoft.com/office/drawing/2014/main" id="{89C33593-A919-598C-756D-C89A43CD8181}"/>
              </a:ext>
            </a:extLst>
          </p:cNvPr>
          <p:cNvPicPr>
            <a:picLocks noChangeAspect="1"/>
          </p:cNvPicPr>
          <p:nvPr/>
        </p:nvPicPr>
        <p:blipFill>
          <a:blip r:embed="rId2"/>
          <a:stretch>
            <a:fillRect/>
          </a:stretch>
        </p:blipFill>
        <p:spPr>
          <a:xfrm>
            <a:off x="348344" y="1589159"/>
            <a:ext cx="6732036" cy="5043880"/>
          </a:xfrm>
          <a:prstGeom prst="rect">
            <a:avLst/>
          </a:prstGeom>
        </p:spPr>
      </p:pic>
      <p:sp>
        <p:nvSpPr>
          <p:cNvPr id="7" name="TextBox 6">
            <a:extLst>
              <a:ext uri="{FF2B5EF4-FFF2-40B4-BE49-F238E27FC236}">
                <a16:creationId xmlns:a16="http://schemas.microsoft.com/office/drawing/2014/main" id="{DC966ADD-1BAC-1E23-66C1-CD9538B4F3A4}"/>
              </a:ext>
            </a:extLst>
          </p:cNvPr>
          <p:cNvSpPr txBox="1"/>
          <p:nvPr/>
        </p:nvSpPr>
        <p:spPr>
          <a:xfrm>
            <a:off x="7223386" y="1739136"/>
            <a:ext cx="4903657" cy="3595408"/>
          </a:xfrm>
          <a:prstGeom prst="rect">
            <a:avLst/>
          </a:prstGeom>
          <a:noFill/>
        </p:spPr>
        <p:txBody>
          <a:bodyPr wrap="square">
            <a:spAutoFit/>
          </a:bodyPr>
          <a:lstStyle/>
          <a:p>
            <a:pPr marL="0" indent="0">
              <a:lnSpc>
                <a:spcPct val="120000"/>
              </a:lnSpc>
              <a:buNone/>
            </a:pPr>
            <a:r>
              <a:rPr lang="en-US" sz="2400" dirty="0">
                <a:solidFill>
                  <a:schemeClr val="bg1"/>
                </a:solidFill>
              </a:rPr>
              <a:t>Majority of schools that engaged with Project ADAM were from a high COI.</a:t>
            </a:r>
          </a:p>
          <a:p>
            <a:pPr marL="0" indent="0">
              <a:lnSpc>
                <a:spcPct val="120000"/>
              </a:lnSpc>
              <a:buNone/>
            </a:pPr>
            <a:endParaRPr lang="en-US" sz="2400" dirty="0">
              <a:solidFill>
                <a:schemeClr val="bg1"/>
              </a:solidFill>
            </a:endParaRPr>
          </a:p>
          <a:p>
            <a:pPr marL="0" indent="0">
              <a:lnSpc>
                <a:spcPct val="120000"/>
              </a:lnSpc>
              <a:buNone/>
            </a:pPr>
            <a:r>
              <a:rPr lang="en-US" sz="2400" dirty="0">
                <a:solidFill>
                  <a:schemeClr val="bg1"/>
                </a:solidFill>
              </a:rPr>
              <a:t>No schools from a very low or low COI had all components completed at the time of intake.</a:t>
            </a:r>
          </a:p>
        </p:txBody>
      </p:sp>
    </p:spTree>
    <p:extLst>
      <p:ext uri="{BB962C8B-B14F-4D97-AF65-F5344CB8AC3E}">
        <p14:creationId xmlns:p14="http://schemas.microsoft.com/office/powerpoint/2010/main" val="34714095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376A2D-90DD-5CE0-D595-A85EFE75A9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30AA9C-C7F4-FB58-AD53-7F56D561B7A6}"/>
              </a:ext>
            </a:extLst>
          </p:cNvPr>
          <p:cNvSpPr>
            <a:spLocks noGrp="1"/>
          </p:cNvSpPr>
          <p:nvPr>
            <p:ph type="title"/>
          </p:nvPr>
        </p:nvSpPr>
        <p:spPr/>
        <p:txBody>
          <a:bodyPr/>
          <a:lstStyle/>
          <a:p>
            <a:r>
              <a:rPr lang="en-US" dirty="0"/>
              <a:t>Are Schools Ready?</a:t>
            </a:r>
          </a:p>
        </p:txBody>
      </p:sp>
      <p:sp>
        <p:nvSpPr>
          <p:cNvPr id="3" name="Content Placeholder 2">
            <a:extLst>
              <a:ext uri="{FF2B5EF4-FFF2-40B4-BE49-F238E27FC236}">
                <a16:creationId xmlns:a16="http://schemas.microsoft.com/office/drawing/2014/main" id="{07F04245-354D-D996-C2DC-3F66655BF4D1}"/>
              </a:ext>
            </a:extLst>
          </p:cNvPr>
          <p:cNvSpPr>
            <a:spLocks noGrp="1"/>
          </p:cNvSpPr>
          <p:nvPr>
            <p:ph idx="1"/>
          </p:nvPr>
        </p:nvSpPr>
        <p:spPr>
          <a:xfrm>
            <a:off x="329782" y="1908071"/>
            <a:ext cx="7640737" cy="4416529"/>
          </a:xfrm>
        </p:spPr>
        <p:txBody>
          <a:bodyPr>
            <a:normAutofit fontScale="92500"/>
          </a:bodyPr>
          <a:lstStyle/>
          <a:p>
            <a:pPr>
              <a:lnSpc>
                <a:spcPct val="120000"/>
              </a:lnSpc>
            </a:pPr>
            <a:r>
              <a:rPr lang="en-US" sz="2400" dirty="0">
                <a:solidFill>
                  <a:schemeClr val="bg1"/>
                </a:solidFill>
              </a:rPr>
              <a:t>Only 18% of schools seeking assistance had written </a:t>
            </a:r>
            <a:r>
              <a:rPr lang="en-US" sz="2400" b="1" dirty="0">
                <a:solidFill>
                  <a:schemeClr val="bg1"/>
                </a:solidFill>
              </a:rPr>
              <a:t>CERPs</a:t>
            </a:r>
            <a:r>
              <a:rPr lang="en-US" sz="2400" dirty="0">
                <a:solidFill>
                  <a:schemeClr val="bg1"/>
                </a:solidFill>
              </a:rPr>
              <a:t>. </a:t>
            </a:r>
          </a:p>
          <a:p>
            <a:pPr>
              <a:lnSpc>
                <a:spcPct val="120000"/>
              </a:lnSpc>
            </a:pPr>
            <a:r>
              <a:rPr lang="en-US" sz="2400" dirty="0">
                <a:solidFill>
                  <a:schemeClr val="bg1"/>
                </a:solidFill>
              </a:rPr>
              <a:t>School staff were knowledgeable in the location of </a:t>
            </a:r>
            <a:r>
              <a:rPr lang="en-US" sz="2400" b="1" dirty="0">
                <a:solidFill>
                  <a:schemeClr val="bg1"/>
                </a:solidFill>
              </a:rPr>
              <a:t>AEDs on campus </a:t>
            </a:r>
            <a:r>
              <a:rPr lang="en-US" sz="2400" dirty="0">
                <a:solidFill>
                  <a:schemeClr val="bg1"/>
                </a:solidFill>
              </a:rPr>
              <a:t>(84/105 schools, 80%).</a:t>
            </a:r>
          </a:p>
          <a:p>
            <a:pPr>
              <a:lnSpc>
                <a:spcPct val="120000"/>
              </a:lnSpc>
            </a:pPr>
            <a:r>
              <a:rPr lang="en-US" sz="2400" dirty="0">
                <a:solidFill>
                  <a:schemeClr val="bg1"/>
                </a:solidFill>
              </a:rPr>
              <a:t>Of the 5 Key Components, the least frequently completed was </a:t>
            </a:r>
            <a:r>
              <a:rPr lang="en-US" sz="2400" b="1" dirty="0">
                <a:solidFill>
                  <a:schemeClr val="bg1"/>
                </a:solidFill>
              </a:rPr>
              <a:t>Annual Cardiac Drills </a:t>
            </a:r>
            <a:r>
              <a:rPr lang="en-US" sz="2400" dirty="0">
                <a:solidFill>
                  <a:schemeClr val="bg1"/>
                </a:solidFill>
              </a:rPr>
              <a:t>(6/105, 6%).</a:t>
            </a:r>
          </a:p>
          <a:p>
            <a:pPr>
              <a:lnSpc>
                <a:spcPct val="120000"/>
              </a:lnSpc>
            </a:pPr>
            <a:r>
              <a:rPr lang="en-US" sz="2400" dirty="0">
                <a:solidFill>
                  <a:schemeClr val="bg1"/>
                </a:solidFill>
              </a:rPr>
              <a:t>Schools who completed AED processes were more likely to have completed CERT development (p&lt;0.001) (Figure 1).</a:t>
            </a:r>
          </a:p>
        </p:txBody>
      </p:sp>
      <p:pic>
        <p:nvPicPr>
          <p:cNvPr id="4" name="Picture 3">
            <a:extLst>
              <a:ext uri="{FF2B5EF4-FFF2-40B4-BE49-F238E27FC236}">
                <a16:creationId xmlns:a16="http://schemas.microsoft.com/office/drawing/2014/main" id="{9E9AC430-67AA-9074-D15A-8B3AEF317375}"/>
              </a:ext>
            </a:extLst>
          </p:cNvPr>
          <p:cNvPicPr>
            <a:picLocks noChangeAspect="1"/>
          </p:cNvPicPr>
          <p:nvPr/>
        </p:nvPicPr>
        <p:blipFill>
          <a:blip r:embed="rId2"/>
          <a:stretch>
            <a:fillRect/>
          </a:stretch>
        </p:blipFill>
        <p:spPr>
          <a:xfrm>
            <a:off x="8483598" y="1836403"/>
            <a:ext cx="3318365" cy="3185194"/>
          </a:xfrm>
          <a:prstGeom prst="rect">
            <a:avLst/>
          </a:prstGeom>
        </p:spPr>
      </p:pic>
      <p:sp>
        <p:nvSpPr>
          <p:cNvPr id="6" name="TextBox 5">
            <a:extLst>
              <a:ext uri="{FF2B5EF4-FFF2-40B4-BE49-F238E27FC236}">
                <a16:creationId xmlns:a16="http://schemas.microsoft.com/office/drawing/2014/main" id="{61C83951-05A1-768D-4DF3-BE4B3377F304}"/>
              </a:ext>
            </a:extLst>
          </p:cNvPr>
          <p:cNvSpPr txBox="1"/>
          <p:nvPr/>
        </p:nvSpPr>
        <p:spPr>
          <a:xfrm>
            <a:off x="8362774" y="5206584"/>
            <a:ext cx="3560011" cy="591219"/>
          </a:xfrm>
          <a:prstGeom prst="rect">
            <a:avLst/>
          </a:prstGeom>
          <a:noFill/>
        </p:spPr>
        <p:txBody>
          <a:bodyPr wrap="none" rtlCol="0">
            <a:noAutofit/>
          </a:bodyPr>
          <a:lstStyle/>
          <a:p>
            <a:pPr algn="l"/>
            <a:r>
              <a:rPr lang="en-US" sz="1200" b="1" dirty="0">
                <a:solidFill>
                  <a:schemeClr val="bg1"/>
                </a:solidFill>
                <a:latin typeface="Calibri" panose="020F0502020204030204" pitchFamily="34" charset="0"/>
                <a:cs typeface="Calibri" panose="020F0502020204030204" pitchFamily="34" charset="0"/>
              </a:rPr>
              <a:t>Figure 1: </a:t>
            </a:r>
            <a:r>
              <a:rPr lang="en-US" sz="1200" dirty="0">
                <a:solidFill>
                  <a:schemeClr val="bg1"/>
                </a:solidFill>
                <a:latin typeface="Calibri" panose="020F0502020204030204" pitchFamily="34" charset="0"/>
                <a:cs typeface="Calibri" panose="020F0502020204030204" pitchFamily="34" charset="0"/>
              </a:rPr>
              <a:t>Blue connections:  p&lt;0.05 for association</a:t>
            </a:r>
          </a:p>
          <a:p>
            <a:pPr algn="l"/>
            <a:r>
              <a:rPr lang="en-US" sz="1200" dirty="0">
                <a:solidFill>
                  <a:schemeClr val="bg1"/>
                </a:solidFill>
                <a:latin typeface="Calibri" panose="020F0502020204030204" pitchFamily="34" charset="0"/>
                <a:cs typeface="Calibri" panose="020F0502020204030204" pitchFamily="34" charset="0"/>
              </a:rPr>
              <a:t> between HSS components at time of initial assessment. </a:t>
            </a:r>
          </a:p>
        </p:txBody>
      </p:sp>
    </p:spTree>
    <p:extLst>
      <p:ext uri="{BB962C8B-B14F-4D97-AF65-F5344CB8AC3E}">
        <p14:creationId xmlns:p14="http://schemas.microsoft.com/office/powerpoint/2010/main" val="6932193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DB820-8DF8-6AF4-E598-6A02598562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73622E-27D8-BBC0-93BF-32F0E34395D7}"/>
              </a:ext>
            </a:extLst>
          </p:cNvPr>
          <p:cNvSpPr>
            <a:spLocks noGrp="1"/>
          </p:cNvSpPr>
          <p:nvPr>
            <p:ph type="title"/>
          </p:nvPr>
        </p:nvSpPr>
        <p:spPr>
          <a:xfrm>
            <a:off x="733269" y="2718252"/>
            <a:ext cx="10515600" cy="1958787"/>
          </a:xfrm>
          <a:solidFill>
            <a:schemeClr val="accent1"/>
          </a:solidFill>
        </p:spPr>
        <p:txBody>
          <a:bodyPr>
            <a:normAutofit/>
          </a:bodyPr>
          <a:lstStyle/>
          <a:p>
            <a:pPr algn="ctr"/>
            <a:r>
              <a:rPr lang="en-US" dirty="0"/>
              <a:t>Administrative Perspective</a:t>
            </a:r>
          </a:p>
        </p:txBody>
      </p:sp>
    </p:spTree>
    <p:extLst>
      <p:ext uri="{BB962C8B-B14F-4D97-AF65-F5344CB8AC3E}">
        <p14:creationId xmlns:p14="http://schemas.microsoft.com/office/powerpoint/2010/main" val="8791831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2E289-989F-9A04-E665-811D7781DE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4AD8AE-3883-0D1C-E417-447E1787C6C2}"/>
              </a:ext>
            </a:extLst>
          </p:cNvPr>
          <p:cNvSpPr>
            <a:spLocks noGrp="1"/>
          </p:cNvSpPr>
          <p:nvPr>
            <p:ph type="title"/>
          </p:nvPr>
        </p:nvSpPr>
        <p:spPr/>
        <p:txBody>
          <a:bodyPr/>
          <a:lstStyle/>
          <a:p>
            <a:r>
              <a:rPr lang="en-US" dirty="0"/>
              <a:t>Do Schools Really Want This?</a:t>
            </a:r>
          </a:p>
        </p:txBody>
      </p:sp>
      <p:sp>
        <p:nvSpPr>
          <p:cNvPr id="3" name="Content Placeholder 2">
            <a:extLst>
              <a:ext uri="{FF2B5EF4-FFF2-40B4-BE49-F238E27FC236}">
                <a16:creationId xmlns:a16="http://schemas.microsoft.com/office/drawing/2014/main" id="{E4F0A9A4-260D-7876-F3B4-627F98C049E1}"/>
              </a:ext>
            </a:extLst>
          </p:cNvPr>
          <p:cNvSpPr>
            <a:spLocks noGrp="1"/>
          </p:cNvSpPr>
          <p:nvPr>
            <p:ph idx="1"/>
          </p:nvPr>
        </p:nvSpPr>
        <p:spPr>
          <a:xfrm>
            <a:off x="558989" y="1825624"/>
            <a:ext cx="11074021" cy="1503729"/>
          </a:xfrm>
        </p:spPr>
        <p:txBody>
          <a:bodyPr/>
          <a:lstStyle/>
          <a:p>
            <a:pPr marL="0" indent="0">
              <a:buNone/>
            </a:pPr>
            <a:r>
              <a:rPr lang="en-US" dirty="0">
                <a:solidFill>
                  <a:schemeClr val="bg1"/>
                </a:solidFill>
              </a:rPr>
              <a:t>1273 public and private school employees in Illinois complete survey K-12.</a:t>
            </a:r>
          </a:p>
          <a:p>
            <a:pPr marL="0" indent="0">
              <a:buNone/>
            </a:pPr>
            <a:r>
              <a:rPr lang="en-US" dirty="0">
                <a:solidFill>
                  <a:schemeClr val="bg1"/>
                </a:solidFill>
              </a:rPr>
              <a:t>	- 38.2% teachers and 33% administrator.</a:t>
            </a:r>
          </a:p>
          <a:p>
            <a:pPr marL="0" indent="0">
              <a:buNone/>
            </a:pPr>
            <a:endParaRPr lang="en-US" dirty="0">
              <a:solidFill>
                <a:schemeClr val="bg1"/>
              </a:solidFill>
            </a:endParaRPr>
          </a:p>
        </p:txBody>
      </p:sp>
      <p:sp>
        <p:nvSpPr>
          <p:cNvPr id="7" name="TextBox 6">
            <a:extLst>
              <a:ext uri="{FF2B5EF4-FFF2-40B4-BE49-F238E27FC236}">
                <a16:creationId xmlns:a16="http://schemas.microsoft.com/office/drawing/2014/main" id="{5B3F4470-8033-CDE6-8761-BAC03D4C183A}"/>
              </a:ext>
            </a:extLst>
          </p:cNvPr>
          <p:cNvSpPr txBox="1"/>
          <p:nvPr/>
        </p:nvSpPr>
        <p:spPr>
          <a:xfrm>
            <a:off x="175846" y="6106995"/>
            <a:ext cx="8475784" cy="523220"/>
          </a:xfrm>
          <a:prstGeom prst="rect">
            <a:avLst/>
          </a:prstGeom>
          <a:noFill/>
        </p:spPr>
        <p:txBody>
          <a:bodyPr wrap="square">
            <a:spAutoFit/>
          </a:bodyPr>
          <a:lstStyle/>
          <a:p>
            <a:r>
              <a:rPr lang="en-US" sz="1400" dirty="0">
                <a:solidFill>
                  <a:schemeClr val="bg1"/>
                </a:solidFill>
              </a:rPr>
              <a:t>Baker, H. K. (2024). Is anyone ready to save a life? An examination of cardiac emergency preparedness in schools. Journal of School Health, 94(12), 1111-1118.</a:t>
            </a:r>
          </a:p>
        </p:txBody>
      </p:sp>
      <p:sp>
        <p:nvSpPr>
          <p:cNvPr id="8" name="TextBox 7">
            <a:extLst>
              <a:ext uri="{FF2B5EF4-FFF2-40B4-BE49-F238E27FC236}">
                <a16:creationId xmlns:a16="http://schemas.microsoft.com/office/drawing/2014/main" id="{D6192047-9B6D-1854-D8C1-BE7A67F95799}"/>
              </a:ext>
            </a:extLst>
          </p:cNvPr>
          <p:cNvSpPr txBox="1"/>
          <p:nvPr/>
        </p:nvSpPr>
        <p:spPr>
          <a:xfrm>
            <a:off x="3630112" y="3656345"/>
            <a:ext cx="4931776" cy="2123658"/>
          </a:xfrm>
          <a:prstGeom prst="rect">
            <a:avLst/>
          </a:prstGeom>
          <a:noFill/>
        </p:spPr>
        <p:txBody>
          <a:bodyPr wrap="square" rtlCol="0">
            <a:spAutoFit/>
          </a:bodyPr>
          <a:lstStyle/>
          <a:p>
            <a:pPr algn="ctr"/>
            <a:r>
              <a:rPr lang="en-US" sz="4400" b="1" dirty="0">
                <a:solidFill>
                  <a:srgbClr val="C00000"/>
                </a:solidFill>
              </a:rPr>
              <a:t>39.5% </a:t>
            </a:r>
          </a:p>
          <a:p>
            <a:pPr algn="ctr"/>
            <a:r>
              <a:rPr lang="en-US" sz="4400" b="1" dirty="0">
                <a:solidFill>
                  <a:srgbClr val="C00000"/>
                </a:solidFill>
              </a:rPr>
              <a:t>Felt prepared to respond to a SCA</a:t>
            </a:r>
          </a:p>
        </p:txBody>
      </p:sp>
    </p:spTree>
    <p:extLst>
      <p:ext uri="{BB962C8B-B14F-4D97-AF65-F5344CB8AC3E}">
        <p14:creationId xmlns:p14="http://schemas.microsoft.com/office/powerpoint/2010/main" val="218780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825C7C-80D0-2CEC-A66E-698C387C14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5C6A48-5CE6-F9E9-2FFE-AA3857EE5EEB}"/>
              </a:ext>
            </a:extLst>
          </p:cNvPr>
          <p:cNvSpPr>
            <a:spLocks noGrp="1"/>
          </p:cNvSpPr>
          <p:nvPr>
            <p:ph type="title"/>
          </p:nvPr>
        </p:nvSpPr>
        <p:spPr/>
        <p:txBody>
          <a:bodyPr/>
          <a:lstStyle/>
          <a:p>
            <a:r>
              <a:rPr lang="en-US" dirty="0"/>
              <a:t>Yes They Do!</a:t>
            </a:r>
          </a:p>
        </p:txBody>
      </p:sp>
      <p:sp>
        <p:nvSpPr>
          <p:cNvPr id="3" name="Content Placeholder 2">
            <a:extLst>
              <a:ext uri="{FF2B5EF4-FFF2-40B4-BE49-F238E27FC236}">
                <a16:creationId xmlns:a16="http://schemas.microsoft.com/office/drawing/2014/main" id="{D409CB4E-59CB-6D28-A4C0-57EC91112539}"/>
              </a:ext>
            </a:extLst>
          </p:cNvPr>
          <p:cNvSpPr>
            <a:spLocks noGrp="1"/>
          </p:cNvSpPr>
          <p:nvPr>
            <p:ph idx="1"/>
          </p:nvPr>
        </p:nvSpPr>
        <p:spPr>
          <a:xfrm>
            <a:off x="630113" y="3937541"/>
            <a:ext cx="3135924" cy="2494190"/>
          </a:xfrm>
        </p:spPr>
        <p:txBody>
          <a:bodyPr>
            <a:normAutofit/>
          </a:bodyPr>
          <a:lstStyle/>
          <a:p>
            <a:pPr marL="0" indent="0" algn="ctr">
              <a:buNone/>
            </a:pPr>
            <a:r>
              <a:rPr lang="en-US" sz="2400" dirty="0">
                <a:solidFill>
                  <a:schemeClr val="bg1"/>
                </a:solidFill>
              </a:rPr>
              <a:t>97.3% of school employees indicated that they wanted their school to offer </a:t>
            </a:r>
            <a:r>
              <a:rPr lang="en-US" sz="2400" b="1" dirty="0">
                <a:solidFill>
                  <a:schemeClr val="bg1"/>
                </a:solidFill>
              </a:rPr>
              <a:t>CPR/AED training </a:t>
            </a:r>
            <a:r>
              <a:rPr lang="en-US" sz="2400" dirty="0">
                <a:solidFill>
                  <a:schemeClr val="bg1"/>
                </a:solidFill>
              </a:rPr>
              <a:t>and retraining.</a:t>
            </a:r>
          </a:p>
          <a:p>
            <a:endParaRPr lang="en-US" dirty="0"/>
          </a:p>
          <a:p>
            <a:endParaRPr lang="en-US" dirty="0"/>
          </a:p>
        </p:txBody>
      </p:sp>
      <p:sp>
        <p:nvSpPr>
          <p:cNvPr id="4" name="Content Placeholder 2">
            <a:extLst>
              <a:ext uri="{FF2B5EF4-FFF2-40B4-BE49-F238E27FC236}">
                <a16:creationId xmlns:a16="http://schemas.microsoft.com/office/drawing/2014/main" id="{B0F502FF-B14C-AB29-80C2-AE82E16175E2}"/>
              </a:ext>
            </a:extLst>
          </p:cNvPr>
          <p:cNvSpPr txBox="1">
            <a:spLocks/>
          </p:cNvSpPr>
          <p:nvPr/>
        </p:nvSpPr>
        <p:spPr>
          <a:xfrm>
            <a:off x="1935769" y="2060651"/>
            <a:ext cx="2743202" cy="1876890"/>
          </a:xfrm>
          <a:prstGeom prst="rect">
            <a:avLst/>
          </a:prstGeom>
        </p:spPr>
        <p:txBody>
          <a:bodyPr vert="horz" lIns="91440" tIns="45720" rIns="91440" bIns="45720" rtlCol="0">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7400" dirty="0">
                <a:solidFill>
                  <a:schemeClr val="bg1"/>
                </a:solidFill>
              </a:rPr>
              <a:t>98.7% believed that some staff should </a:t>
            </a:r>
            <a:r>
              <a:rPr lang="en-US" sz="7400" b="1" dirty="0">
                <a:solidFill>
                  <a:schemeClr val="bg1"/>
                </a:solidFill>
              </a:rPr>
              <a:t>CPR/AED training</a:t>
            </a:r>
            <a:r>
              <a:rPr lang="en-US" sz="7400" dirty="0">
                <a:solidFill>
                  <a:schemeClr val="bg1"/>
                </a:solidFill>
              </a:rPr>
              <a:t>.</a:t>
            </a:r>
          </a:p>
        </p:txBody>
      </p:sp>
      <p:sp>
        <p:nvSpPr>
          <p:cNvPr id="5" name="Content Placeholder 2">
            <a:extLst>
              <a:ext uri="{FF2B5EF4-FFF2-40B4-BE49-F238E27FC236}">
                <a16:creationId xmlns:a16="http://schemas.microsoft.com/office/drawing/2014/main" id="{4589236C-067A-FCF3-E145-0B68D2C41B21}"/>
              </a:ext>
            </a:extLst>
          </p:cNvPr>
          <p:cNvSpPr txBox="1">
            <a:spLocks/>
          </p:cNvSpPr>
          <p:nvPr/>
        </p:nvSpPr>
        <p:spPr>
          <a:xfrm>
            <a:off x="4843096" y="4053360"/>
            <a:ext cx="2743202" cy="226255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400" dirty="0">
                <a:solidFill>
                  <a:schemeClr val="bg1"/>
                </a:solidFill>
              </a:rPr>
              <a:t>84.7% believe that </a:t>
            </a:r>
            <a:r>
              <a:rPr lang="en-US" sz="2400" b="1" dirty="0">
                <a:solidFill>
                  <a:schemeClr val="bg1"/>
                </a:solidFill>
              </a:rPr>
              <a:t>state laws should mandate </a:t>
            </a:r>
            <a:r>
              <a:rPr lang="en-US" sz="2400" dirty="0">
                <a:solidFill>
                  <a:schemeClr val="bg1"/>
                </a:solidFill>
              </a:rPr>
              <a:t>some employee training.</a:t>
            </a:r>
            <a:endParaRPr lang="en-US" dirty="0"/>
          </a:p>
          <a:p>
            <a:endParaRPr lang="en-US" dirty="0"/>
          </a:p>
        </p:txBody>
      </p:sp>
      <p:sp>
        <p:nvSpPr>
          <p:cNvPr id="6" name="Content Placeholder 2">
            <a:extLst>
              <a:ext uri="{FF2B5EF4-FFF2-40B4-BE49-F238E27FC236}">
                <a16:creationId xmlns:a16="http://schemas.microsoft.com/office/drawing/2014/main" id="{B4E66167-4215-93AA-A6E2-E77E84DF36CA}"/>
              </a:ext>
            </a:extLst>
          </p:cNvPr>
          <p:cNvSpPr txBox="1">
            <a:spLocks/>
          </p:cNvSpPr>
          <p:nvPr/>
        </p:nvSpPr>
        <p:spPr>
          <a:xfrm>
            <a:off x="6324599" y="2060650"/>
            <a:ext cx="3135924" cy="187689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400" dirty="0">
                <a:solidFill>
                  <a:schemeClr val="bg1"/>
                </a:solidFill>
              </a:rPr>
              <a:t>97.2% believe their school should have a </a:t>
            </a:r>
            <a:r>
              <a:rPr lang="en-US" sz="2400" b="1" dirty="0">
                <a:solidFill>
                  <a:schemeClr val="bg1"/>
                </a:solidFill>
              </a:rPr>
              <a:t>CERP</a:t>
            </a:r>
            <a:r>
              <a:rPr lang="en-US" sz="2400" dirty="0">
                <a:solidFill>
                  <a:schemeClr val="bg1"/>
                </a:solidFill>
              </a:rPr>
              <a:t>.</a:t>
            </a:r>
            <a:endParaRPr lang="en-US" dirty="0"/>
          </a:p>
          <a:p>
            <a:endParaRPr lang="en-US" dirty="0"/>
          </a:p>
        </p:txBody>
      </p:sp>
      <p:sp>
        <p:nvSpPr>
          <p:cNvPr id="7" name="Content Placeholder 2">
            <a:extLst>
              <a:ext uri="{FF2B5EF4-FFF2-40B4-BE49-F238E27FC236}">
                <a16:creationId xmlns:a16="http://schemas.microsoft.com/office/drawing/2014/main" id="{F7621C7F-AE50-F27A-A11C-A676EBE6D495}"/>
              </a:ext>
            </a:extLst>
          </p:cNvPr>
          <p:cNvSpPr txBox="1">
            <a:spLocks/>
          </p:cNvSpPr>
          <p:nvPr/>
        </p:nvSpPr>
        <p:spPr>
          <a:xfrm>
            <a:off x="8663357" y="3937541"/>
            <a:ext cx="2690443" cy="19080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400" dirty="0">
                <a:solidFill>
                  <a:schemeClr val="bg1"/>
                </a:solidFill>
              </a:rPr>
              <a:t>84.1% believe their school should have </a:t>
            </a:r>
            <a:r>
              <a:rPr lang="en-US" sz="2400" b="1" dirty="0">
                <a:solidFill>
                  <a:schemeClr val="bg1"/>
                </a:solidFill>
              </a:rPr>
              <a:t>cardiac drills</a:t>
            </a:r>
            <a:r>
              <a:rPr lang="en-US" sz="2400" dirty="0">
                <a:solidFill>
                  <a:schemeClr val="bg1"/>
                </a:solidFill>
              </a:rPr>
              <a:t>.</a:t>
            </a:r>
            <a:endParaRPr lang="en-US" dirty="0">
              <a:solidFill>
                <a:schemeClr val="bg1"/>
              </a:solidFill>
            </a:endParaRPr>
          </a:p>
          <a:p>
            <a:endParaRPr lang="en-US" dirty="0"/>
          </a:p>
          <a:p>
            <a:endParaRPr lang="en-US" dirty="0"/>
          </a:p>
        </p:txBody>
      </p:sp>
    </p:spTree>
    <p:extLst>
      <p:ext uri="{BB962C8B-B14F-4D97-AF65-F5344CB8AC3E}">
        <p14:creationId xmlns:p14="http://schemas.microsoft.com/office/powerpoint/2010/main" val="58585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Break Time </a:t>
            </a:r>
          </a:p>
        </p:txBody>
      </p:sp>
      <p:pic>
        <p:nvPicPr>
          <p:cNvPr id="4" name="Content Placeholder 3" descr="Coffee Break Time Free Stock Photo - Public Domain Picture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40084" y="2650364"/>
            <a:ext cx="4311831" cy="2410705"/>
          </a:xfrm>
        </p:spPr>
      </p:pic>
    </p:spTree>
    <p:extLst>
      <p:ext uri="{BB962C8B-B14F-4D97-AF65-F5344CB8AC3E}">
        <p14:creationId xmlns:p14="http://schemas.microsoft.com/office/powerpoint/2010/main" val="38094247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Barriers to Effective Resuscitation </a:t>
            </a:r>
          </a:p>
        </p:txBody>
      </p:sp>
      <p:sp>
        <p:nvSpPr>
          <p:cNvPr id="3" name="Content Placeholder 2"/>
          <p:cNvSpPr>
            <a:spLocks noGrp="1"/>
          </p:cNvSpPr>
          <p:nvPr>
            <p:ph idx="1"/>
          </p:nvPr>
        </p:nvSpPr>
        <p:spPr/>
        <p:txBody>
          <a:bodyPr/>
          <a:lstStyle/>
          <a:p>
            <a:pPr marL="514350" indent="-514350">
              <a:buAutoNum type="arabicPeriod"/>
            </a:pPr>
            <a:r>
              <a:rPr lang="en-US" sz="4000" dirty="0">
                <a:solidFill>
                  <a:schemeClr val="bg1"/>
                </a:solidFill>
                <a:latin typeface="Tahoma" panose="020B0604030504040204" pitchFamily="34" charset="0"/>
                <a:ea typeface="Tahoma" panose="020B0604030504040204" pitchFamily="34" charset="0"/>
                <a:cs typeface="Tahoma" panose="020B0604030504040204" pitchFamily="34" charset="0"/>
              </a:rPr>
              <a:t>Time </a:t>
            </a:r>
          </a:p>
          <a:p>
            <a:pPr marL="514350" indent="-514350">
              <a:buAutoNum type="arabicPeriod"/>
            </a:pPr>
            <a:r>
              <a:rPr lang="en-US" sz="4000" dirty="0">
                <a:solidFill>
                  <a:schemeClr val="bg1"/>
                </a:solidFill>
                <a:latin typeface="Tahoma" panose="020B0604030504040204" pitchFamily="34" charset="0"/>
                <a:ea typeface="Tahoma" panose="020B0604030504040204" pitchFamily="34" charset="0"/>
                <a:cs typeface="Tahoma" panose="020B0604030504040204" pitchFamily="34" charset="0"/>
              </a:rPr>
              <a:t>Fear</a:t>
            </a:r>
          </a:p>
          <a:p>
            <a:pPr marL="514350" indent="-514350">
              <a:buAutoNum type="arabicPeriod"/>
            </a:pPr>
            <a:r>
              <a:rPr lang="en-US" sz="4000" dirty="0">
                <a:solidFill>
                  <a:schemeClr val="bg1"/>
                </a:solidFill>
                <a:latin typeface="Tahoma" panose="020B0604030504040204" pitchFamily="34" charset="0"/>
                <a:ea typeface="Tahoma" panose="020B0604030504040204" pitchFamily="34" charset="0"/>
                <a:cs typeface="Tahoma" panose="020B0604030504040204" pitchFamily="34" charset="0"/>
              </a:rPr>
              <a:t>Complacency </a:t>
            </a:r>
          </a:p>
          <a:p>
            <a:pPr marL="514350" indent="-514350">
              <a:buAutoNum type="arabicPeriod"/>
            </a:pPr>
            <a:r>
              <a:rPr lang="en-US" sz="4000" dirty="0">
                <a:solidFill>
                  <a:schemeClr val="bg1"/>
                </a:solidFill>
                <a:latin typeface="Tahoma" panose="020B0604030504040204" pitchFamily="34" charset="0"/>
                <a:ea typeface="Tahoma" panose="020B0604030504040204" pitchFamily="34" charset="0"/>
                <a:cs typeface="Tahoma" panose="020B0604030504040204" pitchFamily="34" charset="0"/>
              </a:rPr>
              <a:t>Overreliance</a:t>
            </a:r>
          </a:p>
          <a:p>
            <a:pPr marL="514350" indent="-514350">
              <a:buAutoNum type="arabicPeriod"/>
            </a:pPr>
            <a:r>
              <a:rPr lang="en-US" sz="4000" dirty="0">
                <a:solidFill>
                  <a:schemeClr val="bg1"/>
                </a:solidFill>
                <a:latin typeface="Tahoma" panose="020B0604030504040204" pitchFamily="34" charset="0"/>
                <a:ea typeface="Tahoma" panose="020B0604030504040204" pitchFamily="34" charset="0"/>
                <a:cs typeface="Tahoma" panose="020B0604030504040204" pitchFamily="34" charset="0"/>
              </a:rPr>
              <a:t>Chaos  </a:t>
            </a:r>
          </a:p>
          <a:p>
            <a:pPr marL="514350" indent="-514350">
              <a:buAutoNum type="arabicPeriod"/>
            </a:pPr>
            <a:endParaRPr lang="en-US" dirty="0">
              <a:solidFill>
                <a:schemeClr val="bg1"/>
              </a:solidFill>
            </a:endParaRPr>
          </a:p>
          <a:p>
            <a:pPr marL="514350" indent="-514350">
              <a:buAutoNum type="arabicPeriod"/>
            </a:pPr>
            <a:endParaRPr lang="en-US" dirty="0">
              <a:solidFill>
                <a:schemeClr val="bg1"/>
              </a:solidFill>
            </a:endParaRPr>
          </a:p>
        </p:txBody>
      </p:sp>
      <p:sp>
        <p:nvSpPr>
          <p:cNvPr id="4" name="AutoShape 2" descr="Cartoon Cpr Stock Illustrations – 446 Cartoon Cpr Stock Illustrations ..."/>
          <p:cNvSpPr>
            <a:spLocks noChangeAspect="1" noChangeArrowheads="1"/>
          </p:cNvSpPr>
          <p:nvPr/>
        </p:nvSpPr>
        <p:spPr bwMode="auto">
          <a:xfrm flipH="1">
            <a:off x="-437091" y="-364596"/>
            <a:ext cx="8903758" cy="890378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3"/>
          <a:stretch>
            <a:fillRect/>
          </a:stretch>
        </p:blipFill>
        <p:spPr>
          <a:xfrm>
            <a:off x="7650664" y="1825625"/>
            <a:ext cx="3606827" cy="3271308"/>
          </a:xfrm>
          <a:prstGeom prst="rect">
            <a:avLst/>
          </a:prstGeom>
        </p:spPr>
      </p:pic>
    </p:spTree>
    <p:extLst>
      <p:ext uri="{BB962C8B-B14F-4D97-AF65-F5344CB8AC3E}">
        <p14:creationId xmlns:p14="http://schemas.microsoft.com/office/powerpoint/2010/main" val="3880890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3269" y="2718252"/>
            <a:ext cx="10515600" cy="1958787"/>
          </a:xfrm>
          <a:solidFill>
            <a:schemeClr val="accent1"/>
          </a:solidFill>
        </p:spPr>
        <p:txBody>
          <a:bodyPr>
            <a:normAutofit/>
          </a:bodyPr>
          <a:lstStyle/>
          <a:p>
            <a:pPr algn="ctr"/>
            <a:r>
              <a:rPr lang="en-US" dirty="0"/>
              <a:t>Preparing Your School for a Cardiac Emergency – Where Do I Start?</a:t>
            </a:r>
          </a:p>
        </p:txBody>
      </p:sp>
    </p:spTree>
    <p:extLst>
      <p:ext uri="{BB962C8B-B14F-4D97-AF65-F5344CB8AC3E}">
        <p14:creationId xmlns:p14="http://schemas.microsoft.com/office/powerpoint/2010/main" val="13800122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US" dirty="0"/>
              <a:t>How Prepared is my School for a Cardiac Emergency?</a:t>
            </a:r>
          </a:p>
        </p:txBody>
      </p:sp>
      <p:pic>
        <p:nvPicPr>
          <p:cNvPr id="3" name="Content Placeholder 2"/>
          <p:cNvPicPr>
            <a:picLocks noGrp="1" noChangeAspect="1"/>
          </p:cNvPicPr>
          <p:nvPr>
            <p:ph idx="1"/>
          </p:nvPr>
        </p:nvPicPr>
        <p:blipFill>
          <a:blip r:embed="rId3"/>
          <a:stretch>
            <a:fillRect/>
          </a:stretch>
        </p:blipFill>
        <p:spPr>
          <a:xfrm>
            <a:off x="6849073" y="1313561"/>
            <a:ext cx="3951641" cy="4754880"/>
          </a:xfrm>
          <a:prstGeom prst="rect">
            <a:avLst/>
          </a:prstGeom>
        </p:spPr>
      </p:pic>
      <p:sp>
        <p:nvSpPr>
          <p:cNvPr id="7" name="Rectangle 6"/>
          <p:cNvSpPr/>
          <p:nvPr/>
        </p:nvSpPr>
        <p:spPr>
          <a:xfrm>
            <a:off x="199694" y="1716118"/>
            <a:ext cx="6096000" cy="4832092"/>
          </a:xfrm>
          <a:prstGeom prst="rect">
            <a:avLst/>
          </a:prstGeom>
        </p:spPr>
        <p:txBody>
          <a:bodyPr lIns="91440" tIns="45720" rIns="91440" bIns="45720" anchor="t">
            <a:spAutoFit/>
          </a:bodyPr>
          <a:lstStyle/>
          <a:p>
            <a:pPr lvl="0">
              <a:buClr>
                <a:schemeClr val="dk1"/>
              </a:buClr>
              <a:buSzPct val="100000"/>
            </a:pPr>
            <a:r>
              <a:rPr lang="en-US" sz="2200" dirty="0">
                <a:solidFill>
                  <a:schemeClr val="bg1"/>
                </a:solidFill>
              </a:rPr>
              <a:t>The Heart Safe School checklist is a tool to serve as an initial assessment of your school/district.</a:t>
            </a:r>
          </a:p>
          <a:p>
            <a:pPr marL="342900" lvl="0" indent="-342900">
              <a:buClr>
                <a:schemeClr val="dk1"/>
              </a:buClr>
              <a:buSzPct val="100000"/>
              <a:buFont typeface="+mj-lt"/>
              <a:buAutoNum type="arabicPeriod"/>
            </a:pPr>
            <a:endParaRPr lang="en-US" sz="2200" dirty="0">
              <a:solidFill>
                <a:schemeClr val="bg1"/>
              </a:solidFill>
            </a:endParaRPr>
          </a:p>
          <a:p>
            <a:pPr lvl="0">
              <a:buClr>
                <a:schemeClr val="dk1"/>
              </a:buClr>
              <a:buSzPct val="100000"/>
            </a:pPr>
            <a:r>
              <a:rPr lang="en-US" sz="2200" dirty="0">
                <a:solidFill>
                  <a:schemeClr val="bg1"/>
                </a:solidFill>
              </a:rPr>
              <a:t>There are 14 checkpoints based upon best practices in school-based cardiac emergency preparedness.</a:t>
            </a:r>
          </a:p>
          <a:p>
            <a:pPr marL="342900" lvl="0" indent="-342900">
              <a:buClr>
                <a:schemeClr val="dk1"/>
              </a:buClr>
              <a:buSzPct val="100000"/>
              <a:buFont typeface="+mj-lt"/>
              <a:buAutoNum type="arabicPeriod"/>
            </a:pPr>
            <a:endParaRPr lang="en-US" sz="2200" dirty="0">
              <a:solidFill>
                <a:schemeClr val="bg1"/>
              </a:solidFill>
            </a:endParaRPr>
          </a:p>
          <a:p>
            <a:pPr>
              <a:buClr>
                <a:schemeClr val="dk1"/>
              </a:buClr>
              <a:buSzPct val="100000"/>
            </a:pPr>
            <a:r>
              <a:rPr lang="en-US" sz="2200" dirty="0">
                <a:solidFill>
                  <a:schemeClr val="bg1"/>
                </a:solidFill>
              </a:rPr>
              <a:t>The main categories are: </a:t>
            </a:r>
          </a:p>
          <a:p>
            <a:pPr marL="800100" lvl="1" indent="-342900">
              <a:buClr>
                <a:schemeClr val="dk1"/>
              </a:buClr>
              <a:buSzPct val="100000"/>
              <a:buFont typeface="Arial" panose="020B0604020202020204" pitchFamily="34" charset="0"/>
              <a:buChar char="•"/>
            </a:pPr>
            <a:r>
              <a:rPr lang="en-US" sz="2200" b="1" dirty="0">
                <a:solidFill>
                  <a:schemeClr val="bg1"/>
                </a:solidFill>
              </a:rPr>
              <a:t>AEDs</a:t>
            </a:r>
          </a:p>
          <a:p>
            <a:pPr marL="800100" lvl="1" indent="-342900">
              <a:buClr>
                <a:schemeClr val="dk1"/>
              </a:buClr>
              <a:buSzPct val="100000"/>
              <a:buFont typeface="Arial" panose="020B0604020202020204" pitchFamily="34" charset="0"/>
              <a:buChar char="•"/>
            </a:pPr>
            <a:r>
              <a:rPr lang="en-US" sz="2200" b="1" dirty="0">
                <a:solidFill>
                  <a:schemeClr val="bg1"/>
                </a:solidFill>
              </a:rPr>
              <a:t>Response team</a:t>
            </a:r>
          </a:p>
          <a:p>
            <a:pPr marL="800100" lvl="1" indent="-342900">
              <a:buClr>
                <a:schemeClr val="dk1"/>
              </a:buClr>
              <a:buSzPct val="100000"/>
              <a:buFont typeface="Arial" panose="020B0604020202020204" pitchFamily="34" charset="0"/>
              <a:buChar char="•"/>
            </a:pPr>
            <a:r>
              <a:rPr lang="en-US" sz="2200" b="1" dirty="0">
                <a:solidFill>
                  <a:schemeClr val="bg1"/>
                </a:solidFill>
              </a:rPr>
              <a:t>SCA response plan</a:t>
            </a:r>
          </a:p>
          <a:p>
            <a:pPr marL="800100" lvl="1" indent="-342900">
              <a:buClr>
                <a:schemeClr val="dk1"/>
              </a:buClr>
              <a:buSzPct val="100000"/>
              <a:buFont typeface="Arial" panose="020B0604020202020204" pitchFamily="34" charset="0"/>
              <a:buChar char="•"/>
            </a:pPr>
            <a:r>
              <a:rPr lang="en-US" sz="2200" b="1" dirty="0">
                <a:solidFill>
                  <a:schemeClr val="bg1"/>
                </a:solidFill>
              </a:rPr>
              <a:t>Staff training</a:t>
            </a:r>
          </a:p>
          <a:p>
            <a:pPr marL="800100" lvl="1" indent="-342900">
              <a:buClr>
                <a:schemeClr val="dk1"/>
              </a:buClr>
              <a:buSzPct val="100000"/>
              <a:buFont typeface="Arial" panose="020B0604020202020204" pitchFamily="34" charset="0"/>
              <a:buChar char="•"/>
            </a:pPr>
            <a:r>
              <a:rPr lang="en-US" sz="2200" b="1" dirty="0">
                <a:solidFill>
                  <a:schemeClr val="bg1"/>
                </a:solidFill>
              </a:rPr>
              <a:t>Drilling</a:t>
            </a:r>
          </a:p>
        </p:txBody>
      </p:sp>
      <p:pic>
        <p:nvPicPr>
          <p:cNvPr id="2" name="Picture 1"/>
          <p:cNvPicPr>
            <a:picLocks noChangeAspect="1"/>
          </p:cNvPicPr>
          <p:nvPr/>
        </p:nvPicPr>
        <p:blipFill>
          <a:blip r:embed="rId4"/>
          <a:stretch>
            <a:fillRect/>
          </a:stretch>
        </p:blipFill>
        <p:spPr>
          <a:xfrm>
            <a:off x="6452224" y="2861981"/>
            <a:ext cx="5510253" cy="1280160"/>
          </a:xfrm>
          <a:prstGeom prst="rect">
            <a:avLst/>
          </a:prstGeom>
        </p:spPr>
      </p:pic>
      <p:pic>
        <p:nvPicPr>
          <p:cNvPr id="5" name="Picture 4">
            <a:extLst>
              <a:ext uri="{FF2B5EF4-FFF2-40B4-BE49-F238E27FC236}">
                <a16:creationId xmlns:a16="http://schemas.microsoft.com/office/drawing/2014/main" id="{7AB37E3B-0F75-D1F2-978B-4E4229D6980D}"/>
              </a:ext>
            </a:extLst>
          </p:cNvPr>
          <p:cNvPicPr>
            <a:picLocks noChangeAspect="1"/>
          </p:cNvPicPr>
          <p:nvPr/>
        </p:nvPicPr>
        <p:blipFill>
          <a:blip r:embed="rId5"/>
          <a:stretch>
            <a:fillRect/>
          </a:stretch>
        </p:blipFill>
        <p:spPr>
          <a:xfrm>
            <a:off x="4148915" y="4766139"/>
            <a:ext cx="1866900" cy="1866900"/>
          </a:xfrm>
          <a:prstGeom prst="rect">
            <a:avLst/>
          </a:prstGeom>
        </p:spPr>
      </p:pic>
    </p:spTree>
    <p:extLst>
      <p:ext uri="{BB962C8B-B14F-4D97-AF65-F5344CB8AC3E}">
        <p14:creationId xmlns:p14="http://schemas.microsoft.com/office/powerpoint/2010/main" val="37994610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1F776-54A2-26D3-B34E-F214347743E5}"/>
              </a:ext>
            </a:extLst>
          </p:cNvPr>
          <p:cNvSpPr>
            <a:spLocks noGrp="1"/>
          </p:cNvSpPr>
          <p:nvPr>
            <p:ph type="title"/>
          </p:nvPr>
        </p:nvSpPr>
        <p:spPr/>
        <p:txBody>
          <a:bodyPr/>
          <a:lstStyle/>
          <a:p>
            <a:pPr algn="ctr"/>
            <a:r>
              <a:rPr lang="en-US" dirty="0"/>
              <a:t>Breakout Groups</a:t>
            </a:r>
          </a:p>
        </p:txBody>
      </p:sp>
      <p:sp>
        <p:nvSpPr>
          <p:cNvPr id="3" name="Content Placeholder 2">
            <a:extLst>
              <a:ext uri="{FF2B5EF4-FFF2-40B4-BE49-F238E27FC236}">
                <a16:creationId xmlns:a16="http://schemas.microsoft.com/office/drawing/2014/main" id="{051F770E-62A2-5CAC-1067-CEA4162C8F48}"/>
              </a:ext>
            </a:extLst>
          </p:cNvPr>
          <p:cNvSpPr>
            <a:spLocks noGrp="1"/>
          </p:cNvSpPr>
          <p:nvPr>
            <p:ph idx="1"/>
          </p:nvPr>
        </p:nvSpPr>
        <p:spPr/>
        <p:txBody>
          <a:bodyPr/>
          <a:lstStyle/>
          <a:p>
            <a:pPr marL="0" indent="0" algn="ctr">
              <a:buNone/>
            </a:pPr>
            <a:endParaRPr lang="en-US" dirty="0">
              <a:solidFill>
                <a:schemeClr val="bg1"/>
              </a:solidFill>
            </a:endParaRPr>
          </a:p>
          <a:p>
            <a:pPr marL="0" indent="0" algn="ctr">
              <a:buNone/>
            </a:pPr>
            <a:endParaRPr lang="en-US" dirty="0">
              <a:solidFill>
                <a:schemeClr val="bg1"/>
              </a:solidFill>
            </a:endParaRPr>
          </a:p>
          <a:p>
            <a:pPr marL="0" indent="0" algn="ctr">
              <a:buNone/>
            </a:pPr>
            <a:r>
              <a:rPr lang="en-US" dirty="0">
                <a:solidFill>
                  <a:schemeClr val="bg1"/>
                </a:solidFill>
              </a:rPr>
              <a:t>Building a plan for Your School</a:t>
            </a:r>
          </a:p>
        </p:txBody>
      </p:sp>
    </p:spTree>
    <p:extLst>
      <p:ext uri="{BB962C8B-B14F-4D97-AF65-F5344CB8AC3E}">
        <p14:creationId xmlns:p14="http://schemas.microsoft.com/office/powerpoint/2010/main" val="1802178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3B7DB-E3DC-7C20-E492-44BFA0AE9CA5}"/>
              </a:ext>
            </a:extLst>
          </p:cNvPr>
          <p:cNvSpPr>
            <a:spLocks noGrp="1"/>
          </p:cNvSpPr>
          <p:nvPr>
            <p:ph type="title"/>
          </p:nvPr>
        </p:nvSpPr>
        <p:spPr/>
        <p:txBody>
          <a:bodyPr/>
          <a:lstStyle/>
          <a:p>
            <a:pPr algn="ctr"/>
            <a:r>
              <a:rPr lang="en-US" dirty="0"/>
              <a:t>Heart Safe School</a:t>
            </a:r>
          </a:p>
        </p:txBody>
      </p:sp>
      <p:sp>
        <p:nvSpPr>
          <p:cNvPr id="3" name="Content Placeholder 2">
            <a:extLst>
              <a:ext uri="{FF2B5EF4-FFF2-40B4-BE49-F238E27FC236}">
                <a16:creationId xmlns:a16="http://schemas.microsoft.com/office/drawing/2014/main" id="{035ADBBF-49C8-2895-84A0-8C193BF6C2FF}"/>
              </a:ext>
            </a:extLst>
          </p:cNvPr>
          <p:cNvSpPr>
            <a:spLocks noGrp="1"/>
          </p:cNvSpPr>
          <p:nvPr>
            <p:ph idx="1"/>
          </p:nvPr>
        </p:nvSpPr>
        <p:spPr/>
        <p:txBody>
          <a:bodyPr/>
          <a:lstStyle/>
          <a:p>
            <a:pPr marL="0" indent="0" algn="ctr">
              <a:buNone/>
            </a:pPr>
            <a:endParaRPr lang="en-US" sz="4000" dirty="0">
              <a:solidFill>
                <a:schemeClr val="bg1"/>
              </a:solidFill>
            </a:endParaRPr>
          </a:p>
          <a:p>
            <a:pPr marL="0" indent="0" algn="ctr">
              <a:buNone/>
            </a:pPr>
            <a:endParaRPr lang="en-US" sz="4000" dirty="0">
              <a:solidFill>
                <a:schemeClr val="bg1"/>
              </a:solidFill>
            </a:endParaRPr>
          </a:p>
          <a:p>
            <a:pPr marL="0" indent="0" algn="ctr">
              <a:buNone/>
            </a:pPr>
            <a:r>
              <a:rPr lang="en-US" sz="4000" dirty="0">
                <a:solidFill>
                  <a:schemeClr val="bg1"/>
                </a:solidFill>
              </a:rPr>
              <a:t>AED and Site Assessment</a:t>
            </a:r>
            <a:endParaRPr lang="en-US" sz="4000" dirty="0"/>
          </a:p>
        </p:txBody>
      </p:sp>
      <p:sp>
        <p:nvSpPr>
          <p:cNvPr id="4" name="Title 1"/>
          <p:cNvSpPr txBox="1">
            <a:spLocks/>
          </p:cNvSpPr>
          <p:nvPr/>
        </p:nvSpPr>
        <p:spPr>
          <a:xfrm>
            <a:off x="733269" y="2718252"/>
            <a:ext cx="10515600" cy="1958787"/>
          </a:xfrm>
          <a:prstGeom prst="rect">
            <a:avLst/>
          </a:prstGeom>
          <a:solidFill>
            <a:schemeClr val="accent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AED and Site Assessment</a:t>
            </a:r>
          </a:p>
        </p:txBody>
      </p:sp>
    </p:spTree>
    <p:extLst>
      <p:ext uri="{BB962C8B-B14F-4D97-AF65-F5344CB8AC3E}">
        <p14:creationId xmlns:p14="http://schemas.microsoft.com/office/powerpoint/2010/main" val="35889476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68F-6587-F340-97D1-4B3636F74424}"/>
              </a:ext>
            </a:extLst>
          </p:cNvPr>
          <p:cNvSpPr>
            <a:spLocks noGrp="1"/>
          </p:cNvSpPr>
          <p:nvPr>
            <p:ph type="title"/>
          </p:nvPr>
        </p:nvSpPr>
        <p:spPr/>
        <p:txBody>
          <a:bodyPr/>
          <a:lstStyle/>
          <a:p>
            <a:pPr algn="ctr"/>
            <a:r>
              <a:rPr lang="en-US" dirty="0"/>
              <a:t>Site Assessment</a:t>
            </a:r>
          </a:p>
        </p:txBody>
      </p:sp>
      <p:sp>
        <p:nvSpPr>
          <p:cNvPr id="3" name="Content Placeholder 2">
            <a:extLst>
              <a:ext uri="{FF2B5EF4-FFF2-40B4-BE49-F238E27FC236}">
                <a16:creationId xmlns:a16="http://schemas.microsoft.com/office/drawing/2014/main" id="{8E6CBB05-7F68-1FC0-47BE-3776038F8EE4}"/>
              </a:ext>
            </a:extLst>
          </p:cNvPr>
          <p:cNvSpPr>
            <a:spLocks noGrp="1"/>
          </p:cNvSpPr>
          <p:nvPr>
            <p:ph idx="1"/>
          </p:nvPr>
        </p:nvSpPr>
        <p:spPr>
          <a:xfrm>
            <a:off x="944525" y="1921318"/>
            <a:ext cx="10515600" cy="3974474"/>
          </a:xfrm>
        </p:spPr>
        <p:txBody>
          <a:bodyPr>
            <a:normAutofit lnSpcReduction="10000"/>
          </a:bodyPr>
          <a:lstStyle/>
          <a:p>
            <a:pPr>
              <a:lnSpc>
                <a:spcPct val="100000"/>
              </a:lnSpc>
              <a:spcBef>
                <a:spcPts val="0"/>
              </a:spcBef>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Name of school? </a:t>
            </a:r>
          </a:p>
          <a:p>
            <a:pPr>
              <a:lnSpc>
                <a:spcPct val="100000"/>
              </a:lnSpc>
              <a:spcBef>
                <a:spcPts val="0"/>
              </a:spcBef>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Is it known as the old middle school? </a:t>
            </a:r>
          </a:p>
          <a:p>
            <a:pPr>
              <a:lnSpc>
                <a:spcPct val="100000"/>
              </a:lnSpc>
              <a:spcBef>
                <a:spcPts val="0"/>
              </a:spcBef>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How many buildings, hallways, classrooms, portables? </a:t>
            </a:r>
          </a:p>
          <a:p>
            <a:pPr>
              <a:lnSpc>
                <a:spcPct val="100000"/>
              </a:lnSpc>
              <a:spcBef>
                <a:spcPts val="0"/>
              </a:spcBef>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Locked doors? </a:t>
            </a:r>
          </a:p>
          <a:p>
            <a:pPr>
              <a:lnSpc>
                <a:spcPct val="100000"/>
              </a:lnSpc>
              <a:spcBef>
                <a:spcPts val="0"/>
              </a:spcBef>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Keys vs fabs? Does the medical response team have access to all doors? </a:t>
            </a:r>
          </a:p>
          <a:p>
            <a:pPr>
              <a:lnSpc>
                <a:spcPct val="100000"/>
              </a:lnSpc>
              <a:spcBef>
                <a:spcPts val="0"/>
              </a:spcBef>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How many AEDS? </a:t>
            </a:r>
          </a:p>
          <a:p>
            <a:pPr>
              <a:lnSpc>
                <a:spcPct val="100000"/>
              </a:lnSpc>
              <a:spcBef>
                <a:spcPts val="0"/>
              </a:spcBef>
              <a:defRPr/>
            </a:pPr>
            <a:r>
              <a:rPr lang="en-US" dirty="0">
                <a:solidFill>
                  <a:prstClr val="black"/>
                </a:solidFill>
                <a:latin typeface="Calibri" panose="020F0502020204030204"/>
              </a:rPr>
              <a:t>Can we get anywhere on campus and be able to deliver a shock with the AED in under 3 minutes? </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a:lnSpc>
                <a:spcPct val="100000"/>
              </a:lnSpc>
              <a:spcBef>
                <a:spcPts val="0"/>
              </a:spcBef>
              <a:defRPr/>
            </a:pPr>
            <a:r>
              <a:rPr lang="en-US" dirty="0">
                <a:solidFill>
                  <a:prstClr val="black"/>
                </a:solidFill>
                <a:latin typeface="Calibri" panose="020F0502020204030204"/>
              </a:rPr>
              <a:t>Communication systems?</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US" dirty="0"/>
          </a:p>
        </p:txBody>
      </p:sp>
      <p:sp>
        <p:nvSpPr>
          <p:cNvPr id="4" name="AutoShape 2" descr="Image result for Project ADAM Heart safe school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40964935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Equipment Assessment</a:t>
            </a:r>
          </a:p>
        </p:txBody>
      </p:sp>
      <p:sp>
        <p:nvSpPr>
          <p:cNvPr id="5" name="Content Placeholder 4"/>
          <p:cNvSpPr>
            <a:spLocks noGrp="1"/>
          </p:cNvSpPr>
          <p:nvPr>
            <p:ph idx="1"/>
          </p:nvPr>
        </p:nvSpPr>
        <p:spPr/>
        <p:txBody>
          <a:bodyPr vert="horz" lIns="91440" tIns="45720" rIns="91440" bIns="45720" rtlCol="0" anchor="t">
            <a:normAutofit lnSpcReduction="10000"/>
          </a:bodyPr>
          <a:lstStyle/>
          <a:p>
            <a:r>
              <a:rPr lang="en-US" dirty="0">
                <a:solidFill>
                  <a:schemeClr val="bg1"/>
                </a:solidFill>
              </a:rPr>
              <a:t>Number of People</a:t>
            </a:r>
          </a:p>
          <a:p>
            <a:r>
              <a:rPr lang="en-US" dirty="0">
                <a:solidFill>
                  <a:schemeClr val="bg1"/>
                </a:solidFill>
              </a:rPr>
              <a:t>Number of Buildings</a:t>
            </a:r>
          </a:p>
          <a:p>
            <a:r>
              <a:rPr lang="en-US" dirty="0">
                <a:solidFill>
                  <a:schemeClr val="bg1"/>
                </a:solidFill>
              </a:rPr>
              <a:t>Number of AEDs</a:t>
            </a:r>
          </a:p>
          <a:p>
            <a:r>
              <a:rPr lang="en-US" dirty="0">
                <a:solidFill>
                  <a:schemeClr val="bg1"/>
                </a:solidFill>
              </a:rPr>
              <a:t>Community Use</a:t>
            </a:r>
          </a:p>
          <a:p>
            <a:r>
              <a:rPr lang="en-US" dirty="0">
                <a:solidFill>
                  <a:schemeClr val="bg1"/>
                </a:solidFill>
              </a:rPr>
              <a:t>Athletic Fields</a:t>
            </a:r>
          </a:p>
          <a:p>
            <a:r>
              <a:rPr lang="en-US" dirty="0">
                <a:solidFill>
                  <a:schemeClr val="bg1"/>
                </a:solidFill>
              </a:rPr>
              <a:t>Number of Teams</a:t>
            </a:r>
          </a:p>
          <a:p>
            <a:r>
              <a:rPr lang="en-US" dirty="0">
                <a:solidFill>
                  <a:schemeClr val="bg1"/>
                </a:solidFill>
              </a:rPr>
              <a:t>Practice Fields</a:t>
            </a:r>
          </a:p>
          <a:p>
            <a:r>
              <a:rPr lang="en-US" dirty="0">
                <a:solidFill>
                  <a:schemeClr val="bg1"/>
                </a:solidFill>
              </a:rPr>
              <a:t>AEDs with Teams at Fields</a:t>
            </a:r>
          </a:p>
          <a:p>
            <a:pPr marL="0" indent="0">
              <a:buNone/>
            </a:pPr>
            <a:endParaRPr lang="en-US" dirty="0">
              <a:solidFill>
                <a:schemeClr val="bg1"/>
              </a:solidFill>
            </a:endParaRPr>
          </a:p>
          <a:p>
            <a:endParaRPr lang="en-US" dirty="0">
              <a:solidFill>
                <a:srgbClr val="FFFFFF"/>
              </a:solidFill>
            </a:endParaRPr>
          </a:p>
        </p:txBody>
      </p:sp>
      <p:pic>
        <p:nvPicPr>
          <p:cNvPr id="3" name="Picture 2" descr="Automatic External Defibrillator Free Stock Photo - Public Domain Picture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25971" y="1825625"/>
            <a:ext cx="3627829" cy="2424049"/>
          </a:xfrm>
          <a:prstGeom prst="rect">
            <a:avLst/>
          </a:prstGeom>
        </p:spPr>
      </p:pic>
    </p:spTree>
    <p:extLst>
      <p:ext uri="{BB962C8B-B14F-4D97-AF65-F5344CB8AC3E}">
        <p14:creationId xmlns:p14="http://schemas.microsoft.com/office/powerpoint/2010/main" val="40903586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Barriers to AEDs in Schools</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US">
                <a:solidFill>
                  <a:schemeClr val="bg1"/>
                </a:solidFill>
              </a:rPr>
              <a:t>263 Reported Most Common Barriers</a:t>
            </a:r>
            <a:endParaRPr lang="en-US"/>
          </a:p>
          <a:p>
            <a:pPr lvl="1">
              <a:lnSpc>
                <a:spcPct val="150000"/>
              </a:lnSpc>
            </a:pPr>
            <a:r>
              <a:rPr lang="en-US">
                <a:solidFill>
                  <a:schemeClr val="bg1"/>
                </a:solidFill>
              </a:rPr>
              <a:t>80% Limited Financial Resources </a:t>
            </a:r>
          </a:p>
          <a:p>
            <a:pPr lvl="1">
              <a:lnSpc>
                <a:spcPct val="150000"/>
              </a:lnSpc>
            </a:pPr>
            <a:r>
              <a:rPr lang="en-US">
                <a:solidFill>
                  <a:schemeClr val="bg1"/>
                </a:solidFill>
              </a:rPr>
              <a:t>24% Legal Issues / Liability</a:t>
            </a:r>
          </a:p>
          <a:p>
            <a:pPr lvl="1">
              <a:lnSpc>
                <a:spcPct val="150000"/>
              </a:lnSpc>
            </a:pPr>
            <a:r>
              <a:rPr lang="en-US">
                <a:solidFill>
                  <a:schemeClr val="bg1"/>
                </a:solidFill>
              </a:rPr>
              <a:t>13 % Didn't Know Where to put It </a:t>
            </a:r>
          </a:p>
          <a:p>
            <a:pPr lvl="1">
              <a:lnSpc>
                <a:spcPct val="150000"/>
              </a:lnSpc>
            </a:pPr>
            <a:r>
              <a:rPr lang="en-US">
                <a:solidFill>
                  <a:schemeClr val="bg1"/>
                </a:solidFill>
              </a:rPr>
              <a:t>10% Reported School Policy</a:t>
            </a:r>
          </a:p>
          <a:p>
            <a:pPr lvl="1">
              <a:lnSpc>
                <a:spcPct val="150000"/>
              </a:lnSpc>
            </a:pPr>
            <a:r>
              <a:rPr lang="en-US">
                <a:solidFill>
                  <a:schemeClr val="bg1"/>
                </a:solidFill>
              </a:rPr>
              <a:t>1% did not think an AED was Cost-Effective</a:t>
            </a:r>
          </a:p>
          <a:p>
            <a:endParaRPr lang="en-US"/>
          </a:p>
        </p:txBody>
      </p:sp>
      <p:sp>
        <p:nvSpPr>
          <p:cNvPr id="4" name="TextBox 3">
            <a:extLst>
              <a:ext uri="{FF2B5EF4-FFF2-40B4-BE49-F238E27FC236}">
                <a16:creationId xmlns:a16="http://schemas.microsoft.com/office/drawing/2014/main" id="{422CBFCE-A545-4C59-A18A-8F2D58523616}"/>
              </a:ext>
            </a:extLst>
          </p:cNvPr>
          <p:cNvSpPr txBox="1"/>
          <p:nvPr/>
        </p:nvSpPr>
        <p:spPr>
          <a:xfrm>
            <a:off x="838200" y="5989937"/>
            <a:ext cx="4191000" cy="338554"/>
          </a:xfrm>
          <a:prstGeom prst="rect">
            <a:avLst/>
          </a:prstGeom>
          <a:noFill/>
        </p:spPr>
        <p:txBody>
          <a:bodyPr wrap="square" rtlCol="0">
            <a:spAutoFit/>
          </a:bodyPr>
          <a:lstStyle/>
          <a:p>
            <a:r>
              <a:rPr lang="en-US" sz="1600" i="1">
                <a:solidFill>
                  <a:schemeClr val="bg1">
                    <a:lumMod val="50000"/>
                  </a:schemeClr>
                </a:solidFill>
              </a:rPr>
              <a:t>Drezner, Jonathan et al BJSM Vol 47</a:t>
            </a:r>
          </a:p>
        </p:txBody>
      </p:sp>
      <p:sp>
        <p:nvSpPr>
          <p:cNvPr id="5" name="AutoShape 2" descr="Image result for Project ADAM Heart safe school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2889423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8845-F60C-77E5-F93F-E73578C7385E}"/>
              </a:ext>
            </a:extLst>
          </p:cNvPr>
          <p:cNvSpPr>
            <a:spLocks noGrp="1"/>
          </p:cNvSpPr>
          <p:nvPr>
            <p:ph type="title"/>
          </p:nvPr>
        </p:nvSpPr>
        <p:spPr/>
        <p:txBody>
          <a:bodyPr/>
          <a:lstStyle/>
          <a:p>
            <a:pPr algn="ctr"/>
            <a:r>
              <a:rPr lang="en-US" dirty="0"/>
              <a:t>Team </a:t>
            </a:r>
          </a:p>
        </p:txBody>
      </p:sp>
      <p:sp>
        <p:nvSpPr>
          <p:cNvPr id="3" name="Content Placeholder 2">
            <a:extLst>
              <a:ext uri="{FF2B5EF4-FFF2-40B4-BE49-F238E27FC236}">
                <a16:creationId xmlns:a16="http://schemas.microsoft.com/office/drawing/2014/main" id="{7361703C-8AA5-796F-FE86-AD323E0C0D8A}"/>
              </a:ext>
            </a:extLst>
          </p:cNvPr>
          <p:cNvSpPr>
            <a:spLocks noGrp="1"/>
          </p:cNvSpPr>
          <p:nvPr>
            <p:ph idx="1"/>
          </p:nvPr>
        </p:nvSpPr>
        <p:spPr/>
        <p:txBody>
          <a:bodyPr/>
          <a:lstStyle/>
          <a:p>
            <a:pPr marL="0" indent="0">
              <a:buNone/>
            </a:pPr>
            <a:endParaRPr lang="en-US" dirty="0">
              <a:solidFill>
                <a:schemeClr val="bg1"/>
              </a:solidFill>
            </a:endParaRPr>
          </a:p>
          <a:p>
            <a:pPr marL="0" indent="0">
              <a:buNone/>
            </a:pPr>
            <a:endParaRPr lang="en-US" dirty="0">
              <a:solidFill>
                <a:schemeClr val="bg1"/>
              </a:solidFill>
            </a:endParaRPr>
          </a:p>
          <a:p>
            <a:pPr marL="0" indent="0">
              <a:buNone/>
            </a:pPr>
            <a:endParaRPr lang="en-US" dirty="0">
              <a:solidFill>
                <a:schemeClr val="bg1"/>
              </a:solidFill>
            </a:endParaRPr>
          </a:p>
          <a:p>
            <a:pPr marL="0" indent="0" algn="ctr">
              <a:buNone/>
            </a:pPr>
            <a:r>
              <a:rPr lang="en-US" dirty="0">
                <a:solidFill>
                  <a:schemeClr val="bg1"/>
                </a:solidFill>
              </a:rPr>
              <a:t>Who’s on my Team?</a:t>
            </a:r>
          </a:p>
        </p:txBody>
      </p:sp>
      <p:sp>
        <p:nvSpPr>
          <p:cNvPr id="4" name="Title 1"/>
          <p:cNvSpPr txBox="1">
            <a:spLocks/>
          </p:cNvSpPr>
          <p:nvPr/>
        </p:nvSpPr>
        <p:spPr>
          <a:xfrm>
            <a:off x="733269" y="2718252"/>
            <a:ext cx="10515600" cy="1958787"/>
          </a:xfrm>
          <a:prstGeom prst="rect">
            <a:avLst/>
          </a:prstGeom>
          <a:solidFill>
            <a:schemeClr val="accent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Who’s On My Team?</a:t>
            </a:r>
          </a:p>
        </p:txBody>
      </p:sp>
    </p:spTree>
    <p:extLst>
      <p:ext uri="{BB962C8B-B14F-4D97-AF65-F5344CB8AC3E}">
        <p14:creationId xmlns:p14="http://schemas.microsoft.com/office/powerpoint/2010/main" val="38685783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989DA-BFD9-819C-6420-A16F830EA559}"/>
              </a:ext>
            </a:extLst>
          </p:cNvPr>
          <p:cNvSpPr>
            <a:spLocks noGrp="1"/>
          </p:cNvSpPr>
          <p:nvPr>
            <p:ph type="title"/>
          </p:nvPr>
        </p:nvSpPr>
        <p:spPr/>
        <p:txBody>
          <a:bodyPr/>
          <a:lstStyle/>
          <a:p>
            <a:pPr algn="ctr"/>
            <a:r>
              <a:rPr lang="en-US" dirty="0"/>
              <a:t>Team Members</a:t>
            </a:r>
          </a:p>
        </p:txBody>
      </p:sp>
      <p:sp>
        <p:nvSpPr>
          <p:cNvPr id="3" name="Content Placeholder 2">
            <a:extLst>
              <a:ext uri="{FF2B5EF4-FFF2-40B4-BE49-F238E27FC236}">
                <a16:creationId xmlns:a16="http://schemas.microsoft.com/office/drawing/2014/main" id="{2D39F562-782F-7C4E-1538-7053C43C9D24}"/>
              </a:ext>
            </a:extLst>
          </p:cNvPr>
          <p:cNvSpPr>
            <a:spLocks noGrp="1"/>
          </p:cNvSpPr>
          <p:nvPr>
            <p:ph idx="1"/>
          </p:nvPr>
        </p:nvSpPr>
        <p:spPr/>
        <p:txBody>
          <a:bodyPr/>
          <a:lstStyle/>
          <a:p>
            <a:r>
              <a:rPr lang="en-US" dirty="0">
                <a:solidFill>
                  <a:schemeClr val="bg1"/>
                </a:solidFill>
              </a:rPr>
              <a:t>PE Teachers</a:t>
            </a:r>
          </a:p>
          <a:p>
            <a:r>
              <a:rPr lang="en-US" dirty="0">
                <a:solidFill>
                  <a:schemeClr val="bg1"/>
                </a:solidFill>
              </a:rPr>
              <a:t>Resource officer</a:t>
            </a:r>
          </a:p>
          <a:p>
            <a:r>
              <a:rPr lang="en-US" dirty="0">
                <a:solidFill>
                  <a:schemeClr val="bg1"/>
                </a:solidFill>
              </a:rPr>
              <a:t>Front desk </a:t>
            </a:r>
          </a:p>
          <a:p>
            <a:r>
              <a:rPr lang="en-US" dirty="0">
                <a:solidFill>
                  <a:schemeClr val="bg1"/>
                </a:solidFill>
              </a:rPr>
              <a:t>Administration</a:t>
            </a:r>
          </a:p>
          <a:p>
            <a:r>
              <a:rPr lang="en-US" dirty="0">
                <a:solidFill>
                  <a:schemeClr val="bg1"/>
                </a:solidFill>
              </a:rPr>
              <a:t>Counselors</a:t>
            </a:r>
          </a:p>
          <a:p>
            <a:r>
              <a:rPr lang="en-US" dirty="0">
                <a:solidFill>
                  <a:schemeClr val="bg1"/>
                </a:solidFill>
              </a:rPr>
              <a:t>Teachers with medical or military background</a:t>
            </a:r>
          </a:p>
        </p:txBody>
      </p:sp>
    </p:spTree>
    <p:extLst>
      <p:ext uri="{BB962C8B-B14F-4D97-AF65-F5344CB8AC3E}">
        <p14:creationId xmlns:p14="http://schemas.microsoft.com/office/powerpoint/2010/main" val="8213640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7240F-766C-4E9E-77F8-7DA7DD4250CA}"/>
              </a:ext>
            </a:extLst>
          </p:cNvPr>
          <p:cNvSpPr>
            <a:spLocks noGrp="1"/>
          </p:cNvSpPr>
          <p:nvPr>
            <p:ph type="title"/>
          </p:nvPr>
        </p:nvSpPr>
        <p:spPr/>
        <p:txBody>
          <a:bodyPr>
            <a:normAutofit fontScale="90000"/>
          </a:bodyPr>
          <a:lstStyle/>
          <a:p>
            <a:pPr algn="ctr"/>
            <a:r>
              <a:rPr lang="en-US" dirty="0"/>
              <a:t>Cardiac Emergency Response Plan</a:t>
            </a:r>
            <a:br>
              <a:rPr lang="en-US" dirty="0"/>
            </a:br>
            <a:r>
              <a:rPr lang="en-US" dirty="0"/>
              <a:t>(CERP)</a:t>
            </a:r>
          </a:p>
        </p:txBody>
      </p:sp>
      <p:sp>
        <p:nvSpPr>
          <p:cNvPr id="3" name="Content Placeholder 2">
            <a:extLst>
              <a:ext uri="{FF2B5EF4-FFF2-40B4-BE49-F238E27FC236}">
                <a16:creationId xmlns:a16="http://schemas.microsoft.com/office/drawing/2014/main" id="{046D5CB5-321B-9D40-1D71-157E34B34027}"/>
              </a:ext>
            </a:extLst>
          </p:cNvPr>
          <p:cNvSpPr>
            <a:spLocks noGrp="1"/>
          </p:cNvSpPr>
          <p:nvPr>
            <p:ph idx="1"/>
          </p:nvPr>
        </p:nvSpPr>
        <p:spPr/>
        <p:txBody>
          <a:bodyPr/>
          <a:lstStyle/>
          <a:p>
            <a:pPr marL="0" indent="0">
              <a:buNone/>
            </a:pPr>
            <a:endParaRPr lang="en-US" dirty="0">
              <a:solidFill>
                <a:schemeClr val="bg1"/>
              </a:solidFill>
            </a:endParaRPr>
          </a:p>
          <a:p>
            <a:pPr marL="0" indent="0">
              <a:buNone/>
            </a:pPr>
            <a:endParaRPr lang="en-US" dirty="0">
              <a:solidFill>
                <a:schemeClr val="bg1"/>
              </a:solidFill>
            </a:endParaRPr>
          </a:p>
          <a:p>
            <a:pPr marL="0" indent="0">
              <a:buNone/>
            </a:pPr>
            <a:endParaRPr lang="en-US" dirty="0">
              <a:solidFill>
                <a:schemeClr val="bg1"/>
              </a:solidFill>
            </a:endParaRPr>
          </a:p>
          <a:p>
            <a:pPr marL="0" indent="0" algn="ctr">
              <a:buNone/>
            </a:pPr>
            <a:r>
              <a:rPr lang="en-US" dirty="0">
                <a:solidFill>
                  <a:schemeClr val="bg1"/>
                </a:solidFill>
              </a:rPr>
              <a:t>CERP vs CERP Protocol</a:t>
            </a:r>
          </a:p>
        </p:txBody>
      </p:sp>
      <p:sp>
        <p:nvSpPr>
          <p:cNvPr id="4" name="Title 1"/>
          <p:cNvSpPr txBox="1">
            <a:spLocks/>
          </p:cNvSpPr>
          <p:nvPr/>
        </p:nvSpPr>
        <p:spPr>
          <a:xfrm>
            <a:off x="733269" y="2718252"/>
            <a:ext cx="10515600" cy="1958787"/>
          </a:xfrm>
          <a:prstGeom prst="rect">
            <a:avLst/>
          </a:prstGeom>
          <a:solidFill>
            <a:schemeClr val="accent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EAP vs. CERP vs. CERP Protocol</a:t>
            </a:r>
          </a:p>
        </p:txBody>
      </p:sp>
    </p:spTree>
    <p:extLst>
      <p:ext uri="{BB962C8B-B14F-4D97-AF65-F5344CB8AC3E}">
        <p14:creationId xmlns:p14="http://schemas.microsoft.com/office/powerpoint/2010/main" val="14627215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Emergency Action Plan </a:t>
            </a:r>
          </a:p>
        </p:txBody>
      </p:sp>
      <p:sp>
        <p:nvSpPr>
          <p:cNvPr id="3" name="Content Placeholder 2"/>
          <p:cNvSpPr>
            <a:spLocks noGrp="1"/>
          </p:cNvSpPr>
          <p:nvPr>
            <p:ph idx="1"/>
          </p:nvPr>
        </p:nvSpPr>
        <p:spPr/>
        <p:txBody>
          <a:bodyPr/>
          <a:lstStyle/>
          <a:p>
            <a:r>
              <a:rPr lang="en-US" dirty="0">
                <a:solidFill>
                  <a:schemeClr val="bg1"/>
                </a:solidFill>
              </a:rPr>
              <a:t>Emergency Action Plan (EAP)</a:t>
            </a:r>
          </a:p>
          <a:p>
            <a:pPr lvl="1"/>
            <a:r>
              <a:rPr lang="en-US" dirty="0">
                <a:solidFill>
                  <a:schemeClr val="bg1"/>
                </a:solidFill>
              </a:rPr>
              <a:t>Formal document that outlines procedures to following during an emergency.</a:t>
            </a:r>
          </a:p>
        </p:txBody>
      </p:sp>
      <p:pic>
        <p:nvPicPr>
          <p:cNvPr id="4" name="Picture 3"/>
          <p:cNvPicPr>
            <a:picLocks noChangeAspect="1"/>
          </p:cNvPicPr>
          <p:nvPr/>
        </p:nvPicPr>
        <p:blipFill>
          <a:blip r:embed="rId2"/>
          <a:stretch>
            <a:fillRect/>
          </a:stretch>
        </p:blipFill>
        <p:spPr>
          <a:xfrm rot="10800000" flipV="1">
            <a:off x="3559820" y="3107585"/>
            <a:ext cx="5072360" cy="3138523"/>
          </a:xfrm>
          <a:prstGeom prst="rect">
            <a:avLst/>
          </a:prstGeom>
        </p:spPr>
      </p:pic>
    </p:spTree>
    <p:extLst>
      <p:ext uri="{BB962C8B-B14F-4D97-AF65-F5344CB8AC3E}">
        <p14:creationId xmlns:p14="http://schemas.microsoft.com/office/powerpoint/2010/main" val="2325710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CERP</a:t>
            </a:r>
          </a:p>
        </p:txBody>
      </p:sp>
      <p:sp>
        <p:nvSpPr>
          <p:cNvPr id="3" name="Content Placeholder 2"/>
          <p:cNvSpPr>
            <a:spLocks noGrp="1"/>
          </p:cNvSpPr>
          <p:nvPr>
            <p:ph idx="1"/>
          </p:nvPr>
        </p:nvSpPr>
        <p:spPr/>
        <p:txBody>
          <a:bodyPr/>
          <a:lstStyle/>
          <a:p>
            <a:r>
              <a:rPr lang="en-US" dirty="0">
                <a:solidFill>
                  <a:schemeClr val="bg1"/>
                </a:solidFill>
              </a:rPr>
              <a:t>Cardiac Emergency Response Plan (CERP)</a:t>
            </a:r>
          </a:p>
          <a:p>
            <a:pPr lvl="1"/>
            <a:r>
              <a:rPr lang="en-US" dirty="0">
                <a:solidFill>
                  <a:schemeClr val="bg1"/>
                </a:solidFill>
              </a:rPr>
              <a:t>A comprehensive document that outlines all the training, education, maintenance, communication, and supplies to be prepared for a sudden cardiac arrest. </a:t>
            </a:r>
          </a:p>
          <a:p>
            <a:pPr lvl="1"/>
            <a:endParaRPr lang="en-US" dirty="0">
              <a:solidFill>
                <a:schemeClr val="bg1"/>
              </a:solidFill>
            </a:endParaRPr>
          </a:p>
          <a:p>
            <a:r>
              <a:rPr lang="en-US" dirty="0">
                <a:solidFill>
                  <a:schemeClr val="bg1"/>
                </a:solidFill>
              </a:rPr>
              <a:t>AED Maintenance Plan</a:t>
            </a:r>
          </a:p>
          <a:p>
            <a:r>
              <a:rPr lang="en-US" dirty="0">
                <a:solidFill>
                  <a:schemeClr val="bg1"/>
                </a:solidFill>
              </a:rPr>
              <a:t>Annual Staff Education Plan</a:t>
            </a:r>
          </a:p>
          <a:p>
            <a:r>
              <a:rPr lang="en-US" dirty="0">
                <a:solidFill>
                  <a:schemeClr val="bg1"/>
                </a:solidFill>
              </a:rPr>
              <a:t>Communication of the CERP</a:t>
            </a:r>
          </a:p>
        </p:txBody>
      </p:sp>
      <p:pic>
        <p:nvPicPr>
          <p:cNvPr id="7" name="Picture 6"/>
          <p:cNvPicPr>
            <a:picLocks noChangeAspect="1"/>
          </p:cNvPicPr>
          <p:nvPr/>
        </p:nvPicPr>
        <p:blipFill>
          <a:blip r:embed="rId2"/>
          <a:stretch>
            <a:fillRect/>
          </a:stretch>
        </p:blipFill>
        <p:spPr>
          <a:xfrm>
            <a:off x="361950" y="5575777"/>
            <a:ext cx="1095501" cy="1095501"/>
          </a:xfrm>
          <a:prstGeom prst="rect">
            <a:avLst/>
          </a:prstGeom>
        </p:spPr>
      </p:pic>
    </p:spTree>
    <p:extLst>
      <p:ext uri="{BB962C8B-B14F-4D97-AF65-F5344CB8AC3E}">
        <p14:creationId xmlns:p14="http://schemas.microsoft.com/office/powerpoint/2010/main" val="280115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CERP Protocol / Abbreviated CERP</a:t>
            </a:r>
          </a:p>
        </p:txBody>
      </p:sp>
      <p:sp>
        <p:nvSpPr>
          <p:cNvPr id="3" name="Content Placeholder 2"/>
          <p:cNvSpPr>
            <a:spLocks noGrp="1"/>
          </p:cNvSpPr>
          <p:nvPr>
            <p:ph idx="1"/>
          </p:nvPr>
        </p:nvSpPr>
        <p:spPr/>
        <p:txBody>
          <a:bodyPr>
            <a:normAutofit/>
          </a:bodyPr>
          <a:lstStyle/>
          <a:p>
            <a:pPr marL="0" indent="0">
              <a:buNone/>
            </a:pPr>
            <a:r>
              <a:rPr lang="en-US" sz="3600" dirty="0">
                <a:solidFill>
                  <a:schemeClr val="bg1"/>
                </a:solidFill>
              </a:rPr>
              <a:t>CERP Protocol</a:t>
            </a:r>
          </a:p>
          <a:p>
            <a:pPr lvl="1"/>
            <a:r>
              <a:rPr lang="en-US" sz="3600" dirty="0">
                <a:solidFill>
                  <a:schemeClr val="bg1"/>
                </a:solidFill>
              </a:rPr>
              <a:t>A condensed version of the CERP that focus on:</a:t>
            </a:r>
          </a:p>
          <a:p>
            <a:pPr lvl="2"/>
            <a:r>
              <a:rPr lang="en-US" sz="3600" dirty="0">
                <a:solidFill>
                  <a:schemeClr val="bg1"/>
                </a:solidFill>
              </a:rPr>
              <a:t>AED location</a:t>
            </a:r>
          </a:p>
          <a:p>
            <a:pPr lvl="2"/>
            <a:r>
              <a:rPr lang="en-US" sz="3600" dirty="0">
                <a:solidFill>
                  <a:schemeClr val="bg1"/>
                </a:solidFill>
              </a:rPr>
              <a:t>Response team</a:t>
            </a:r>
          </a:p>
          <a:p>
            <a:pPr lvl="2"/>
            <a:r>
              <a:rPr lang="en-US" sz="3600" dirty="0">
                <a:solidFill>
                  <a:schemeClr val="bg1"/>
                </a:solidFill>
              </a:rPr>
              <a:t>Procedures to follow for a suspected cardiac event</a:t>
            </a:r>
          </a:p>
        </p:txBody>
      </p:sp>
      <p:pic>
        <p:nvPicPr>
          <p:cNvPr id="5" name="Picture 4"/>
          <p:cNvPicPr>
            <a:picLocks noChangeAspect="1"/>
          </p:cNvPicPr>
          <p:nvPr/>
        </p:nvPicPr>
        <p:blipFill>
          <a:blip r:embed="rId2"/>
          <a:stretch>
            <a:fillRect/>
          </a:stretch>
        </p:blipFill>
        <p:spPr>
          <a:xfrm>
            <a:off x="320699" y="5461763"/>
            <a:ext cx="1150591" cy="1150591"/>
          </a:xfrm>
          <a:prstGeom prst="rect">
            <a:avLst/>
          </a:prstGeom>
        </p:spPr>
      </p:pic>
    </p:spTree>
    <p:extLst>
      <p:ext uri="{BB962C8B-B14F-4D97-AF65-F5344CB8AC3E}">
        <p14:creationId xmlns:p14="http://schemas.microsoft.com/office/powerpoint/2010/main" val="750563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E148A-B8DD-C3DA-0BDC-56F0C2233803}"/>
              </a:ext>
            </a:extLst>
          </p:cNvPr>
          <p:cNvSpPr>
            <a:spLocks noGrp="1"/>
          </p:cNvSpPr>
          <p:nvPr>
            <p:ph type="title"/>
          </p:nvPr>
        </p:nvSpPr>
        <p:spPr/>
        <p:txBody>
          <a:bodyPr/>
          <a:lstStyle/>
          <a:p>
            <a:pPr algn="ctr"/>
            <a:r>
              <a:rPr lang="en-US" dirty="0"/>
              <a:t>All Staff </a:t>
            </a:r>
          </a:p>
        </p:txBody>
      </p:sp>
      <p:sp>
        <p:nvSpPr>
          <p:cNvPr id="3" name="Content Placeholder 2">
            <a:extLst>
              <a:ext uri="{FF2B5EF4-FFF2-40B4-BE49-F238E27FC236}">
                <a16:creationId xmlns:a16="http://schemas.microsoft.com/office/drawing/2014/main" id="{D6CF7E35-8C20-7802-9543-9F14CF42F0BC}"/>
              </a:ext>
            </a:extLst>
          </p:cNvPr>
          <p:cNvSpPr>
            <a:spLocks noGrp="1"/>
          </p:cNvSpPr>
          <p:nvPr>
            <p:ph idx="1"/>
          </p:nvPr>
        </p:nvSpPr>
        <p:spPr/>
        <p:txBody>
          <a:bodyPr/>
          <a:lstStyle/>
          <a:p>
            <a:pPr marL="0" indent="0">
              <a:buNone/>
            </a:pPr>
            <a:endParaRPr lang="en-US" dirty="0">
              <a:solidFill>
                <a:schemeClr val="bg1"/>
              </a:solidFill>
            </a:endParaRPr>
          </a:p>
          <a:p>
            <a:pPr marL="0" indent="0">
              <a:buNone/>
            </a:pPr>
            <a:endParaRPr lang="en-US" dirty="0">
              <a:solidFill>
                <a:schemeClr val="bg1"/>
              </a:solidFill>
            </a:endParaRPr>
          </a:p>
          <a:p>
            <a:pPr marL="0" indent="0">
              <a:buNone/>
            </a:pPr>
            <a:endParaRPr lang="en-US" dirty="0">
              <a:solidFill>
                <a:schemeClr val="bg1"/>
              </a:solidFill>
            </a:endParaRPr>
          </a:p>
          <a:p>
            <a:pPr marL="0" indent="0" algn="ctr">
              <a:buNone/>
            </a:pPr>
            <a:r>
              <a:rPr lang="en-US" dirty="0">
                <a:solidFill>
                  <a:schemeClr val="bg1"/>
                </a:solidFill>
              </a:rPr>
              <a:t>Anyone could be a witness, anyone can save a life</a:t>
            </a:r>
          </a:p>
        </p:txBody>
      </p:sp>
      <p:sp>
        <p:nvSpPr>
          <p:cNvPr id="4" name="Title 1"/>
          <p:cNvSpPr txBox="1">
            <a:spLocks/>
          </p:cNvSpPr>
          <p:nvPr/>
        </p:nvSpPr>
        <p:spPr>
          <a:xfrm>
            <a:off x="749598" y="2833468"/>
            <a:ext cx="10515600" cy="1958787"/>
          </a:xfrm>
          <a:prstGeom prst="rect">
            <a:avLst/>
          </a:prstGeom>
          <a:solidFill>
            <a:schemeClr val="accent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Anyone Could Be A Witness, Anyone Can Save A Life </a:t>
            </a:r>
          </a:p>
        </p:txBody>
      </p:sp>
    </p:spTree>
    <p:extLst>
      <p:ext uri="{BB962C8B-B14F-4D97-AF65-F5344CB8AC3E}">
        <p14:creationId xmlns:p14="http://schemas.microsoft.com/office/powerpoint/2010/main" val="3612627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0796C-8E8D-6304-0E7F-D25742C9CF61}"/>
              </a:ext>
            </a:extLst>
          </p:cNvPr>
          <p:cNvSpPr>
            <a:spLocks noGrp="1"/>
          </p:cNvSpPr>
          <p:nvPr>
            <p:ph type="title"/>
          </p:nvPr>
        </p:nvSpPr>
        <p:spPr/>
        <p:txBody>
          <a:bodyPr/>
          <a:lstStyle/>
          <a:p>
            <a:pPr algn="ctr"/>
            <a:r>
              <a:rPr lang="en-US" dirty="0"/>
              <a:t>What do they Need to Know?</a:t>
            </a:r>
          </a:p>
        </p:txBody>
      </p:sp>
      <p:sp>
        <p:nvSpPr>
          <p:cNvPr id="3" name="Content Placeholder 2">
            <a:extLst>
              <a:ext uri="{FF2B5EF4-FFF2-40B4-BE49-F238E27FC236}">
                <a16:creationId xmlns:a16="http://schemas.microsoft.com/office/drawing/2014/main" id="{4182741A-26C1-11F2-60A4-81C20CAE7BAA}"/>
              </a:ext>
            </a:extLst>
          </p:cNvPr>
          <p:cNvSpPr>
            <a:spLocks noGrp="1"/>
          </p:cNvSpPr>
          <p:nvPr>
            <p:ph idx="1"/>
          </p:nvPr>
        </p:nvSpPr>
        <p:spPr/>
        <p:txBody>
          <a:bodyPr/>
          <a:lstStyle/>
          <a:p>
            <a:r>
              <a:rPr lang="en-US" dirty="0">
                <a:solidFill>
                  <a:schemeClr val="bg1"/>
                </a:solidFill>
              </a:rPr>
              <a:t>How to activate the CERP team Code name? Lockdown?</a:t>
            </a:r>
          </a:p>
          <a:p>
            <a:r>
              <a:rPr lang="en-US" dirty="0">
                <a:solidFill>
                  <a:schemeClr val="bg1"/>
                </a:solidFill>
              </a:rPr>
              <a:t>Hands Only CPR</a:t>
            </a:r>
          </a:p>
          <a:p>
            <a:r>
              <a:rPr lang="en-US" dirty="0">
                <a:solidFill>
                  <a:schemeClr val="bg1"/>
                </a:solidFill>
              </a:rPr>
              <a:t>AED location</a:t>
            </a:r>
          </a:p>
          <a:p>
            <a:r>
              <a:rPr lang="en-US" dirty="0">
                <a:solidFill>
                  <a:schemeClr val="bg1"/>
                </a:solidFill>
              </a:rPr>
              <a:t>EMS Access sites</a:t>
            </a:r>
          </a:p>
          <a:p>
            <a:r>
              <a:rPr lang="en-US" dirty="0">
                <a:solidFill>
                  <a:schemeClr val="bg1"/>
                </a:solidFill>
              </a:rPr>
              <a:t>Who calls 9-1-1</a:t>
            </a:r>
          </a:p>
          <a:p>
            <a:r>
              <a:rPr lang="en-US" dirty="0">
                <a:solidFill>
                  <a:schemeClr val="bg1"/>
                </a:solidFill>
              </a:rPr>
              <a:t>Who contains/moves students</a:t>
            </a:r>
          </a:p>
          <a:p>
            <a:endParaRPr lang="en-US"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28540025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17FBA-E63C-D38C-1770-182E11997247}"/>
              </a:ext>
            </a:extLst>
          </p:cNvPr>
          <p:cNvSpPr>
            <a:spLocks noGrp="1"/>
          </p:cNvSpPr>
          <p:nvPr>
            <p:ph type="title"/>
          </p:nvPr>
        </p:nvSpPr>
        <p:spPr/>
        <p:txBody>
          <a:bodyPr/>
          <a:lstStyle/>
          <a:p>
            <a:r>
              <a:rPr lang="en-US"/>
              <a:t>All Staff Awareness Video</a:t>
            </a:r>
          </a:p>
        </p:txBody>
      </p:sp>
      <p:pic>
        <p:nvPicPr>
          <p:cNvPr id="3" name="CERP VIDEO (2)">
            <a:hlinkClick r:id="" action="ppaction://media"/>
            <a:extLst>
              <a:ext uri="{FF2B5EF4-FFF2-40B4-BE49-F238E27FC236}">
                <a16:creationId xmlns:a16="http://schemas.microsoft.com/office/drawing/2014/main" id="{9C04A314-637B-848F-9E61-918A134872B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573079" y="1825625"/>
            <a:ext cx="7045842" cy="3963286"/>
          </a:xfrm>
          <a:prstGeom prst="rect">
            <a:avLst/>
          </a:prstGeom>
        </p:spPr>
      </p:pic>
    </p:spTree>
    <p:extLst>
      <p:ext uri="{BB962C8B-B14F-4D97-AF65-F5344CB8AC3E}">
        <p14:creationId xmlns:p14="http://schemas.microsoft.com/office/powerpoint/2010/main" val="194413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51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57625-9D96-ED5C-DF2C-4D424EC09586}"/>
              </a:ext>
            </a:extLst>
          </p:cNvPr>
          <p:cNvSpPr>
            <a:spLocks noGrp="1"/>
          </p:cNvSpPr>
          <p:nvPr>
            <p:ph type="title"/>
          </p:nvPr>
        </p:nvSpPr>
        <p:spPr/>
        <p:txBody>
          <a:bodyPr/>
          <a:lstStyle/>
          <a:p>
            <a:pPr algn="ctr"/>
            <a:r>
              <a:rPr lang="en-US" dirty="0"/>
              <a:t>Communicating your CERP</a:t>
            </a:r>
          </a:p>
        </p:txBody>
      </p:sp>
      <p:sp>
        <p:nvSpPr>
          <p:cNvPr id="3" name="Content Placeholder 2">
            <a:extLst>
              <a:ext uri="{FF2B5EF4-FFF2-40B4-BE49-F238E27FC236}">
                <a16:creationId xmlns:a16="http://schemas.microsoft.com/office/drawing/2014/main" id="{79C1A029-63F5-2CEE-B0B8-6F13537D60D2}"/>
              </a:ext>
            </a:extLst>
          </p:cNvPr>
          <p:cNvSpPr>
            <a:spLocks noGrp="1"/>
          </p:cNvSpPr>
          <p:nvPr>
            <p:ph idx="1"/>
          </p:nvPr>
        </p:nvSpPr>
        <p:spPr/>
        <p:txBody>
          <a:bodyPr/>
          <a:lstStyle/>
          <a:p>
            <a:endParaRPr lang="en-US" dirty="0">
              <a:solidFill>
                <a:schemeClr val="bg1"/>
              </a:solidFill>
            </a:endParaRPr>
          </a:p>
          <a:p>
            <a:pPr marL="0" indent="0">
              <a:buNone/>
            </a:pPr>
            <a:endParaRPr lang="en-US" dirty="0">
              <a:solidFill>
                <a:schemeClr val="bg1"/>
              </a:solidFill>
            </a:endParaRPr>
          </a:p>
          <a:p>
            <a:pPr marL="0" indent="0">
              <a:buNone/>
            </a:pPr>
            <a:endParaRPr lang="en-US" dirty="0">
              <a:solidFill>
                <a:schemeClr val="bg1"/>
              </a:solidFill>
            </a:endParaRPr>
          </a:p>
          <a:p>
            <a:pPr marL="0" indent="0" algn="ctr">
              <a:buNone/>
            </a:pPr>
            <a:r>
              <a:rPr lang="en-US" sz="4000" dirty="0">
                <a:solidFill>
                  <a:schemeClr val="bg1"/>
                </a:solidFill>
              </a:rPr>
              <a:t>Who needs to know?</a:t>
            </a:r>
          </a:p>
        </p:txBody>
      </p:sp>
      <p:sp>
        <p:nvSpPr>
          <p:cNvPr id="4" name="Title 1"/>
          <p:cNvSpPr txBox="1">
            <a:spLocks/>
          </p:cNvSpPr>
          <p:nvPr/>
        </p:nvSpPr>
        <p:spPr>
          <a:xfrm>
            <a:off x="733269" y="2718252"/>
            <a:ext cx="10515600" cy="1958787"/>
          </a:xfrm>
          <a:prstGeom prst="rect">
            <a:avLst/>
          </a:prstGeom>
          <a:solidFill>
            <a:schemeClr val="accent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Who Needs To Know?</a:t>
            </a:r>
          </a:p>
        </p:txBody>
      </p:sp>
    </p:spTree>
    <p:extLst>
      <p:ext uri="{BB962C8B-B14F-4D97-AF65-F5344CB8AC3E}">
        <p14:creationId xmlns:p14="http://schemas.microsoft.com/office/powerpoint/2010/main" val="26573919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CERPs on campus</a:t>
            </a:r>
          </a:p>
        </p:txBody>
      </p:sp>
      <p:pic>
        <p:nvPicPr>
          <p:cNvPr id="8"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04494" y="2444512"/>
            <a:ext cx="5181600" cy="3430700"/>
          </a:xfrm>
        </p:spPr>
      </p:pic>
      <p:sp>
        <p:nvSpPr>
          <p:cNvPr id="5" name="Content Placeholder 4"/>
          <p:cNvSpPr>
            <a:spLocks noGrp="1"/>
          </p:cNvSpPr>
          <p:nvPr>
            <p:ph sz="half" idx="2"/>
          </p:nvPr>
        </p:nvSpPr>
        <p:spPr>
          <a:xfrm>
            <a:off x="6172200" y="1527142"/>
            <a:ext cx="5550039" cy="5031503"/>
          </a:xfrm>
        </p:spPr>
        <p:txBody>
          <a:bodyPr vert="horz" lIns="91440" tIns="45720" rIns="91440" bIns="45720" rtlCol="0" anchor="t">
            <a:normAutofit fontScale="92500" lnSpcReduction="20000"/>
          </a:bodyPr>
          <a:lstStyle/>
          <a:p>
            <a:pPr marL="0" indent="0">
              <a:buNone/>
            </a:pPr>
            <a:r>
              <a:rPr lang="en-US" b="1" dirty="0">
                <a:solidFill>
                  <a:schemeClr val="bg1"/>
                </a:solidFill>
              </a:rPr>
              <a:t>GOAL: </a:t>
            </a:r>
            <a:r>
              <a:rPr lang="en-US" dirty="0">
                <a:solidFill>
                  <a:schemeClr val="bg1"/>
                </a:solidFill>
              </a:rPr>
              <a:t>AED equipment accessible within </a:t>
            </a:r>
            <a:r>
              <a:rPr lang="en-US" i="1" dirty="0">
                <a:solidFill>
                  <a:schemeClr val="bg1"/>
                </a:solidFill>
              </a:rPr>
              <a:t>2-3 minutes</a:t>
            </a:r>
            <a:r>
              <a:rPr lang="en-US" dirty="0">
                <a:solidFill>
                  <a:schemeClr val="bg1"/>
                </a:solidFill>
              </a:rPr>
              <a:t> anywhere on your campus … AED pads applied to a victim in under 3 minutes</a:t>
            </a:r>
          </a:p>
          <a:p>
            <a:pPr marL="0" indent="0">
              <a:buNone/>
            </a:pPr>
            <a:endParaRPr lang="en-US" dirty="0">
              <a:solidFill>
                <a:schemeClr val="bg1"/>
              </a:solidFill>
            </a:endParaRPr>
          </a:p>
          <a:p>
            <a:pPr marL="0" indent="0">
              <a:buNone/>
            </a:pPr>
            <a:r>
              <a:rPr lang="en-US" u="sng" dirty="0">
                <a:solidFill>
                  <a:schemeClr val="bg1"/>
                </a:solidFill>
              </a:rPr>
              <a:t>Things to consider:</a:t>
            </a:r>
          </a:p>
          <a:p>
            <a:r>
              <a:rPr lang="en-US" dirty="0">
                <a:solidFill>
                  <a:schemeClr val="bg1"/>
                </a:solidFill>
              </a:rPr>
              <a:t>What buildings/outdoor space define our campus?</a:t>
            </a:r>
          </a:p>
          <a:p>
            <a:r>
              <a:rPr lang="en-US" dirty="0">
                <a:solidFill>
                  <a:schemeClr val="bg1"/>
                </a:solidFill>
              </a:rPr>
              <a:t>AED access to Athletic Fields</a:t>
            </a:r>
          </a:p>
          <a:p>
            <a:r>
              <a:rPr lang="en-US" dirty="0">
                <a:solidFill>
                  <a:schemeClr val="bg1"/>
                </a:solidFill>
              </a:rPr>
              <a:t>If multiple buildings, do doors lock after hours?</a:t>
            </a:r>
          </a:p>
          <a:p>
            <a:r>
              <a:rPr lang="en-US" dirty="0">
                <a:solidFill>
                  <a:schemeClr val="bg1"/>
                </a:solidFill>
              </a:rPr>
              <a:t>Does the community use our facilities?</a:t>
            </a:r>
          </a:p>
          <a:p>
            <a:pPr marL="0" indent="0">
              <a:buNone/>
            </a:pPr>
            <a:endParaRPr lang="en-US" dirty="0">
              <a:solidFill>
                <a:schemeClr val="bg1"/>
              </a:solidFill>
            </a:endParaRPr>
          </a:p>
        </p:txBody>
      </p:sp>
    </p:spTree>
    <p:extLst>
      <p:ext uri="{BB962C8B-B14F-4D97-AF65-F5344CB8AC3E}">
        <p14:creationId xmlns:p14="http://schemas.microsoft.com/office/powerpoint/2010/main" val="7160691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57105-E4D9-AB6C-351D-0C60919B370B}"/>
              </a:ext>
            </a:extLst>
          </p:cNvPr>
          <p:cNvSpPr>
            <a:spLocks noGrp="1"/>
          </p:cNvSpPr>
          <p:nvPr>
            <p:ph type="title"/>
          </p:nvPr>
        </p:nvSpPr>
        <p:spPr/>
        <p:txBody>
          <a:bodyPr/>
          <a:lstStyle/>
          <a:p>
            <a:pPr algn="ctr"/>
            <a:r>
              <a:rPr lang="en-US" dirty="0"/>
              <a:t>Did you tell EVERYONE</a:t>
            </a:r>
          </a:p>
        </p:txBody>
      </p:sp>
      <p:sp>
        <p:nvSpPr>
          <p:cNvPr id="3" name="Content Placeholder 2">
            <a:extLst>
              <a:ext uri="{FF2B5EF4-FFF2-40B4-BE49-F238E27FC236}">
                <a16:creationId xmlns:a16="http://schemas.microsoft.com/office/drawing/2014/main" id="{C2A69ADD-0ABD-A1D8-4E7D-9F2F18CAE050}"/>
              </a:ext>
            </a:extLst>
          </p:cNvPr>
          <p:cNvSpPr>
            <a:spLocks noGrp="1"/>
          </p:cNvSpPr>
          <p:nvPr>
            <p:ph idx="1"/>
          </p:nvPr>
        </p:nvSpPr>
        <p:spPr/>
        <p:txBody>
          <a:bodyPr>
            <a:normAutofit lnSpcReduction="10000"/>
          </a:bodyPr>
          <a:lstStyle/>
          <a:p>
            <a:r>
              <a:rPr lang="en-US" dirty="0">
                <a:solidFill>
                  <a:schemeClr val="bg1"/>
                </a:solidFill>
              </a:rPr>
              <a:t>EMS</a:t>
            </a:r>
          </a:p>
          <a:p>
            <a:r>
              <a:rPr lang="en-US" dirty="0">
                <a:solidFill>
                  <a:schemeClr val="bg1"/>
                </a:solidFill>
              </a:rPr>
              <a:t>New staff</a:t>
            </a:r>
          </a:p>
          <a:p>
            <a:r>
              <a:rPr lang="en-US" dirty="0">
                <a:solidFill>
                  <a:schemeClr val="bg1"/>
                </a:solidFill>
              </a:rPr>
              <a:t>Aftercare program</a:t>
            </a:r>
          </a:p>
          <a:p>
            <a:r>
              <a:rPr lang="en-US" dirty="0">
                <a:solidFill>
                  <a:schemeClr val="bg1"/>
                </a:solidFill>
              </a:rPr>
              <a:t>Outside users of school</a:t>
            </a:r>
          </a:p>
          <a:p>
            <a:r>
              <a:rPr lang="en-US" dirty="0">
                <a:solidFill>
                  <a:schemeClr val="bg1"/>
                </a:solidFill>
              </a:rPr>
              <a:t>Part Time employees</a:t>
            </a:r>
          </a:p>
          <a:p>
            <a:r>
              <a:rPr lang="en-US" dirty="0">
                <a:solidFill>
                  <a:schemeClr val="bg1"/>
                </a:solidFill>
              </a:rPr>
              <a:t>Substitute teachers</a:t>
            </a:r>
          </a:p>
          <a:p>
            <a:r>
              <a:rPr lang="en-US" dirty="0">
                <a:solidFill>
                  <a:schemeClr val="bg1"/>
                </a:solidFill>
              </a:rPr>
              <a:t>Coaches</a:t>
            </a:r>
          </a:p>
          <a:p>
            <a:r>
              <a:rPr lang="en-US" dirty="0">
                <a:solidFill>
                  <a:schemeClr val="bg1"/>
                </a:solidFill>
              </a:rPr>
              <a:t>Parents/Guardians </a:t>
            </a:r>
          </a:p>
        </p:txBody>
      </p:sp>
    </p:spTree>
    <p:extLst>
      <p:ext uri="{BB962C8B-B14F-4D97-AF65-F5344CB8AC3E}">
        <p14:creationId xmlns:p14="http://schemas.microsoft.com/office/powerpoint/2010/main" val="102711804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959" y="3581462"/>
            <a:ext cx="10515600" cy="729485"/>
          </a:xfrm>
        </p:spPr>
        <p:txBody>
          <a:bodyPr>
            <a:noAutofit/>
          </a:bodyPr>
          <a:lstStyle/>
          <a:p>
            <a:pPr algn="ctr"/>
            <a:r>
              <a:rPr lang="en-US" sz="4800" b="1" i="1" dirty="0">
                <a:solidFill>
                  <a:schemeClr val="bg1"/>
                </a:solidFill>
              </a:rPr>
              <a:t>Putting it all together …</a:t>
            </a:r>
            <a:br>
              <a:rPr lang="en-US" sz="5400" b="1" i="1" dirty="0"/>
            </a:br>
            <a:r>
              <a:rPr lang="en-US" sz="4800" b="1" i="1" dirty="0">
                <a:solidFill>
                  <a:schemeClr val="bg1"/>
                </a:solidFill>
              </a:rPr>
              <a:t>AED drills in your school </a:t>
            </a:r>
            <a:br>
              <a:rPr lang="en-US" sz="5400" b="1" i="1" dirty="0"/>
            </a:br>
            <a:endParaRPr lang="en-US" sz="2000" b="1" i="1" dirty="0">
              <a:solidFill>
                <a:srgbClr val="FF0000"/>
              </a:solidFill>
            </a:endParaRPr>
          </a:p>
        </p:txBody>
      </p:sp>
    </p:spTree>
    <p:extLst>
      <p:ext uri="{BB962C8B-B14F-4D97-AF65-F5344CB8AC3E}">
        <p14:creationId xmlns:p14="http://schemas.microsoft.com/office/powerpoint/2010/main" val="404082421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i="1" dirty="0"/>
              <a:t>Planning the Day of the Drill</a:t>
            </a:r>
            <a:r>
              <a:rPr lang="en-US" dirty="0"/>
              <a:t> </a:t>
            </a:r>
          </a:p>
        </p:txBody>
      </p:sp>
      <p:sp>
        <p:nvSpPr>
          <p:cNvPr id="5" name="Content Placeholder 4"/>
          <p:cNvSpPr>
            <a:spLocks noGrp="1"/>
          </p:cNvSpPr>
          <p:nvPr>
            <p:ph idx="1"/>
          </p:nvPr>
        </p:nvSpPr>
        <p:spPr/>
        <p:txBody>
          <a:bodyPr vert="horz" lIns="91440" tIns="45720" rIns="91440" bIns="45720" rtlCol="0" anchor="t">
            <a:normAutofit/>
          </a:bodyPr>
          <a:lstStyle/>
          <a:p>
            <a:pPr marL="0" indent="0">
              <a:buNone/>
            </a:pPr>
            <a:r>
              <a:rPr lang="en-US" b="1" dirty="0">
                <a:solidFill>
                  <a:schemeClr val="bg1"/>
                </a:solidFill>
              </a:rPr>
              <a:t> </a:t>
            </a:r>
          </a:p>
          <a:p>
            <a:pPr marL="0" indent="0">
              <a:buNone/>
            </a:pPr>
            <a:endParaRPr lang="en-US" b="1" dirty="0">
              <a:solidFill>
                <a:schemeClr val="bg1"/>
              </a:solidFill>
            </a:endParaRPr>
          </a:p>
          <a:p>
            <a:pPr marL="0" indent="0">
              <a:buNone/>
            </a:pPr>
            <a:endParaRPr lang="en-US" b="1" dirty="0">
              <a:solidFill>
                <a:schemeClr val="bg1"/>
              </a:solidFill>
            </a:endParaRPr>
          </a:p>
          <a:p>
            <a:pPr marL="0" indent="0" algn="ctr">
              <a:buNone/>
            </a:pPr>
            <a:r>
              <a:rPr lang="en-US" b="1" dirty="0">
                <a:solidFill>
                  <a:schemeClr val="bg1"/>
                </a:solidFill>
              </a:rPr>
              <a:t>Cardiac Emergency Response Plan (CERP) in Action</a:t>
            </a:r>
          </a:p>
          <a:p>
            <a:pPr marL="0" indent="0">
              <a:buNone/>
            </a:pPr>
            <a:endParaRPr lang="en-US" b="1" dirty="0">
              <a:solidFill>
                <a:schemeClr val="bg1"/>
              </a:solidFill>
            </a:endParaRPr>
          </a:p>
          <a:p>
            <a:pPr marL="0" indent="0">
              <a:buNone/>
            </a:pPr>
            <a:endParaRPr lang="en-US" b="1" dirty="0">
              <a:solidFill>
                <a:schemeClr val="bg1"/>
              </a:solidFill>
            </a:endParaRPr>
          </a:p>
        </p:txBody>
      </p:sp>
      <p:sp>
        <p:nvSpPr>
          <p:cNvPr id="4" name="Title 1"/>
          <p:cNvSpPr txBox="1">
            <a:spLocks/>
          </p:cNvSpPr>
          <p:nvPr/>
        </p:nvSpPr>
        <p:spPr>
          <a:xfrm>
            <a:off x="838200" y="2833468"/>
            <a:ext cx="10515600" cy="1958787"/>
          </a:xfrm>
          <a:prstGeom prst="rect">
            <a:avLst/>
          </a:prstGeom>
          <a:solidFill>
            <a:schemeClr val="accent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Cardiac Emergency Response Plan (CERP) In Action</a:t>
            </a:r>
          </a:p>
        </p:txBody>
      </p:sp>
    </p:spTree>
    <p:extLst>
      <p:ext uri="{BB962C8B-B14F-4D97-AF65-F5344CB8AC3E}">
        <p14:creationId xmlns:p14="http://schemas.microsoft.com/office/powerpoint/2010/main" val="32090166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01912-CED6-38A5-2E36-7C2A4CF2E8C7}"/>
              </a:ext>
            </a:extLst>
          </p:cNvPr>
          <p:cNvSpPr>
            <a:spLocks noGrp="1"/>
          </p:cNvSpPr>
          <p:nvPr>
            <p:ph type="title"/>
          </p:nvPr>
        </p:nvSpPr>
        <p:spPr/>
        <p:txBody>
          <a:bodyPr/>
          <a:lstStyle/>
          <a:p>
            <a:pPr algn="ctr"/>
            <a:r>
              <a:rPr lang="en-US" dirty="0"/>
              <a:t>Day of the Drill</a:t>
            </a:r>
          </a:p>
        </p:txBody>
      </p:sp>
      <p:sp>
        <p:nvSpPr>
          <p:cNvPr id="3" name="Content Placeholder 2">
            <a:extLst>
              <a:ext uri="{FF2B5EF4-FFF2-40B4-BE49-F238E27FC236}">
                <a16:creationId xmlns:a16="http://schemas.microsoft.com/office/drawing/2014/main" id="{3EADE00F-42CF-5FAC-A269-FAC1BC30B895}"/>
              </a:ext>
            </a:extLst>
          </p:cNvPr>
          <p:cNvSpPr>
            <a:spLocks noGrp="1"/>
          </p:cNvSpPr>
          <p:nvPr>
            <p:ph idx="1"/>
          </p:nvPr>
        </p:nvSpPr>
        <p:spPr/>
        <p:txBody>
          <a:bodyPr/>
          <a:lstStyle/>
          <a:p>
            <a:endParaRPr lang="en-US" dirty="0">
              <a:solidFill>
                <a:schemeClr val="bg1"/>
              </a:solidFill>
            </a:endParaRPr>
          </a:p>
          <a:p>
            <a:r>
              <a:rPr lang="en-US" dirty="0">
                <a:solidFill>
                  <a:schemeClr val="bg1"/>
                </a:solidFill>
              </a:rPr>
              <a:t>EMS Aware and/or involved</a:t>
            </a:r>
          </a:p>
          <a:p>
            <a:r>
              <a:rPr lang="en-US" dirty="0">
                <a:solidFill>
                  <a:schemeClr val="bg1"/>
                </a:solidFill>
              </a:rPr>
              <a:t>Parents/guardians notified of drill</a:t>
            </a:r>
          </a:p>
          <a:p>
            <a:r>
              <a:rPr lang="en-US" dirty="0">
                <a:solidFill>
                  <a:schemeClr val="bg1"/>
                </a:solidFill>
              </a:rPr>
              <a:t>Students present or not</a:t>
            </a:r>
          </a:p>
          <a:p>
            <a:r>
              <a:rPr lang="en-US" dirty="0">
                <a:solidFill>
                  <a:schemeClr val="bg1"/>
                </a:solidFill>
              </a:rPr>
              <a:t>Mannequin AED trainer available</a:t>
            </a:r>
          </a:p>
          <a:p>
            <a:r>
              <a:rPr lang="en-US" dirty="0">
                <a:solidFill>
                  <a:schemeClr val="bg1"/>
                </a:solidFill>
              </a:rPr>
              <a:t>Adequate time to include debriefing</a:t>
            </a:r>
          </a:p>
          <a:p>
            <a:r>
              <a:rPr lang="en-US" dirty="0">
                <a:solidFill>
                  <a:schemeClr val="bg1"/>
                </a:solidFill>
              </a:rPr>
              <a:t>All team members accounted for</a:t>
            </a:r>
          </a:p>
          <a:p>
            <a:pPr marL="0" indent="0">
              <a:buNone/>
            </a:pPr>
            <a:endParaRPr lang="en-US" dirty="0">
              <a:solidFill>
                <a:schemeClr val="bg1"/>
              </a:solidFill>
            </a:endParaRPr>
          </a:p>
        </p:txBody>
      </p:sp>
    </p:spTree>
    <p:extLst>
      <p:ext uri="{BB962C8B-B14F-4D97-AF65-F5344CB8AC3E}">
        <p14:creationId xmlns:p14="http://schemas.microsoft.com/office/powerpoint/2010/main" val="13891352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C3CBF-78CB-D314-5904-3A2F52938D63}"/>
              </a:ext>
            </a:extLst>
          </p:cNvPr>
          <p:cNvSpPr>
            <a:spLocks noGrp="1"/>
          </p:cNvSpPr>
          <p:nvPr>
            <p:ph type="title"/>
          </p:nvPr>
        </p:nvSpPr>
        <p:spPr/>
        <p:txBody>
          <a:bodyPr/>
          <a:lstStyle/>
          <a:p>
            <a:r>
              <a:rPr lang="en-US"/>
              <a:t>CERP Drill </a:t>
            </a:r>
          </a:p>
        </p:txBody>
      </p:sp>
      <p:sp>
        <p:nvSpPr>
          <p:cNvPr id="3" name="TextBox 2">
            <a:extLst>
              <a:ext uri="{FF2B5EF4-FFF2-40B4-BE49-F238E27FC236}">
                <a16:creationId xmlns:a16="http://schemas.microsoft.com/office/drawing/2014/main" id="{0D55F402-0DF0-C0D2-F7CD-CC66C27593A2}"/>
              </a:ext>
            </a:extLst>
          </p:cNvPr>
          <p:cNvSpPr txBox="1"/>
          <p:nvPr/>
        </p:nvSpPr>
        <p:spPr>
          <a:xfrm>
            <a:off x="761999" y="1657864"/>
            <a:ext cx="8880388"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u="sng">
                <a:solidFill>
                  <a:srgbClr val="000000"/>
                </a:solidFill>
                <a:latin typeface="Century Gothic"/>
                <a:cs typeface="Times New Roman"/>
              </a:rPr>
              <a:t>Who will participate:</a:t>
            </a:r>
            <a:endParaRPr lang="en-US" sz="2000" u="sng">
              <a:latin typeface="Century Gothic"/>
            </a:endParaRPr>
          </a:p>
          <a:p>
            <a:pPr marL="285750" indent="-285750">
              <a:buFont typeface="Arial"/>
              <a:buChar char="•"/>
            </a:pPr>
            <a:r>
              <a:rPr lang="en-US" sz="2000">
                <a:solidFill>
                  <a:srgbClr val="000000"/>
                </a:solidFill>
                <a:latin typeface="Century Gothic"/>
                <a:cs typeface="Times New Roman"/>
              </a:rPr>
              <a:t>School Site Coordinator</a:t>
            </a:r>
            <a:endParaRPr lang="en-US" sz="2000">
              <a:latin typeface="Century Gothic"/>
            </a:endParaRPr>
          </a:p>
          <a:p>
            <a:pPr marL="285750" indent="-285750">
              <a:buFont typeface="Arial"/>
              <a:buChar char="•"/>
            </a:pPr>
            <a:r>
              <a:rPr lang="en-US" sz="2000">
                <a:solidFill>
                  <a:srgbClr val="000000"/>
                </a:solidFill>
                <a:latin typeface="Century Gothic"/>
                <a:cs typeface="Times New Roman"/>
              </a:rPr>
              <a:t>Recorder (to record times on the Drill Summary Checklist during the drill)</a:t>
            </a:r>
            <a:endParaRPr lang="en-US" sz="2000">
              <a:latin typeface="Century Gothic"/>
            </a:endParaRPr>
          </a:p>
          <a:p>
            <a:pPr marL="285750" indent="-285750">
              <a:buFont typeface="Arial"/>
              <a:buChar char="•"/>
            </a:pPr>
            <a:r>
              <a:rPr lang="en-US" sz="2000">
                <a:solidFill>
                  <a:srgbClr val="000000"/>
                </a:solidFill>
                <a:latin typeface="Century Gothic"/>
                <a:cs typeface="Times New Roman"/>
              </a:rPr>
              <a:t>Cardiac Emergency Response Team</a:t>
            </a:r>
            <a:endParaRPr lang="en-US" sz="2000">
              <a:latin typeface="Century Gothic"/>
            </a:endParaRPr>
          </a:p>
          <a:p>
            <a:pPr marL="285750" indent="-285750">
              <a:buFont typeface="Arial"/>
              <a:buChar char="•"/>
            </a:pPr>
            <a:r>
              <a:rPr lang="en-US" sz="2000">
                <a:solidFill>
                  <a:srgbClr val="000000"/>
                </a:solidFill>
                <a:latin typeface="Century Gothic"/>
                <a:cs typeface="Times New Roman"/>
              </a:rPr>
              <a:t>Finder (pick someone that isn’t on the team to find the manikin)</a:t>
            </a:r>
            <a:endParaRPr lang="en-US" sz="2000">
              <a:latin typeface="Century Gothic"/>
            </a:endParaRPr>
          </a:p>
          <a:p>
            <a:endParaRPr lang="en-US" sz="2000">
              <a:solidFill>
                <a:srgbClr val="000000"/>
              </a:solidFill>
              <a:latin typeface="Century Gothic"/>
              <a:cs typeface="Times New Roman"/>
            </a:endParaRPr>
          </a:p>
          <a:p>
            <a:r>
              <a:rPr lang="en-US" sz="2000" u="sng">
                <a:solidFill>
                  <a:srgbClr val="000000"/>
                </a:solidFill>
                <a:latin typeface="Century Gothic"/>
                <a:cs typeface="Times New Roman"/>
              </a:rPr>
              <a:t>What you will need:</a:t>
            </a:r>
            <a:endParaRPr lang="en-US" sz="2000" u="sng">
              <a:latin typeface="Century Gothic"/>
            </a:endParaRPr>
          </a:p>
          <a:p>
            <a:pPr marL="285750" indent="-285750">
              <a:buFont typeface="Arial"/>
              <a:buChar char="•"/>
            </a:pPr>
            <a:r>
              <a:rPr lang="en-US" sz="2000">
                <a:solidFill>
                  <a:srgbClr val="000000"/>
                </a:solidFill>
                <a:latin typeface="Century Gothic"/>
                <a:cs typeface="Times New Roman"/>
              </a:rPr>
              <a:t>Manikin</a:t>
            </a:r>
            <a:endParaRPr lang="en-US" sz="2000">
              <a:latin typeface="Century Gothic"/>
            </a:endParaRPr>
          </a:p>
          <a:p>
            <a:pPr marL="285750" indent="-285750">
              <a:buFont typeface="Arial"/>
              <a:buChar char="•"/>
            </a:pPr>
            <a:r>
              <a:rPr lang="en-US" sz="2000">
                <a:solidFill>
                  <a:srgbClr val="000000"/>
                </a:solidFill>
                <a:latin typeface="Century Gothic"/>
                <a:cs typeface="Times New Roman"/>
              </a:rPr>
              <a:t>Radio/walkie talkie/other communication device</a:t>
            </a:r>
            <a:endParaRPr lang="en-US" sz="2000">
              <a:latin typeface="Century Gothic"/>
            </a:endParaRPr>
          </a:p>
          <a:p>
            <a:pPr marL="285750" indent="-285750">
              <a:buFont typeface="Arial"/>
              <a:buChar char="•"/>
            </a:pPr>
            <a:r>
              <a:rPr lang="en-US" sz="2000">
                <a:solidFill>
                  <a:srgbClr val="000000"/>
                </a:solidFill>
                <a:latin typeface="Century Gothic"/>
                <a:cs typeface="Times New Roman"/>
              </a:rPr>
              <a:t>AED Trainer (compatible with manikin)</a:t>
            </a:r>
            <a:endParaRPr lang="en-US" sz="2000">
              <a:latin typeface="Century Gothic"/>
            </a:endParaRPr>
          </a:p>
          <a:p>
            <a:pPr marL="285750" indent="-285750">
              <a:buFont typeface="Arial"/>
              <a:buChar char="•"/>
            </a:pPr>
            <a:r>
              <a:rPr lang="en-US" sz="2000">
                <a:solidFill>
                  <a:srgbClr val="000000"/>
                </a:solidFill>
                <a:latin typeface="Century Gothic"/>
                <a:cs typeface="Times New Roman"/>
              </a:rPr>
              <a:t>Cell Phone or Telephone</a:t>
            </a:r>
            <a:endParaRPr lang="en-US" sz="2000">
              <a:latin typeface="Century Gothic"/>
            </a:endParaRPr>
          </a:p>
          <a:p>
            <a:pPr marL="285750" indent="-285750">
              <a:buFont typeface="Arial"/>
              <a:buChar char="•"/>
            </a:pPr>
            <a:r>
              <a:rPr lang="en-US" sz="2000">
                <a:solidFill>
                  <a:srgbClr val="000000"/>
                </a:solidFill>
                <a:latin typeface="Century Gothic"/>
                <a:cs typeface="Times New Roman"/>
              </a:rPr>
              <a:t>AED Drill Summary Checklist – preferably on a clipboard with pen or pencil</a:t>
            </a:r>
            <a:endParaRPr lang="en-US" sz="2000">
              <a:latin typeface="Century Gothic"/>
            </a:endParaRPr>
          </a:p>
          <a:p>
            <a:pPr marL="285750" indent="-285750">
              <a:buFont typeface="Arial"/>
              <a:buChar char="•"/>
            </a:pPr>
            <a:r>
              <a:rPr lang="en-US" sz="2000">
                <a:solidFill>
                  <a:srgbClr val="000000"/>
                </a:solidFill>
                <a:latin typeface="Century Gothic"/>
                <a:cs typeface="Times New Roman"/>
              </a:rPr>
              <a:t>Stopwatch</a:t>
            </a:r>
            <a:endParaRPr lang="en-US" sz="2000">
              <a:latin typeface="Century Gothic"/>
            </a:endParaRPr>
          </a:p>
          <a:p>
            <a:pPr algn="l"/>
            <a:endParaRPr lang="en-US"/>
          </a:p>
        </p:txBody>
      </p:sp>
    </p:spTree>
    <p:extLst>
      <p:ext uri="{BB962C8B-B14F-4D97-AF65-F5344CB8AC3E}">
        <p14:creationId xmlns:p14="http://schemas.microsoft.com/office/powerpoint/2010/main" val="127679981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097A4-914B-3F19-23F7-0C9795153A18}"/>
              </a:ext>
            </a:extLst>
          </p:cNvPr>
          <p:cNvSpPr>
            <a:spLocks noGrp="1"/>
          </p:cNvSpPr>
          <p:nvPr>
            <p:ph type="title"/>
          </p:nvPr>
        </p:nvSpPr>
        <p:spPr/>
        <p:txBody>
          <a:bodyPr/>
          <a:lstStyle/>
          <a:p>
            <a:r>
              <a:rPr lang="en-US" dirty="0"/>
              <a:t>CERP Drill </a:t>
            </a:r>
          </a:p>
        </p:txBody>
      </p:sp>
      <p:pic>
        <p:nvPicPr>
          <p:cNvPr id="3" name="Picture 2" descr="A medical survey form with text&#10;&#10;Description automatically generated">
            <a:extLst>
              <a:ext uri="{FF2B5EF4-FFF2-40B4-BE49-F238E27FC236}">
                <a16:creationId xmlns:a16="http://schemas.microsoft.com/office/drawing/2014/main" id="{AD4439A7-C8ED-9245-986A-8C5A0A5C5749}"/>
              </a:ext>
            </a:extLst>
          </p:cNvPr>
          <p:cNvPicPr>
            <a:picLocks noChangeAspect="1"/>
          </p:cNvPicPr>
          <p:nvPr/>
        </p:nvPicPr>
        <p:blipFill>
          <a:blip r:embed="rId3"/>
          <a:stretch>
            <a:fillRect/>
          </a:stretch>
        </p:blipFill>
        <p:spPr>
          <a:xfrm>
            <a:off x="3807940" y="1515644"/>
            <a:ext cx="4576119" cy="5216847"/>
          </a:xfrm>
          <a:prstGeom prst="rect">
            <a:avLst/>
          </a:prstGeom>
        </p:spPr>
      </p:pic>
    </p:spTree>
    <p:extLst>
      <p:ext uri="{BB962C8B-B14F-4D97-AF65-F5344CB8AC3E}">
        <p14:creationId xmlns:p14="http://schemas.microsoft.com/office/powerpoint/2010/main" val="12168478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Staff Training &amp; Practicing (Drilling)</a:t>
            </a:r>
          </a:p>
        </p:txBody>
      </p:sp>
      <p:sp>
        <p:nvSpPr>
          <p:cNvPr id="3" name="Content Placeholder 2"/>
          <p:cNvSpPr>
            <a:spLocks noGrp="1"/>
          </p:cNvSpPr>
          <p:nvPr>
            <p:ph idx="1"/>
          </p:nvPr>
        </p:nvSpPr>
        <p:spPr>
          <a:xfrm>
            <a:off x="838200" y="1825624"/>
            <a:ext cx="11195304" cy="4758055"/>
          </a:xfrm>
        </p:spPr>
        <p:txBody>
          <a:bodyPr/>
          <a:lstStyle/>
          <a:p>
            <a:pPr marL="457200" lvl="1" indent="0">
              <a:buNone/>
            </a:pPr>
            <a:endParaRPr lang="en-US">
              <a:solidFill>
                <a:schemeClr val="bg1"/>
              </a:solidFill>
            </a:endParaRPr>
          </a:p>
          <a:p>
            <a:pPr marL="0" indent="0">
              <a:buNone/>
            </a:pPr>
            <a:endParaRPr lang="en-US">
              <a:solidFill>
                <a:schemeClr val="bg1"/>
              </a:solidFill>
            </a:endParaRPr>
          </a:p>
          <a:p>
            <a:pPr marL="0" indent="0">
              <a:buNone/>
            </a:pPr>
            <a:endParaRPr lang="en-US">
              <a:solidFill>
                <a:srgbClr val="C00000"/>
              </a:solidFill>
            </a:endParaRPr>
          </a:p>
          <a:p>
            <a:endParaRPr lang="en-US"/>
          </a:p>
        </p:txBody>
      </p:sp>
      <p:graphicFrame>
        <p:nvGraphicFramePr>
          <p:cNvPr id="9" name="Table 8"/>
          <p:cNvGraphicFramePr>
            <a:graphicFrameLocks noGrp="1"/>
          </p:cNvGraphicFramePr>
          <p:nvPr>
            <p:extLst>
              <p:ext uri="{D42A27DB-BD31-4B8C-83A1-F6EECF244321}">
                <p14:modId xmlns:p14="http://schemas.microsoft.com/office/powerpoint/2010/main" val="1134229816"/>
              </p:ext>
            </p:extLst>
          </p:nvPr>
        </p:nvGraphicFramePr>
        <p:xfrm>
          <a:off x="838200" y="1430626"/>
          <a:ext cx="11085576" cy="5386630"/>
        </p:xfrm>
        <a:graphic>
          <a:graphicData uri="http://schemas.openxmlformats.org/drawingml/2006/table">
            <a:tbl>
              <a:tblPr firstRow="1" bandRow="1">
                <a:tableStyleId>{5C22544A-7EE6-4342-B048-85BDC9FD1C3A}</a:tableStyleId>
              </a:tblPr>
              <a:tblGrid>
                <a:gridCol w="3432048">
                  <a:extLst>
                    <a:ext uri="{9D8B030D-6E8A-4147-A177-3AD203B41FA5}">
                      <a16:colId xmlns:a16="http://schemas.microsoft.com/office/drawing/2014/main" val="20000"/>
                    </a:ext>
                  </a:extLst>
                </a:gridCol>
                <a:gridCol w="3958336">
                  <a:extLst>
                    <a:ext uri="{9D8B030D-6E8A-4147-A177-3AD203B41FA5}">
                      <a16:colId xmlns:a16="http://schemas.microsoft.com/office/drawing/2014/main" val="20001"/>
                    </a:ext>
                  </a:extLst>
                </a:gridCol>
                <a:gridCol w="3695192">
                  <a:extLst>
                    <a:ext uri="{9D8B030D-6E8A-4147-A177-3AD203B41FA5}">
                      <a16:colId xmlns:a16="http://schemas.microsoft.com/office/drawing/2014/main" val="20002"/>
                    </a:ext>
                  </a:extLst>
                </a:gridCol>
              </a:tblGrid>
              <a:tr h="552724">
                <a:tc>
                  <a:txBody>
                    <a:bodyPr/>
                    <a:lstStyle/>
                    <a:p>
                      <a:r>
                        <a:rPr lang="en-US"/>
                        <a:t>Staff</a:t>
                      </a:r>
                      <a:r>
                        <a:rPr lang="en-US" baseline="0"/>
                        <a:t> / Team Training</a:t>
                      </a:r>
                      <a:endParaRPr lang="en-US"/>
                    </a:p>
                  </a:txBody>
                  <a:tcPr/>
                </a:tc>
                <a:tc>
                  <a:txBody>
                    <a:bodyPr/>
                    <a:lstStyle/>
                    <a:p>
                      <a:r>
                        <a:rPr lang="en-US"/>
                        <a:t>Example</a:t>
                      </a:r>
                    </a:p>
                  </a:txBody>
                  <a:tcPr/>
                </a:tc>
                <a:tc>
                  <a:txBody>
                    <a:bodyPr/>
                    <a:lstStyle/>
                    <a:p>
                      <a:r>
                        <a:rPr lang="en-US"/>
                        <a:t>Time / Cost</a:t>
                      </a:r>
                    </a:p>
                  </a:txBody>
                  <a:tcPr/>
                </a:tc>
                <a:extLst>
                  <a:ext uri="{0D108BD9-81ED-4DB2-BD59-A6C34878D82A}">
                    <a16:rowId xmlns:a16="http://schemas.microsoft.com/office/drawing/2014/main" val="10000"/>
                  </a:ext>
                </a:extLst>
              </a:tr>
              <a:tr h="99971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a:solidFill>
                            <a:schemeClr val="bg1"/>
                          </a:solidFill>
                        </a:rPr>
                        <a:t>CPR/AED Training</a:t>
                      </a:r>
                    </a:p>
                    <a:p>
                      <a:pPr algn="ctr"/>
                      <a:endParaRPr lang="en-US"/>
                    </a:p>
                    <a:p>
                      <a:pPr algn="l"/>
                      <a:r>
                        <a:rPr lang="en-US" b="1" u="sng">
                          <a:effectLst>
                            <a:outerShdw blurRad="38100" dist="38100" dir="2700000" algn="tl">
                              <a:srgbClr val="000000">
                                <a:alpha val="43137"/>
                              </a:srgbClr>
                            </a:outerShdw>
                          </a:effectLst>
                        </a:rPr>
                        <a:t>OR</a:t>
                      </a:r>
                    </a:p>
                  </a:txBody>
                  <a:tcPr/>
                </a:tc>
                <a:tc>
                  <a:txBody>
                    <a:bodyPr/>
                    <a:lstStyle/>
                    <a:p>
                      <a:endParaRPr lang="en-US"/>
                    </a:p>
                  </a:txBody>
                  <a:tcPr/>
                </a:tc>
                <a:tc>
                  <a:txBody>
                    <a:bodyPr/>
                    <a:lstStyle/>
                    <a:p>
                      <a:pPr algn="ctr"/>
                      <a:r>
                        <a:rPr lang="en-US">
                          <a:solidFill>
                            <a:schemeClr val="bg1"/>
                          </a:solidFill>
                        </a:rPr>
                        <a:t>5 - 30 minutes; annually</a:t>
                      </a:r>
                    </a:p>
                    <a:p>
                      <a:pPr algn="ctr"/>
                      <a:endParaRPr lang="en-US">
                        <a:solidFill>
                          <a:schemeClr val="bg1"/>
                        </a:solidFill>
                      </a:endParaRPr>
                    </a:p>
                    <a:p>
                      <a:pPr algn="ctr"/>
                      <a:r>
                        <a:rPr lang="en-US">
                          <a:solidFill>
                            <a:schemeClr val="bg1"/>
                          </a:solidFill>
                        </a:rPr>
                        <a:t>No cost</a:t>
                      </a:r>
                    </a:p>
                  </a:txBody>
                  <a:tcPr/>
                </a:tc>
                <a:extLst>
                  <a:ext uri="{0D108BD9-81ED-4DB2-BD59-A6C34878D82A}">
                    <a16:rowId xmlns:a16="http://schemas.microsoft.com/office/drawing/2014/main" val="10001"/>
                  </a:ext>
                </a:extLst>
              </a:tr>
              <a:tr h="9672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a:solidFill>
                            <a:schemeClr val="bg1"/>
                          </a:solidFill>
                        </a:rPr>
                        <a:t>CPR/AED Certification</a:t>
                      </a:r>
                    </a:p>
                    <a:p>
                      <a:endParaRPr lang="en-US"/>
                    </a:p>
                    <a:p>
                      <a:endParaRPr lang="en-US"/>
                    </a:p>
                    <a:p>
                      <a:endParaRPr lang="en-US"/>
                    </a:p>
                  </a:txBody>
                  <a:tcPr/>
                </a:tc>
                <a:tc>
                  <a:txBody>
                    <a:bodyPr/>
                    <a:lstStyle/>
                    <a:p>
                      <a:endParaRPr lang="en-US"/>
                    </a:p>
                  </a:txBody>
                  <a:tcPr/>
                </a:tc>
                <a:tc>
                  <a:txBody>
                    <a:bodyPr/>
                    <a:lstStyle/>
                    <a:p>
                      <a:pPr algn="ctr"/>
                      <a:r>
                        <a:rPr lang="en-US">
                          <a:solidFill>
                            <a:schemeClr val="bg1"/>
                          </a:solidFill>
                        </a:rPr>
                        <a:t>2 - 4 hours; every 2 years</a:t>
                      </a:r>
                    </a:p>
                    <a:p>
                      <a:pPr algn="ctr"/>
                      <a:endParaRPr lang="en-US">
                        <a:solidFill>
                          <a:schemeClr val="bg1"/>
                        </a:solidFill>
                      </a:endParaRPr>
                    </a:p>
                    <a:p>
                      <a:pPr algn="ctr"/>
                      <a:r>
                        <a:rPr lang="en-US">
                          <a:solidFill>
                            <a:schemeClr val="bg1"/>
                          </a:solidFill>
                        </a:rPr>
                        <a:t>$30</a:t>
                      </a:r>
                      <a:r>
                        <a:rPr lang="en-US" baseline="0">
                          <a:solidFill>
                            <a:schemeClr val="bg1"/>
                          </a:solidFill>
                        </a:rPr>
                        <a:t> – 75/person</a:t>
                      </a:r>
                      <a:endParaRPr lang="en-US">
                        <a:solidFill>
                          <a:schemeClr val="bg1"/>
                        </a:solidFill>
                      </a:endParaRPr>
                    </a:p>
                  </a:txBody>
                  <a:tcPr/>
                </a:tc>
                <a:extLst>
                  <a:ext uri="{0D108BD9-81ED-4DB2-BD59-A6C34878D82A}">
                    <a16:rowId xmlns:a16="http://schemas.microsoft.com/office/drawing/2014/main" val="10002"/>
                  </a:ext>
                </a:extLst>
              </a:tr>
              <a:tr h="1182431">
                <a:tc>
                  <a:txBody>
                    <a:bodyPr/>
                    <a:lstStyle/>
                    <a:p>
                      <a:r>
                        <a:rPr lang="en-US" b="1">
                          <a:solidFill>
                            <a:schemeClr val="bg1"/>
                          </a:solidFill>
                        </a:rPr>
                        <a:t>All Staff Training </a:t>
                      </a:r>
                      <a:r>
                        <a:rPr lang="en-US">
                          <a:solidFill>
                            <a:schemeClr val="bg1"/>
                          </a:solidFill>
                        </a:rPr>
                        <a:t>on SCA and AED locations</a:t>
                      </a:r>
                      <a:endParaRPr lang="en-US"/>
                    </a:p>
                  </a:txBody>
                  <a:tcPr/>
                </a:tc>
                <a:tc>
                  <a:txBody>
                    <a:bodyPr/>
                    <a:lstStyle/>
                    <a:p>
                      <a:endParaRPr lang="en-US"/>
                    </a:p>
                  </a:txBody>
                  <a:tcPr/>
                </a:tc>
                <a:tc>
                  <a:txBody>
                    <a:bodyPr/>
                    <a:lstStyle/>
                    <a:p>
                      <a:pPr algn="ctr"/>
                      <a:r>
                        <a:rPr lang="en-US">
                          <a:solidFill>
                            <a:schemeClr val="bg1"/>
                          </a:solidFill>
                        </a:rPr>
                        <a:t>5 – 20 minutes</a:t>
                      </a:r>
                    </a:p>
                    <a:p>
                      <a:pPr algn="ctr"/>
                      <a:endParaRPr lang="en-US">
                        <a:solidFill>
                          <a:schemeClr val="bg1"/>
                        </a:solidFill>
                      </a:endParaRPr>
                    </a:p>
                    <a:p>
                      <a:pPr algn="ctr"/>
                      <a:r>
                        <a:rPr lang="en-US">
                          <a:solidFill>
                            <a:schemeClr val="bg1"/>
                          </a:solidFill>
                        </a:rPr>
                        <a:t>No cost</a:t>
                      </a:r>
                    </a:p>
                  </a:txBody>
                  <a:tcPr/>
                </a:tc>
                <a:extLst>
                  <a:ext uri="{0D108BD9-81ED-4DB2-BD59-A6C34878D82A}">
                    <a16:rowId xmlns:a16="http://schemas.microsoft.com/office/drawing/2014/main" val="10003"/>
                  </a:ext>
                </a:extLst>
              </a:tr>
              <a:tr h="1299629">
                <a:tc>
                  <a:txBody>
                    <a:bodyPr/>
                    <a:lstStyle/>
                    <a:p>
                      <a:r>
                        <a:rPr lang="en-US" sz="4000" b="1">
                          <a:solidFill>
                            <a:schemeClr val="bg1"/>
                          </a:solidFill>
                        </a:rPr>
                        <a:t>AED Drill</a:t>
                      </a:r>
                    </a:p>
                  </a:txBody>
                  <a:tcPr/>
                </a:tc>
                <a:tc>
                  <a:txBody>
                    <a:bodyPr/>
                    <a:lstStyle/>
                    <a:p>
                      <a:endParaRPr lang="en-US"/>
                    </a:p>
                  </a:txBody>
                  <a:tcPr/>
                </a:tc>
                <a:tc>
                  <a:txBody>
                    <a:bodyPr/>
                    <a:lstStyle/>
                    <a:p>
                      <a:pPr algn="ctr"/>
                      <a:r>
                        <a:rPr lang="en-US">
                          <a:solidFill>
                            <a:schemeClr val="bg1"/>
                          </a:solidFill>
                        </a:rPr>
                        <a:t>5 – 20 minutes; 1-2 times annually</a:t>
                      </a:r>
                    </a:p>
                    <a:p>
                      <a:pPr algn="ctr"/>
                      <a:endParaRPr lang="en-US">
                        <a:solidFill>
                          <a:schemeClr val="bg1"/>
                        </a:solidFill>
                      </a:endParaRPr>
                    </a:p>
                    <a:p>
                      <a:pPr algn="ctr"/>
                      <a:r>
                        <a:rPr lang="en-US">
                          <a:solidFill>
                            <a:schemeClr val="bg1"/>
                          </a:solidFill>
                        </a:rPr>
                        <a:t>No cost</a:t>
                      </a:r>
                    </a:p>
                    <a:p>
                      <a:pPr algn="ctr"/>
                      <a:endParaRPr lang="en-US">
                        <a:solidFill>
                          <a:schemeClr val="bg1"/>
                        </a:solidFill>
                      </a:endParaRPr>
                    </a:p>
                  </a:txBody>
                  <a:tcPr/>
                </a:tc>
                <a:extLst>
                  <a:ext uri="{0D108BD9-81ED-4DB2-BD59-A6C34878D82A}">
                    <a16:rowId xmlns:a16="http://schemas.microsoft.com/office/drawing/2014/main" val="10004"/>
                  </a:ext>
                </a:extLst>
              </a:tr>
            </a:tbl>
          </a:graphicData>
        </a:graphic>
      </p:graphicFrame>
      <p:pic>
        <p:nvPicPr>
          <p:cNvPr id="11" name="Picture 10"/>
          <p:cNvPicPr>
            <a:picLocks noChangeAspect="1"/>
          </p:cNvPicPr>
          <p:nvPr/>
        </p:nvPicPr>
        <p:blipFill>
          <a:blip r:embed="rId2"/>
          <a:stretch>
            <a:fillRect/>
          </a:stretch>
        </p:blipFill>
        <p:spPr>
          <a:xfrm>
            <a:off x="5186209" y="2105844"/>
            <a:ext cx="1819577" cy="786384"/>
          </a:xfrm>
          <a:prstGeom prst="rect">
            <a:avLst/>
          </a:prstGeom>
        </p:spPr>
      </p:pic>
      <p:pic>
        <p:nvPicPr>
          <p:cNvPr id="12" name="Picture 11"/>
          <p:cNvPicPr>
            <a:picLocks noChangeAspect="1"/>
          </p:cNvPicPr>
          <p:nvPr/>
        </p:nvPicPr>
        <p:blipFill>
          <a:blip r:embed="rId3"/>
          <a:stretch>
            <a:fillRect/>
          </a:stretch>
        </p:blipFill>
        <p:spPr>
          <a:xfrm>
            <a:off x="4949490" y="4266925"/>
            <a:ext cx="2514600" cy="1005840"/>
          </a:xfrm>
          <a:prstGeom prst="rect">
            <a:avLst/>
          </a:prstGeom>
        </p:spPr>
      </p:pic>
      <p:pic>
        <p:nvPicPr>
          <p:cNvPr id="13" name="Picture 12"/>
          <p:cNvPicPr>
            <a:picLocks noChangeAspect="1"/>
          </p:cNvPicPr>
          <p:nvPr/>
        </p:nvPicPr>
        <p:blipFill>
          <a:blip r:embed="rId4"/>
          <a:stretch>
            <a:fillRect/>
          </a:stretch>
        </p:blipFill>
        <p:spPr>
          <a:xfrm>
            <a:off x="5322410" y="2973679"/>
            <a:ext cx="1614230" cy="1188720"/>
          </a:xfrm>
          <a:prstGeom prst="rect">
            <a:avLst/>
          </a:prstGeom>
        </p:spPr>
      </p:pic>
      <p:pic>
        <p:nvPicPr>
          <p:cNvPr id="14" name="Picture 13"/>
          <p:cNvPicPr>
            <a:picLocks noChangeAspect="1"/>
          </p:cNvPicPr>
          <p:nvPr/>
        </p:nvPicPr>
        <p:blipFill>
          <a:blip r:embed="rId5"/>
          <a:stretch>
            <a:fillRect/>
          </a:stretch>
        </p:blipFill>
        <p:spPr>
          <a:xfrm>
            <a:off x="5056353" y="5473088"/>
            <a:ext cx="2079287" cy="1280160"/>
          </a:xfrm>
          <a:prstGeom prst="rect">
            <a:avLst/>
          </a:prstGeom>
        </p:spPr>
      </p:pic>
    </p:spTree>
    <p:extLst>
      <p:ext uri="{BB962C8B-B14F-4D97-AF65-F5344CB8AC3E}">
        <p14:creationId xmlns:p14="http://schemas.microsoft.com/office/powerpoint/2010/main" val="194912773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27843705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097A4-914B-3F19-23F7-0C9795153A18}"/>
              </a:ext>
            </a:extLst>
          </p:cNvPr>
          <p:cNvSpPr>
            <a:spLocks noGrp="1"/>
          </p:cNvSpPr>
          <p:nvPr>
            <p:ph type="title"/>
          </p:nvPr>
        </p:nvSpPr>
        <p:spPr/>
        <p:txBody>
          <a:bodyPr/>
          <a:lstStyle/>
          <a:p>
            <a:r>
              <a:rPr lang="en-US" dirty="0"/>
              <a:t>CERP Drill </a:t>
            </a:r>
          </a:p>
        </p:txBody>
      </p:sp>
      <p:sp>
        <p:nvSpPr>
          <p:cNvPr id="4" name="TextBox 3">
            <a:extLst>
              <a:ext uri="{FF2B5EF4-FFF2-40B4-BE49-F238E27FC236}">
                <a16:creationId xmlns:a16="http://schemas.microsoft.com/office/drawing/2014/main" id="{D4C14E2F-197E-BFBB-6D53-B49F6B46E308}"/>
              </a:ext>
            </a:extLst>
          </p:cNvPr>
          <p:cNvSpPr txBox="1"/>
          <p:nvPr/>
        </p:nvSpPr>
        <p:spPr>
          <a:xfrm>
            <a:off x="702841" y="1630557"/>
            <a:ext cx="49061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chemeClr val="bg1"/>
                </a:solidFill>
              </a:rPr>
              <a:t>Practice Drill Time! </a:t>
            </a:r>
          </a:p>
        </p:txBody>
      </p:sp>
      <p:pic>
        <p:nvPicPr>
          <p:cNvPr id="3" name="Picture 2" descr="A black background with white text&#10;&#10;Description automatically generated">
            <a:extLst>
              <a:ext uri="{FF2B5EF4-FFF2-40B4-BE49-F238E27FC236}">
                <a16:creationId xmlns:a16="http://schemas.microsoft.com/office/drawing/2014/main" id="{9CDCD999-86A3-3025-524B-715D87A1EEE3}"/>
              </a:ext>
            </a:extLst>
          </p:cNvPr>
          <p:cNvPicPr>
            <a:picLocks noChangeAspect="1"/>
          </p:cNvPicPr>
          <p:nvPr/>
        </p:nvPicPr>
        <p:blipFill>
          <a:blip r:embed="rId4"/>
          <a:stretch>
            <a:fillRect/>
          </a:stretch>
        </p:blipFill>
        <p:spPr>
          <a:xfrm>
            <a:off x="2291862" y="2353182"/>
            <a:ext cx="6631353" cy="3704944"/>
          </a:xfrm>
          <a:prstGeom prst="rect">
            <a:avLst/>
          </a:prstGeom>
        </p:spPr>
      </p:pic>
      <p:pic>
        <p:nvPicPr>
          <p:cNvPr id="5" name="Online Media 4" title="Project ADAM Cardiac Emergency Response Drill">
            <a:hlinkClick r:id="" action="ppaction://media"/>
            <a:extLst>
              <a:ext uri="{FF2B5EF4-FFF2-40B4-BE49-F238E27FC236}">
                <a16:creationId xmlns:a16="http://schemas.microsoft.com/office/drawing/2014/main" id="{8FE2EC1C-EF80-945C-8482-8F03BFD1A124}"/>
              </a:ext>
            </a:extLst>
          </p:cNvPr>
          <p:cNvPicPr>
            <a:picLocks noRot="1" noChangeAspect="1"/>
          </p:cNvPicPr>
          <p:nvPr>
            <a:videoFile r:link="rId1"/>
          </p:nvPr>
        </p:nvPicPr>
        <p:blipFill>
          <a:blip r:embed="rId5"/>
          <a:stretch>
            <a:fillRect/>
          </a:stretch>
        </p:blipFill>
        <p:spPr>
          <a:xfrm>
            <a:off x="2161024" y="2259896"/>
            <a:ext cx="6893028" cy="3891516"/>
          </a:xfrm>
          <a:prstGeom prst="rect">
            <a:avLst/>
          </a:prstGeom>
        </p:spPr>
      </p:pic>
    </p:spTree>
    <p:extLst>
      <p:ext uri="{BB962C8B-B14F-4D97-AF65-F5344CB8AC3E}">
        <p14:creationId xmlns:p14="http://schemas.microsoft.com/office/powerpoint/2010/main" val="3883435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5F67D-0975-143A-9094-352C23E294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F914C2-2FBD-6890-4655-453356031D47}"/>
              </a:ext>
            </a:extLst>
          </p:cNvPr>
          <p:cNvSpPr>
            <a:spLocks noGrp="1"/>
          </p:cNvSpPr>
          <p:nvPr>
            <p:ph type="title"/>
          </p:nvPr>
        </p:nvSpPr>
        <p:spPr/>
        <p:txBody>
          <a:bodyPr/>
          <a:lstStyle/>
          <a:p>
            <a:r>
              <a:rPr lang="en-US" dirty="0"/>
              <a:t>Break Time </a:t>
            </a:r>
          </a:p>
        </p:txBody>
      </p:sp>
      <p:pic>
        <p:nvPicPr>
          <p:cNvPr id="4" name="Content Placeholder 3" descr="Coffee Break Time Free Stock Photo - Public Domain Pictures">
            <a:extLst>
              <a:ext uri="{FF2B5EF4-FFF2-40B4-BE49-F238E27FC236}">
                <a16:creationId xmlns:a16="http://schemas.microsoft.com/office/drawing/2014/main" id="{2873EEC8-42AD-350E-4C08-9D7A80886DC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40084" y="2650364"/>
            <a:ext cx="4311831" cy="2410705"/>
          </a:xfrm>
        </p:spPr>
      </p:pic>
    </p:spTree>
    <p:extLst>
      <p:ext uri="{BB962C8B-B14F-4D97-AF65-F5344CB8AC3E}">
        <p14:creationId xmlns:p14="http://schemas.microsoft.com/office/powerpoint/2010/main" val="225312777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3269" y="2718252"/>
            <a:ext cx="10515600" cy="1958787"/>
          </a:xfrm>
          <a:solidFill>
            <a:schemeClr val="accent1"/>
          </a:solidFill>
        </p:spPr>
        <p:txBody>
          <a:bodyPr>
            <a:normAutofit/>
          </a:bodyPr>
          <a:lstStyle/>
          <a:p>
            <a:pPr algn="ctr"/>
            <a:r>
              <a:rPr lang="en-US" dirty="0"/>
              <a:t>Claire’s Story</a:t>
            </a:r>
          </a:p>
        </p:txBody>
      </p:sp>
    </p:spTree>
    <p:extLst>
      <p:ext uri="{BB962C8B-B14F-4D97-AF65-F5344CB8AC3E}">
        <p14:creationId xmlns:p14="http://schemas.microsoft.com/office/powerpoint/2010/main" val="61723077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Claire</a:t>
            </a:r>
          </a:p>
        </p:txBody>
      </p:sp>
      <p:sp>
        <p:nvSpPr>
          <p:cNvPr id="3" name="Content Placeholder 2"/>
          <p:cNvSpPr>
            <a:spLocks noGrp="1"/>
          </p:cNvSpPr>
          <p:nvPr>
            <p:ph idx="1"/>
          </p:nvPr>
        </p:nvSpPr>
        <p:spPr>
          <a:xfrm>
            <a:off x="838200" y="1737360"/>
            <a:ext cx="10515600" cy="4062739"/>
          </a:xfrm>
        </p:spPr>
        <p:txBody>
          <a:bodyPr>
            <a:normAutofit/>
          </a:bodyPr>
          <a:lstStyle/>
          <a:p>
            <a:pPr marL="0" indent="0" algn="ctr">
              <a:buNone/>
            </a:pPr>
            <a:r>
              <a:rPr lang="en-US" sz="3600" i="1" dirty="0">
                <a:solidFill>
                  <a:schemeClr val="bg1"/>
                </a:solidFill>
              </a:rPr>
              <a:t>On October 13</a:t>
            </a:r>
            <a:r>
              <a:rPr lang="en-US" sz="3600" i="1" baseline="30000" dirty="0">
                <a:solidFill>
                  <a:schemeClr val="bg1"/>
                </a:solidFill>
              </a:rPr>
              <a:t>th</a:t>
            </a:r>
            <a:r>
              <a:rPr lang="en-US" sz="3600" i="1" dirty="0">
                <a:solidFill>
                  <a:schemeClr val="bg1"/>
                </a:solidFill>
              </a:rPr>
              <a:t>, 2015, a 17 year old female was playing in a varsity volleyball game. The game had been going for less than 10 minutes when the female collapsed and went into cardiac/respiratory arrest.</a:t>
            </a:r>
          </a:p>
          <a:p>
            <a:pPr marL="0" indent="0">
              <a:buNone/>
            </a:pPr>
            <a:r>
              <a:rPr lang="en-US" dirty="0">
                <a:solidFill>
                  <a:schemeClr val="bg1"/>
                </a:solidFill>
              </a:rPr>
              <a:t> </a:t>
            </a:r>
          </a:p>
          <a:p>
            <a:pPr marL="0" indent="0">
              <a:buNone/>
            </a:pPr>
            <a:endParaRPr lang="en-US" dirty="0">
              <a:solidFill>
                <a:schemeClr val="bg1"/>
              </a:solidFill>
            </a:endParaRPr>
          </a:p>
          <a:p>
            <a:endParaRPr lang="en-US" dirty="0"/>
          </a:p>
        </p:txBody>
      </p:sp>
    </p:spTree>
    <p:extLst>
      <p:ext uri="{BB962C8B-B14F-4D97-AF65-F5344CB8AC3E}">
        <p14:creationId xmlns:p14="http://schemas.microsoft.com/office/powerpoint/2010/main" val="397489561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Claire</a:t>
            </a:r>
          </a:p>
        </p:txBody>
      </p:sp>
      <p:sp>
        <p:nvSpPr>
          <p:cNvPr id="3" name="TextBox 2">
            <a:extLst>
              <a:ext uri="{FF2B5EF4-FFF2-40B4-BE49-F238E27FC236}">
                <a16:creationId xmlns:a16="http://schemas.microsoft.com/office/drawing/2014/main" id="{C7919F7A-81FD-33CA-294C-A889F05FC2EB}"/>
              </a:ext>
            </a:extLst>
          </p:cNvPr>
          <p:cNvSpPr txBox="1"/>
          <p:nvPr/>
        </p:nvSpPr>
        <p:spPr>
          <a:xfrm>
            <a:off x="8511254" y="1875366"/>
            <a:ext cx="30499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***Warning- Video shows footage of a SCA</a:t>
            </a:r>
          </a:p>
        </p:txBody>
      </p:sp>
      <p:pic>
        <p:nvPicPr>
          <p:cNvPr id="7" name="Content Placeholder 6" descr="A screenshot of a person smiling&#10;&#10;Description automatically generated">
            <a:extLst>
              <a:ext uri="{FF2B5EF4-FFF2-40B4-BE49-F238E27FC236}">
                <a16:creationId xmlns:a16="http://schemas.microsoft.com/office/drawing/2014/main" id="{3361E443-E042-F431-F550-79F1432DFDFA}"/>
              </a:ext>
            </a:extLst>
          </p:cNvPr>
          <p:cNvPicPr>
            <a:picLocks noGrp="1" noChangeAspect="1"/>
          </p:cNvPicPr>
          <p:nvPr>
            <p:ph idx="1"/>
          </p:nvPr>
        </p:nvPicPr>
        <p:blipFill>
          <a:blip r:embed="rId4"/>
          <a:stretch>
            <a:fillRect/>
          </a:stretch>
        </p:blipFill>
        <p:spPr>
          <a:xfrm>
            <a:off x="889409" y="1875106"/>
            <a:ext cx="7088091" cy="3974474"/>
          </a:xfrm>
        </p:spPr>
      </p:pic>
      <p:pic>
        <p:nvPicPr>
          <p:cNvPr id="4" name="Online Media 3" title="AEDs in Schools: How This Teenager Survived a Heart Attack">
            <a:hlinkClick r:id="" action="ppaction://media"/>
            <a:extLst>
              <a:ext uri="{FF2B5EF4-FFF2-40B4-BE49-F238E27FC236}">
                <a16:creationId xmlns:a16="http://schemas.microsoft.com/office/drawing/2014/main" id="{F8708043-A509-1FFD-3390-B8933C58E3DF}"/>
              </a:ext>
            </a:extLst>
          </p:cNvPr>
          <p:cNvPicPr>
            <a:picLocks noRot="1" noChangeAspect="1"/>
          </p:cNvPicPr>
          <p:nvPr>
            <a:videoFile r:link="rId1"/>
          </p:nvPr>
        </p:nvPicPr>
        <p:blipFill>
          <a:blip r:embed="rId5"/>
          <a:stretch>
            <a:fillRect/>
          </a:stretch>
        </p:blipFill>
        <p:spPr>
          <a:xfrm>
            <a:off x="444583" y="1774079"/>
            <a:ext cx="7799794" cy="4403438"/>
          </a:xfrm>
          <a:prstGeom prst="rect">
            <a:avLst/>
          </a:prstGeom>
        </p:spPr>
      </p:pic>
    </p:spTree>
    <p:extLst>
      <p:ext uri="{BB962C8B-B14F-4D97-AF65-F5344CB8AC3E}">
        <p14:creationId xmlns:p14="http://schemas.microsoft.com/office/powerpoint/2010/main" val="393831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Claire</a:t>
            </a:r>
          </a:p>
        </p:txBody>
      </p:sp>
      <p:sp>
        <p:nvSpPr>
          <p:cNvPr id="3" name="Content Placeholder 2"/>
          <p:cNvSpPr>
            <a:spLocks noGrp="1"/>
          </p:cNvSpPr>
          <p:nvPr>
            <p:ph idx="1"/>
          </p:nvPr>
        </p:nvSpPr>
        <p:spPr/>
        <p:txBody>
          <a:bodyPr>
            <a:normAutofit lnSpcReduction="10000"/>
          </a:bodyPr>
          <a:lstStyle/>
          <a:p>
            <a:r>
              <a:rPr lang="en-US" dirty="0">
                <a:solidFill>
                  <a:schemeClr val="bg1"/>
                </a:solidFill>
              </a:rPr>
              <a:t>00:00 - Patient grabs her chest (Levine Sign)</a:t>
            </a:r>
          </a:p>
          <a:p>
            <a:r>
              <a:rPr lang="en-US" dirty="0">
                <a:solidFill>
                  <a:schemeClr val="bg1"/>
                </a:solidFill>
              </a:rPr>
              <a:t>00:03 – Patient hits the floor</a:t>
            </a:r>
          </a:p>
          <a:p>
            <a:r>
              <a:rPr lang="en-US" dirty="0">
                <a:solidFill>
                  <a:schemeClr val="bg1"/>
                </a:solidFill>
              </a:rPr>
              <a:t>00:16 – Bystander tells someone to call 911</a:t>
            </a:r>
          </a:p>
          <a:p>
            <a:r>
              <a:rPr lang="en-US" dirty="0">
                <a:solidFill>
                  <a:schemeClr val="bg1"/>
                </a:solidFill>
              </a:rPr>
              <a:t>00:32 – AED arrives</a:t>
            </a:r>
          </a:p>
          <a:p>
            <a:r>
              <a:rPr lang="en-US" dirty="0">
                <a:solidFill>
                  <a:schemeClr val="bg1"/>
                </a:solidFill>
              </a:rPr>
              <a:t>00:56 – CPR is started</a:t>
            </a:r>
          </a:p>
          <a:p>
            <a:r>
              <a:rPr lang="en-US" dirty="0">
                <a:solidFill>
                  <a:schemeClr val="bg1"/>
                </a:solidFill>
              </a:rPr>
              <a:t>01:43 – AED pads are applied</a:t>
            </a:r>
          </a:p>
          <a:p>
            <a:r>
              <a:rPr lang="en-US" dirty="0">
                <a:solidFill>
                  <a:schemeClr val="bg1"/>
                </a:solidFill>
              </a:rPr>
              <a:t>02:11 – Defibrillation at 120 joules </a:t>
            </a:r>
          </a:p>
          <a:p>
            <a:r>
              <a:rPr lang="en-US" dirty="0">
                <a:solidFill>
                  <a:schemeClr val="bg1"/>
                </a:solidFill>
              </a:rPr>
              <a:t>03:27 – CPR discontinued </a:t>
            </a:r>
          </a:p>
          <a:p>
            <a:endParaRPr lang="en-US" dirty="0"/>
          </a:p>
        </p:txBody>
      </p:sp>
    </p:spTree>
    <p:extLst>
      <p:ext uri="{BB962C8B-B14F-4D97-AF65-F5344CB8AC3E}">
        <p14:creationId xmlns:p14="http://schemas.microsoft.com/office/powerpoint/2010/main" val="317483341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latin typeface="Century Gothic"/>
              </a:rPr>
              <a:t>CPR</a:t>
            </a:r>
          </a:p>
        </p:txBody>
      </p:sp>
      <p:sp>
        <p:nvSpPr>
          <p:cNvPr id="3" name="Text Placeholder 2"/>
          <p:cNvSpPr>
            <a:spLocks noGrp="1"/>
          </p:cNvSpPr>
          <p:nvPr>
            <p:ph type="body" idx="1"/>
          </p:nvPr>
        </p:nvSpPr>
        <p:spPr/>
        <p:txBody>
          <a:bodyPr/>
          <a:lstStyle/>
          <a:p>
            <a:r>
              <a:rPr lang="en-US" dirty="0">
                <a:solidFill>
                  <a:schemeClr val="bg1"/>
                </a:solidFill>
                <a:latin typeface="Century Gothic"/>
              </a:rPr>
              <a:t>Performed by a certified Athletic Trainer </a:t>
            </a:r>
          </a:p>
          <a:p>
            <a:r>
              <a:rPr lang="en-US" dirty="0">
                <a:solidFill>
                  <a:schemeClr val="bg1"/>
                </a:solidFill>
                <a:latin typeface="Century Gothic"/>
              </a:rPr>
              <a:t>Performed without hesitation</a:t>
            </a:r>
          </a:p>
          <a:p>
            <a:r>
              <a:rPr lang="en-US" dirty="0">
                <a:solidFill>
                  <a:schemeClr val="bg1"/>
                </a:solidFill>
                <a:latin typeface="Century Gothic"/>
              </a:rPr>
              <a:t>CPR performed for 1 minutes and 54 seconds</a:t>
            </a:r>
          </a:p>
          <a:p>
            <a:r>
              <a:rPr lang="en-US" dirty="0">
                <a:solidFill>
                  <a:schemeClr val="bg1"/>
                </a:solidFill>
                <a:latin typeface="Century Gothic"/>
              </a:rPr>
              <a:t>CPR stopped due to ROSC</a:t>
            </a:r>
          </a:p>
          <a:p>
            <a:pPr indent="0">
              <a:buNone/>
            </a:pPr>
            <a:endParaRPr lang="en-US">
              <a:solidFill>
                <a:schemeClr val="bg1"/>
              </a:solidFill>
            </a:endParaRPr>
          </a:p>
        </p:txBody>
      </p:sp>
    </p:spTree>
    <p:extLst>
      <p:ext uri="{BB962C8B-B14F-4D97-AF65-F5344CB8AC3E}">
        <p14:creationId xmlns:p14="http://schemas.microsoft.com/office/powerpoint/2010/main" val="145684814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latin typeface="Century Gothic"/>
              </a:rPr>
              <a:t>AED</a:t>
            </a:r>
          </a:p>
        </p:txBody>
      </p:sp>
      <p:sp>
        <p:nvSpPr>
          <p:cNvPr id="3" name="Text Placeholder 2"/>
          <p:cNvSpPr>
            <a:spLocks noGrp="1"/>
          </p:cNvSpPr>
          <p:nvPr>
            <p:ph type="body" idx="1"/>
          </p:nvPr>
        </p:nvSpPr>
        <p:spPr/>
        <p:txBody>
          <a:bodyPr/>
          <a:lstStyle/>
          <a:p>
            <a:r>
              <a:rPr lang="en-US" dirty="0"/>
              <a:t>ED Plus (Biphasic) </a:t>
            </a:r>
          </a:p>
          <a:p>
            <a:r>
              <a:rPr lang="en-US" dirty="0"/>
              <a:t>Initial Rhythm: V-Fib</a:t>
            </a:r>
          </a:p>
          <a:p>
            <a:pPr indent="0">
              <a:buNone/>
            </a:pPr>
            <a:endParaRPr lang="en-US"/>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1" y="2819400"/>
            <a:ext cx="8107775" cy="232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50056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latin typeface="Century Gothic"/>
              </a:rPr>
              <a:t>AED</a:t>
            </a:r>
          </a:p>
        </p:txBody>
      </p:sp>
      <p:sp>
        <p:nvSpPr>
          <p:cNvPr id="3" name="Text Placeholder 2"/>
          <p:cNvSpPr>
            <a:spLocks noGrp="1"/>
          </p:cNvSpPr>
          <p:nvPr>
            <p:ph type="body" idx="1"/>
          </p:nvPr>
        </p:nvSpPr>
        <p:spPr/>
        <p:txBody>
          <a:bodyPr/>
          <a:lstStyle/>
          <a:p>
            <a:r>
              <a:rPr lang="en-US"/>
              <a:t>Defibrillated at 120 joules</a:t>
            </a:r>
          </a:p>
          <a:p>
            <a:r>
              <a:rPr lang="en-US"/>
              <a:t>CPR continued</a:t>
            </a:r>
          </a:p>
          <a:p>
            <a:pPr indent="0">
              <a:buNone/>
            </a:pPr>
            <a:endParaRPr lang="en-US"/>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1" y="2819401"/>
            <a:ext cx="8372475" cy="1787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433407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latin typeface="Century Gothic"/>
              </a:rPr>
              <a:t>AED</a:t>
            </a:r>
          </a:p>
        </p:txBody>
      </p:sp>
      <p:sp>
        <p:nvSpPr>
          <p:cNvPr id="3" name="Text Placeholder 2"/>
          <p:cNvSpPr>
            <a:spLocks noGrp="1"/>
          </p:cNvSpPr>
          <p:nvPr>
            <p:ph type="body" idx="1"/>
          </p:nvPr>
        </p:nvSpPr>
        <p:spPr/>
        <p:txBody>
          <a:bodyPr/>
          <a:lstStyle/>
          <a:p>
            <a:r>
              <a:rPr lang="en-US"/>
              <a:t>ROSC</a:t>
            </a:r>
          </a:p>
          <a:p>
            <a:r>
              <a:rPr lang="en-US"/>
              <a:t>Ending Rhythm</a:t>
            </a:r>
          </a:p>
          <a:p>
            <a:pPr indent="0">
              <a:buNone/>
            </a:pPr>
            <a:endParaRPr lang="en-US"/>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0520" y="2971800"/>
            <a:ext cx="8490960" cy="18210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416818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latin typeface="Century Gothic"/>
              </a:rPr>
              <a:t>911 Info</a:t>
            </a:r>
          </a:p>
        </p:txBody>
      </p:sp>
      <p:sp>
        <p:nvSpPr>
          <p:cNvPr id="3" name="Text Placeholder 2"/>
          <p:cNvSpPr>
            <a:spLocks noGrp="1"/>
          </p:cNvSpPr>
          <p:nvPr>
            <p:ph type="body" idx="1"/>
          </p:nvPr>
        </p:nvSpPr>
        <p:spPr>
          <a:xfrm>
            <a:off x="500743" y="1945100"/>
            <a:ext cx="10972800" cy="4142033"/>
          </a:xfrm>
        </p:spPr>
        <p:txBody>
          <a:bodyPr/>
          <a:lstStyle/>
          <a:p>
            <a:pPr indent="0">
              <a:buNone/>
            </a:pPr>
            <a:r>
              <a:rPr lang="en-US" dirty="0">
                <a:solidFill>
                  <a:schemeClr val="bg1"/>
                </a:solidFill>
                <a:latin typeface="Century Gothic"/>
              </a:rPr>
              <a:t>17 year of age female unconscious </a:t>
            </a:r>
          </a:p>
          <a:p>
            <a:pPr indent="0">
              <a:buNone/>
            </a:pPr>
            <a:r>
              <a:rPr lang="en-US" dirty="0">
                <a:solidFill>
                  <a:schemeClr val="bg1"/>
                </a:solidFill>
                <a:latin typeface="Century Gothic"/>
              </a:rPr>
              <a:t>Time of Dispatch 1839 hours</a:t>
            </a:r>
          </a:p>
          <a:p>
            <a:pPr indent="0">
              <a:buNone/>
            </a:pPr>
            <a:r>
              <a:rPr lang="en-US" dirty="0">
                <a:solidFill>
                  <a:schemeClr val="bg1"/>
                </a:solidFill>
                <a:latin typeface="Century Gothic"/>
              </a:rPr>
              <a:t>On scene at 1850 hours</a:t>
            </a:r>
          </a:p>
          <a:p>
            <a:pPr indent="0">
              <a:buNone/>
            </a:pPr>
            <a:r>
              <a:rPr lang="en-US" dirty="0">
                <a:solidFill>
                  <a:schemeClr val="bg1"/>
                </a:solidFill>
                <a:latin typeface="Century Gothic"/>
              </a:rPr>
              <a:t>Transporting to Gwinnett Medical then Diverted to Egleston at 1857</a:t>
            </a:r>
          </a:p>
          <a:p>
            <a:pPr indent="0">
              <a:buNone/>
            </a:pPr>
            <a:endParaRPr lang="en-US">
              <a:solidFill>
                <a:schemeClr val="bg1"/>
              </a:solidFill>
            </a:endParaRPr>
          </a:p>
        </p:txBody>
      </p:sp>
    </p:spTree>
    <p:extLst>
      <p:ext uri="{BB962C8B-B14F-4D97-AF65-F5344CB8AC3E}">
        <p14:creationId xmlns:p14="http://schemas.microsoft.com/office/powerpoint/2010/main" val="259249820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latin typeface="Century Gothic"/>
              </a:rPr>
              <a:t>Positives</a:t>
            </a:r>
          </a:p>
        </p:txBody>
      </p:sp>
      <p:sp>
        <p:nvSpPr>
          <p:cNvPr id="3" name="Text Placeholder 2"/>
          <p:cNvSpPr>
            <a:spLocks noGrp="1"/>
          </p:cNvSpPr>
          <p:nvPr>
            <p:ph type="body" idx="1"/>
          </p:nvPr>
        </p:nvSpPr>
        <p:spPr/>
        <p:txBody>
          <a:bodyPr/>
          <a:lstStyle/>
          <a:p>
            <a:r>
              <a:rPr lang="en-US" dirty="0">
                <a:solidFill>
                  <a:schemeClr val="bg1"/>
                </a:solidFill>
                <a:latin typeface="Century Gothic"/>
              </a:rPr>
              <a:t>CPR started without hesitation</a:t>
            </a:r>
          </a:p>
          <a:p>
            <a:r>
              <a:rPr lang="en-US" dirty="0">
                <a:solidFill>
                  <a:schemeClr val="bg1"/>
                </a:solidFill>
                <a:latin typeface="Century Gothic"/>
              </a:rPr>
              <a:t>Crowd Control</a:t>
            </a:r>
          </a:p>
          <a:p>
            <a:r>
              <a:rPr lang="en-US" dirty="0">
                <a:solidFill>
                  <a:schemeClr val="bg1"/>
                </a:solidFill>
                <a:latin typeface="Century Gothic"/>
              </a:rPr>
              <a:t>AED on the scene</a:t>
            </a:r>
          </a:p>
          <a:p>
            <a:r>
              <a:rPr lang="en-US" dirty="0">
                <a:solidFill>
                  <a:schemeClr val="bg1"/>
                </a:solidFill>
                <a:latin typeface="Century Gothic"/>
              </a:rPr>
              <a:t>EMS on scene time </a:t>
            </a:r>
          </a:p>
          <a:p>
            <a:r>
              <a:rPr lang="en-US" dirty="0">
                <a:solidFill>
                  <a:schemeClr val="bg1"/>
                </a:solidFill>
                <a:latin typeface="Century Gothic"/>
              </a:rPr>
              <a:t>ROSC</a:t>
            </a:r>
          </a:p>
          <a:p>
            <a:pPr indent="0">
              <a:buNone/>
            </a:pPr>
            <a:endParaRPr lang="en-US">
              <a:solidFill>
                <a:schemeClr val="bg1"/>
              </a:solidFill>
            </a:endParaRPr>
          </a:p>
        </p:txBody>
      </p:sp>
    </p:spTree>
    <p:extLst>
      <p:ext uri="{BB962C8B-B14F-4D97-AF65-F5344CB8AC3E}">
        <p14:creationId xmlns:p14="http://schemas.microsoft.com/office/powerpoint/2010/main" val="237899009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latin typeface="Century Gothic"/>
              </a:rPr>
              <a:t>Improvements</a:t>
            </a:r>
          </a:p>
        </p:txBody>
      </p:sp>
      <p:sp>
        <p:nvSpPr>
          <p:cNvPr id="3" name="Text Placeholder 2"/>
          <p:cNvSpPr>
            <a:spLocks noGrp="1"/>
          </p:cNvSpPr>
          <p:nvPr>
            <p:ph type="body" idx="1"/>
          </p:nvPr>
        </p:nvSpPr>
        <p:spPr/>
        <p:txBody>
          <a:bodyPr/>
          <a:lstStyle/>
          <a:p>
            <a:r>
              <a:rPr lang="en-US" dirty="0">
                <a:solidFill>
                  <a:schemeClr val="bg1"/>
                </a:solidFill>
                <a:latin typeface="Century Gothic"/>
              </a:rPr>
              <a:t>Remove clothing that interferes with CPR</a:t>
            </a:r>
          </a:p>
          <a:p>
            <a:r>
              <a:rPr lang="en-US" dirty="0">
                <a:solidFill>
                  <a:schemeClr val="bg1"/>
                </a:solidFill>
                <a:latin typeface="Century Gothic"/>
              </a:rPr>
              <a:t>1:11 minutes to apply AED Pads after AED was on scene</a:t>
            </a:r>
          </a:p>
          <a:p>
            <a:r>
              <a:rPr lang="en-US" dirty="0">
                <a:solidFill>
                  <a:schemeClr val="bg1"/>
                </a:solidFill>
                <a:latin typeface="Century Gothic"/>
              </a:rPr>
              <a:t>Information given to EMS (initial &amp; updates)</a:t>
            </a:r>
          </a:p>
          <a:p>
            <a:r>
              <a:rPr lang="en-US" dirty="0">
                <a:solidFill>
                  <a:schemeClr val="bg1"/>
                </a:solidFill>
                <a:latin typeface="Century Gothic"/>
              </a:rPr>
              <a:t>Protecting patient privacy </a:t>
            </a:r>
          </a:p>
          <a:p>
            <a:pPr indent="0">
              <a:buNone/>
            </a:pPr>
            <a:endParaRPr lang="en-US" dirty="0">
              <a:solidFill>
                <a:schemeClr val="bg1"/>
              </a:solidFill>
            </a:endParaRPr>
          </a:p>
        </p:txBody>
      </p:sp>
    </p:spTree>
    <p:extLst>
      <p:ext uri="{BB962C8B-B14F-4D97-AF65-F5344CB8AC3E}">
        <p14:creationId xmlns:p14="http://schemas.microsoft.com/office/powerpoint/2010/main" val="354323684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3269" y="2718252"/>
            <a:ext cx="10515600" cy="1958787"/>
          </a:xfrm>
          <a:solidFill>
            <a:schemeClr val="accent1"/>
          </a:solidFill>
        </p:spPr>
        <p:txBody>
          <a:bodyPr>
            <a:normAutofit/>
          </a:bodyPr>
          <a:lstStyle/>
          <a:p>
            <a:pPr algn="ctr"/>
            <a:r>
              <a:rPr lang="en-US" dirty="0"/>
              <a:t>Legislation</a:t>
            </a:r>
          </a:p>
        </p:txBody>
      </p:sp>
      <p:sp>
        <p:nvSpPr>
          <p:cNvPr id="4" name="TextBox 3">
            <a:extLst>
              <a:ext uri="{FF2B5EF4-FFF2-40B4-BE49-F238E27FC236}">
                <a16:creationId xmlns:a16="http://schemas.microsoft.com/office/drawing/2014/main" id="{67A2ECFB-22BF-FEC4-8CEE-8F5672D40F47}"/>
              </a:ext>
            </a:extLst>
          </p:cNvPr>
          <p:cNvSpPr txBox="1"/>
          <p:nvPr/>
        </p:nvSpPr>
        <p:spPr>
          <a:xfrm>
            <a:off x="3048000" y="3244334"/>
            <a:ext cx="6096000" cy="369332"/>
          </a:xfrm>
          <a:prstGeom prst="rect">
            <a:avLst/>
          </a:prstGeom>
          <a:noFill/>
        </p:spPr>
        <p:txBody>
          <a:bodyPr wrap="square">
            <a:spAutoFit/>
          </a:bodyPr>
          <a:lstStyle/>
          <a:p>
            <a:r>
              <a:rPr lang="en-US" dirty="0"/>
              <a:t> </a:t>
            </a:r>
          </a:p>
        </p:txBody>
      </p:sp>
    </p:spTree>
    <p:extLst>
      <p:ext uri="{BB962C8B-B14F-4D97-AF65-F5344CB8AC3E}">
        <p14:creationId xmlns:p14="http://schemas.microsoft.com/office/powerpoint/2010/main" val="46891243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293B2-6601-B76D-CBE6-096087C11880}"/>
              </a:ext>
            </a:extLst>
          </p:cNvPr>
          <p:cNvSpPr>
            <a:spLocks noGrp="1"/>
          </p:cNvSpPr>
          <p:nvPr>
            <p:ph type="title"/>
          </p:nvPr>
        </p:nvSpPr>
        <p:spPr/>
        <p:txBody>
          <a:bodyPr/>
          <a:lstStyle/>
          <a:p>
            <a:r>
              <a:rPr lang="en-US" dirty="0"/>
              <a:t>Where We Began</a:t>
            </a:r>
          </a:p>
        </p:txBody>
      </p:sp>
      <p:cxnSp>
        <p:nvCxnSpPr>
          <p:cNvPr id="5" name="Straight Connector 4">
            <a:extLst>
              <a:ext uri="{FF2B5EF4-FFF2-40B4-BE49-F238E27FC236}">
                <a16:creationId xmlns:a16="http://schemas.microsoft.com/office/drawing/2014/main" id="{F6BDC48B-7E88-29CE-A16F-95C4E96D78AC}"/>
              </a:ext>
            </a:extLst>
          </p:cNvPr>
          <p:cNvCxnSpPr/>
          <p:nvPr/>
        </p:nvCxnSpPr>
        <p:spPr>
          <a:xfrm>
            <a:off x="664191" y="3336877"/>
            <a:ext cx="10440537" cy="0"/>
          </a:xfrm>
          <a:prstGeom prst="line">
            <a:avLst/>
          </a:prstGeom>
          <a:ln w="571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7" name="TextBox 6">
            <a:extLst>
              <a:ext uri="{FF2B5EF4-FFF2-40B4-BE49-F238E27FC236}">
                <a16:creationId xmlns:a16="http://schemas.microsoft.com/office/drawing/2014/main" id="{C4C9C1F7-131D-8B09-33B9-101ADDCE34D3}"/>
              </a:ext>
            </a:extLst>
          </p:cNvPr>
          <p:cNvSpPr txBox="1"/>
          <p:nvPr/>
        </p:nvSpPr>
        <p:spPr>
          <a:xfrm>
            <a:off x="368489" y="2004676"/>
            <a:ext cx="2493346" cy="1477328"/>
          </a:xfrm>
          <a:prstGeom prst="rect">
            <a:avLst/>
          </a:prstGeom>
          <a:noFill/>
        </p:spPr>
        <p:txBody>
          <a:bodyPr wrap="square" rtlCol="0">
            <a:spAutoFit/>
          </a:bodyPr>
          <a:lstStyle/>
          <a:p>
            <a:pPr algn="ctr"/>
            <a:r>
              <a:rPr lang="en-US" dirty="0">
                <a:solidFill>
                  <a:schemeClr val="bg1"/>
                </a:solidFill>
              </a:rPr>
              <a:t>Early 2000’s increased awareness of SCA in youth athletes</a:t>
            </a:r>
          </a:p>
          <a:p>
            <a:endParaRPr lang="en-US" dirty="0"/>
          </a:p>
        </p:txBody>
      </p:sp>
      <p:sp>
        <p:nvSpPr>
          <p:cNvPr id="8" name="TextBox 7">
            <a:extLst>
              <a:ext uri="{FF2B5EF4-FFF2-40B4-BE49-F238E27FC236}">
                <a16:creationId xmlns:a16="http://schemas.microsoft.com/office/drawing/2014/main" id="{3752D3D0-E63E-BB3E-DCA5-BB7815F2E995}"/>
              </a:ext>
            </a:extLst>
          </p:cNvPr>
          <p:cNvSpPr txBox="1"/>
          <p:nvPr/>
        </p:nvSpPr>
        <p:spPr>
          <a:xfrm>
            <a:off x="-28433" y="3439873"/>
            <a:ext cx="1733266" cy="1200329"/>
          </a:xfrm>
          <a:prstGeom prst="rect">
            <a:avLst/>
          </a:prstGeom>
          <a:noFill/>
        </p:spPr>
        <p:txBody>
          <a:bodyPr wrap="square" rtlCol="0">
            <a:spAutoFit/>
          </a:bodyPr>
          <a:lstStyle/>
          <a:p>
            <a:pPr algn="ctr"/>
            <a:r>
              <a:rPr lang="en-US" dirty="0">
                <a:solidFill>
                  <a:schemeClr val="bg1"/>
                </a:solidFill>
              </a:rPr>
              <a:t>Project ADAM created in 1999</a:t>
            </a:r>
          </a:p>
        </p:txBody>
      </p:sp>
      <p:sp>
        <p:nvSpPr>
          <p:cNvPr id="9" name="TextBox 8">
            <a:extLst>
              <a:ext uri="{FF2B5EF4-FFF2-40B4-BE49-F238E27FC236}">
                <a16:creationId xmlns:a16="http://schemas.microsoft.com/office/drawing/2014/main" id="{9055BD9B-F4FF-8235-CD77-365F7BD76305}"/>
              </a:ext>
            </a:extLst>
          </p:cNvPr>
          <p:cNvSpPr txBox="1"/>
          <p:nvPr/>
        </p:nvSpPr>
        <p:spPr>
          <a:xfrm>
            <a:off x="4152409" y="3569887"/>
            <a:ext cx="2074460" cy="923330"/>
          </a:xfrm>
          <a:prstGeom prst="rect">
            <a:avLst/>
          </a:prstGeom>
          <a:noFill/>
        </p:spPr>
        <p:txBody>
          <a:bodyPr wrap="square" rtlCol="0">
            <a:spAutoFit/>
          </a:bodyPr>
          <a:lstStyle/>
          <a:p>
            <a:pPr algn="ctr"/>
            <a:r>
              <a:rPr lang="en-US" dirty="0">
                <a:solidFill>
                  <a:schemeClr val="bg1"/>
                </a:solidFill>
              </a:rPr>
              <a:t>2013-2016 expansion of school AED laws</a:t>
            </a:r>
          </a:p>
        </p:txBody>
      </p:sp>
      <p:sp>
        <p:nvSpPr>
          <p:cNvPr id="10" name="TextBox 9">
            <a:extLst>
              <a:ext uri="{FF2B5EF4-FFF2-40B4-BE49-F238E27FC236}">
                <a16:creationId xmlns:a16="http://schemas.microsoft.com/office/drawing/2014/main" id="{B22E3E1A-06A1-BC64-4EB1-14F4ADBEB1AF}"/>
              </a:ext>
            </a:extLst>
          </p:cNvPr>
          <p:cNvSpPr txBox="1"/>
          <p:nvPr/>
        </p:nvSpPr>
        <p:spPr>
          <a:xfrm>
            <a:off x="4721097" y="2206270"/>
            <a:ext cx="1789916" cy="1200329"/>
          </a:xfrm>
          <a:prstGeom prst="rect">
            <a:avLst/>
          </a:prstGeom>
          <a:noFill/>
        </p:spPr>
        <p:txBody>
          <a:bodyPr wrap="square" rtlCol="0">
            <a:spAutoFit/>
          </a:bodyPr>
          <a:lstStyle/>
          <a:p>
            <a:pPr algn="ctr"/>
            <a:r>
              <a:rPr lang="en-US" dirty="0">
                <a:solidFill>
                  <a:schemeClr val="bg1"/>
                </a:solidFill>
              </a:rPr>
              <a:t>2017 AHA endorses CERP</a:t>
            </a:r>
          </a:p>
          <a:p>
            <a:endParaRPr lang="en-US" dirty="0"/>
          </a:p>
        </p:txBody>
      </p:sp>
      <p:sp>
        <p:nvSpPr>
          <p:cNvPr id="11" name="TextBox 10">
            <a:extLst>
              <a:ext uri="{FF2B5EF4-FFF2-40B4-BE49-F238E27FC236}">
                <a16:creationId xmlns:a16="http://schemas.microsoft.com/office/drawing/2014/main" id="{8FC68CF3-970F-14C2-A3A8-7B8AD4510F49}"/>
              </a:ext>
            </a:extLst>
          </p:cNvPr>
          <p:cNvSpPr txBox="1"/>
          <p:nvPr/>
        </p:nvSpPr>
        <p:spPr>
          <a:xfrm>
            <a:off x="7537132" y="3623000"/>
            <a:ext cx="2274626" cy="923330"/>
          </a:xfrm>
          <a:prstGeom prst="rect">
            <a:avLst/>
          </a:prstGeom>
          <a:noFill/>
        </p:spPr>
        <p:txBody>
          <a:bodyPr wrap="square" rtlCol="0">
            <a:spAutoFit/>
          </a:bodyPr>
          <a:lstStyle/>
          <a:p>
            <a:pPr algn="ctr"/>
            <a:r>
              <a:rPr lang="en-US" dirty="0">
                <a:solidFill>
                  <a:schemeClr val="bg1"/>
                </a:solidFill>
              </a:rPr>
              <a:t>2022 Damar Hamlin’s public SCA</a:t>
            </a:r>
          </a:p>
        </p:txBody>
      </p:sp>
      <p:sp>
        <p:nvSpPr>
          <p:cNvPr id="12" name="TextBox 11">
            <a:extLst>
              <a:ext uri="{FF2B5EF4-FFF2-40B4-BE49-F238E27FC236}">
                <a16:creationId xmlns:a16="http://schemas.microsoft.com/office/drawing/2014/main" id="{FDCC9693-0873-42C9-9863-0608CCD6DC8E}"/>
              </a:ext>
            </a:extLst>
          </p:cNvPr>
          <p:cNvSpPr txBox="1"/>
          <p:nvPr/>
        </p:nvSpPr>
        <p:spPr>
          <a:xfrm>
            <a:off x="8577794" y="2145672"/>
            <a:ext cx="1960472" cy="1200329"/>
          </a:xfrm>
          <a:prstGeom prst="rect">
            <a:avLst/>
          </a:prstGeom>
          <a:noFill/>
        </p:spPr>
        <p:txBody>
          <a:bodyPr wrap="square" rtlCol="0">
            <a:spAutoFit/>
          </a:bodyPr>
          <a:lstStyle/>
          <a:p>
            <a:pPr algn="ctr"/>
            <a:r>
              <a:rPr lang="en-US" dirty="0">
                <a:solidFill>
                  <a:schemeClr val="bg1"/>
                </a:solidFill>
              </a:rPr>
              <a:t>2023 AHA update to CERP documents</a:t>
            </a:r>
          </a:p>
          <a:p>
            <a:endParaRPr lang="en-US" dirty="0"/>
          </a:p>
        </p:txBody>
      </p:sp>
      <p:sp>
        <p:nvSpPr>
          <p:cNvPr id="15" name="TextBox 14">
            <a:extLst>
              <a:ext uri="{FF2B5EF4-FFF2-40B4-BE49-F238E27FC236}">
                <a16:creationId xmlns:a16="http://schemas.microsoft.com/office/drawing/2014/main" id="{5DCCDE37-3D07-1010-AB0B-22F0CD6A4248}"/>
              </a:ext>
            </a:extLst>
          </p:cNvPr>
          <p:cNvSpPr txBox="1"/>
          <p:nvPr/>
        </p:nvSpPr>
        <p:spPr>
          <a:xfrm>
            <a:off x="9808094" y="3618032"/>
            <a:ext cx="1011515" cy="1200329"/>
          </a:xfrm>
          <a:prstGeom prst="rect">
            <a:avLst/>
          </a:prstGeom>
          <a:noFill/>
        </p:spPr>
        <p:txBody>
          <a:bodyPr wrap="square" rtlCol="0">
            <a:spAutoFit/>
          </a:bodyPr>
          <a:lstStyle/>
          <a:p>
            <a:pPr algn="ctr"/>
            <a:r>
              <a:rPr lang="en-US" dirty="0">
                <a:solidFill>
                  <a:schemeClr val="bg1"/>
                </a:solidFill>
              </a:rPr>
              <a:t>2024 HEARTS Act</a:t>
            </a:r>
          </a:p>
          <a:p>
            <a:endParaRPr lang="en-US" dirty="0"/>
          </a:p>
        </p:txBody>
      </p:sp>
      <p:sp>
        <p:nvSpPr>
          <p:cNvPr id="18" name="Arrow: Right 17">
            <a:extLst>
              <a:ext uri="{FF2B5EF4-FFF2-40B4-BE49-F238E27FC236}">
                <a16:creationId xmlns:a16="http://schemas.microsoft.com/office/drawing/2014/main" id="{725C25CD-F9CB-AC28-33B2-CE0DE5F7578C}"/>
              </a:ext>
            </a:extLst>
          </p:cNvPr>
          <p:cNvSpPr/>
          <p:nvPr/>
        </p:nvSpPr>
        <p:spPr>
          <a:xfrm>
            <a:off x="1922730" y="5234677"/>
            <a:ext cx="183722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CD157514-DE63-4BE8-C9B7-F62C5A833D10}"/>
              </a:ext>
            </a:extLst>
          </p:cNvPr>
          <p:cNvSpPr txBox="1"/>
          <p:nvPr/>
        </p:nvSpPr>
        <p:spPr>
          <a:xfrm>
            <a:off x="2156346" y="5679769"/>
            <a:ext cx="1117614" cy="369332"/>
          </a:xfrm>
          <a:prstGeom prst="rect">
            <a:avLst/>
          </a:prstGeom>
          <a:noFill/>
        </p:spPr>
        <p:txBody>
          <a:bodyPr wrap="none" rtlCol="0">
            <a:spAutoFit/>
          </a:bodyPr>
          <a:lstStyle/>
          <a:p>
            <a:r>
              <a:rPr lang="en-US" b="1" dirty="0">
                <a:solidFill>
                  <a:schemeClr val="bg1"/>
                </a:solidFill>
              </a:rPr>
              <a:t>15 years</a:t>
            </a:r>
          </a:p>
        </p:txBody>
      </p:sp>
      <p:sp>
        <p:nvSpPr>
          <p:cNvPr id="20" name="Arrow: Right 19">
            <a:extLst>
              <a:ext uri="{FF2B5EF4-FFF2-40B4-BE49-F238E27FC236}">
                <a16:creationId xmlns:a16="http://schemas.microsoft.com/office/drawing/2014/main" id="{DE06F2BF-6579-B794-5BA6-C497BDB3CAFD}"/>
              </a:ext>
            </a:extLst>
          </p:cNvPr>
          <p:cNvSpPr/>
          <p:nvPr/>
        </p:nvSpPr>
        <p:spPr>
          <a:xfrm>
            <a:off x="6161163" y="5195137"/>
            <a:ext cx="183722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6380EBB3-1709-E104-B646-FA57F0F01D88}"/>
              </a:ext>
            </a:extLst>
          </p:cNvPr>
          <p:cNvSpPr txBox="1"/>
          <p:nvPr/>
        </p:nvSpPr>
        <p:spPr>
          <a:xfrm>
            <a:off x="6585891" y="5679769"/>
            <a:ext cx="987771" cy="369332"/>
          </a:xfrm>
          <a:prstGeom prst="rect">
            <a:avLst/>
          </a:prstGeom>
          <a:noFill/>
        </p:spPr>
        <p:txBody>
          <a:bodyPr wrap="none" rtlCol="0">
            <a:spAutoFit/>
          </a:bodyPr>
          <a:lstStyle/>
          <a:p>
            <a:r>
              <a:rPr lang="en-US" b="1" dirty="0">
                <a:solidFill>
                  <a:schemeClr val="bg1"/>
                </a:solidFill>
              </a:rPr>
              <a:t>5 years</a:t>
            </a:r>
          </a:p>
        </p:txBody>
      </p:sp>
      <p:sp>
        <p:nvSpPr>
          <p:cNvPr id="22" name="TextBox 21">
            <a:extLst>
              <a:ext uri="{FF2B5EF4-FFF2-40B4-BE49-F238E27FC236}">
                <a16:creationId xmlns:a16="http://schemas.microsoft.com/office/drawing/2014/main" id="{95AF0965-D1B6-C79D-7EC6-C82CEF7DA0DC}"/>
              </a:ext>
            </a:extLst>
          </p:cNvPr>
          <p:cNvSpPr txBox="1"/>
          <p:nvPr/>
        </p:nvSpPr>
        <p:spPr>
          <a:xfrm>
            <a:off x="1372391" y="3618032"/>
            <a:ext cx="1733266" cy="923330"/>
          </a:xfrm>
          <a:prstGeom prst="rect">
            <a:avLst/>
          </a:prstGeom>
          <a:noFill/>
        </p:spPr>
        <p:txBody>
          <a:bodyPr wrap="square" rtlCol="0">
            <a:spAutoFit/>
          </a:bodyPr>
          <a:lstStyle/>
          <a:p>
            <a:pPr algn="ctr"/>
            <a:r>
              <a:rPr lang="en-US" dirty="0">
                <a:solidFill>
                  <a:schemeClr val="bg1"/>
                </a:solidFill>
              </a:rPr>
              <a:t>Good Samaritan laws</a:t>
            </a:r>
          </a:p>
        </p:txBody>
      </p:sp>
    </p:spTree>
    <p:extLst>
      <p:ext uri="{BB962C8B-B14F-4D97-AF65-F5344CB8AC3E}">
        <p14:creationId xmlns:p14="http://schemas.microsoft.com/office/powerpoint/2010/main" val="4211797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p:bldP spid="20" grpId="0" animBg="1"/>
      <p:bldP spid="21"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B1A2E-A7CC-1B0A-14A0-1CA8DDA9B0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AC0DEA-B819-5F87-48B4-855FBB59CA49}"/>
              </a:ext>
            </a:extLst>
          </p:cNvPr>
          <p:cNvSpPr>
            <a:spLocks noGrp="1"/>
          </p:cNvSpPr>
          <p:nvPr>
            <p:ph type="title"/>
          </p:nvPr>
        </p:nvSpPr>
        <p:spPr/>
        <p:txBody>
          <a:bodyPr/>
          <a:lstStyle/>
          <a:p>
            <a:r>
              <a:rPr lang="en-US" dirty="0"/>
              <a:t>Recent State Legislation </a:t>
            </a:r>
          </a:p>
        </p:txBody>
      </p:sp>
      <p:sp>
        <p:nvSpPr>
          <p:cNvPr id="4" name="TextBox 3">
            <a:extLst>
              <a:ext uri="{FF2B5EF4-FFF2-40B4-BE49-F238E27FC236}">
                <a16:creationId xmlns:a16="http://schemas.microsoft.com/office/drawing/2014/main" id="{84EB5280-9D68-72A0-93BC-650F1070D318}"/>
              </a:ext>
            </a:extLst>
          </p:cNvPr>
          <p:cNvSpPr txBox="1"/>
          <p:nvPr/>
        </p:nvSpPr>
        <p:spPr>
          <a:xfrm>
            <a:off x="408879" y="1836234"/>
            <a:ext cx="2929053" cy="1477328"/>
          </a:xfrm>
          <a:prstGeom prst="rect">
            <a:avLst/>
          </a:prstGeom>
          <a:noFill/>
        </p:spPr>
        <p:txBody>
          <a:bodyPr wrap="square" rtlCol="0">
            <a:spAutoFit/>
          </a:bodyPr>
          <a:lstStyle/>
          <a:p>
            <a:r>
              <a:rPr lang="en-US" b="1" dirty="0">
                <a:solidFill>
                  <a:schemeClr val="bg1"/>
                </a:solidFill>
              </a:rPr>
              <a:t>Georgia (2024)</a:t>
            </a:r>
          </a:p>
          <a:p>
            <a:pPr algn="ctr"/>
            <a:r>
              <a:rPr lang="en-US" dirty="0">
                <a:solidFill>
                  <a:schemeClr val="bg1"/>
                </a:solidFill>
              </a:rPr>
              <a:t>All K-12 Public schools to have at least 1 AED, CERP, CPR/AED Training for staff, &amp; routine drills. </a:t>
            </a:r>
          </a:p>
        </p:txBody>
      </p:sp>
      <p:sp>
        <p:nvSpPr>
          <p:cNvPr id="5" name="TextBox 4">
            <a:extLst>
              <a:ext uri="{FF2B5EF4-FFF2-40B4-BE49-F238E27FC236}">
                <a16:creationId xmlns:a16="http://schemas.microsoft.com/office/drawing/2014/main" id="{A710CF4A-7B47-F994-B41C-2154E78EF597}"/>
              </a:ext>
            </a:extLst>
          </p:cNvPr>
          <p:cNvSpPr txBox="1"/>
          <p:nvPr/>
        </p:nvSpPr>
        <p:spPr>
          <a:xfrm>
            <a:off x="4322957" y="1836234"/>
            <a:ext cx="2929053" cy="1754326"/>
          </a:xfrm>
          <a:prstGeom prst="rect">
            <a:avLst/>
          </a:prstGeom>
          <a:noFill/>
        </p:spPr>
        <p:txBody>
          <a:bodyPr wrap="square" rtlCol="0">
            <a:spAutoFit/>
          </a:bodyPr>
          <a:lstStyle/>
          <a:p>
            <a:r>
              <a:rPr lang="en-US" b="1" dirty="0">
                <a:solidFill>
                  <a:schemeClr val="bg1"/>
                </a:solidFill>
              </a:rPr>
              <a:t>Illinois (2024)</a:t>
            </a:r>
          </a:p>
          <a:p>
            <a:pPr algn="ctr"/>
            <a:r>
              <a:rPr lang="en-US" dirty="0">
                <a:solidFill>
                  <a:schemeClr val="bg1"/>
                </a:solidFill>
              </a:rPr>
              <a:t>All K-12 Public and Private schools to have an AED, CERP, &amp; CPR/AED education for staff.</a:t>
            </a:r>
          </a:p>
        </p:txBody>
      </p:sp>
      <p:sp>
        <p:nvSpPr>
          <p:cNvPr id="6" name="TextBox 5">
            <a:extLst>
              <a:ext uri="{FF2B5EF4-FFF2-40B4-BE49-F238E27FC236}">
                <a16:creationId xmlns:a16="http://schemas.microsoft.com/office/drawing/2014/main" id="{668BD180-5BA1-F770-13C4-9A144DC18049}"/>
              </a:ext>
            </a:extLst>
          </p:cNvPr>
          <p:cNvSpPr txBox="1"/>
          <p:nvPr/>
        </p:nvSpPr>
        <p:spPr>
          <a:xfrm>
            <a:off x="8237036" y="1836234"/>
            <a:ext cx="2929053" cy="1477328"/>
          </a:xfrm>
          <a:prstGeom prst="rect">
            <a:avLst/>
          </a:prstGeom>
          <a:noFill/>
        </p:spPr>
        <p:txBody>
          <a:bodyPr wrap="square" rtlCol="0">
            <a:spAutoFit/>
          </a:bodyPr>
          <a:lstStyle/>
          <a:p>
            <a:r>
              <a:rPr lang="en-US" b="1" dirty="0">
                <a:solidFill>
                  <a:schemeClr val="bg1"/>
                </a:solidFill>
              </a:rPr>
              <a:t>Michigan (2024)</a:t>
            </a:r>
          </a:p>
          <a:p>
            <a:pPr algn="ctr"/>
            <a:r>
              <a:rPr lang="en-US" dirty="0">
                <a:solidFill>
                  <a:schemeClr val="bg1"/>
                </a:solidFill>
              </a:rPr>
              <a:t>High school coaches to have CPR certification and CERP for on-field emergencies.</a:t>
            </a:r>
          </a:p>
        </p:txBody>
      </p:sp>
      <p:sp>
        <p:nvSpPr>
          <p:cNvPr id="7" name="TextBox 6">
            <a:extLst>
              <a:ext uri="{FF2B5EF4-FFF2-40B4-BE49-F238E27FC236}">
                <a16:creationId xmlns:a16="http://schemas.microsoft.com/office/drawing/2014/main" id="{A82E7F95-DE74-0613-D3C7-6991EBF982D6}"/>
              </a:ext>
            </a:extLst>
          </p:cNvPr>
          <p:cNvSpPr txBox="1"/>
          <p:nvPr/>
        </p:nvSpPr>
        <p:spPr>
          <a:xfrm>
            <a:off x="408878" y="3962399"/>
            <a:ext cx="2929053" cy="1754326"/>
          </a:xfrm>
          <a:prstGeom prst="rect">
            <a:avLst/>
          </a:prstGeom>
          <a:noFill/>
        </p:spPr>
        <p:txBody>
          <a:bodyPr wrap="square" rtlCol="0">
            <a:spAutoFit/>
          </a:bodyPr>
          <a:lstStyle/>
          <a:p>
            <a:r>
              <a:rPr lang="en-US" b="1" dirty="0">
                <a:solidFill>
                  <a:schemeClr val="bg1"/>
                </a:solidFill>
              </a:rPr>
              <a:t>Kansas (2024)</a:t>
            </a:r>
          </a:p>
          <a:p>
            <a:pPr algn="ctr"/>
            <a:r>
              <a:rPr lang="en-US" dirty="0">
                <a:solidFill>
                  <a:schemeClr val="bg1"/>
                </a:solidFill>
              </a:rPr>
              <a:t>CERPs, AED accessible in each school building, grant program for school CERP development.</a:t>
            </a:r>
          </a:p>
        </p:txBody>
      </p:sp>
      <p:sp>
        <p:nvSpPr>
          <p:cNvPr id="8" name="TextBox 7">
            <a:extLst>
              <a:ext uri="{FF2B5EF4-FFF2-40B4-BE49-F238E27FC236}">
                <a16:creationId xmlns:a16="http://schemas.microsoft.com/office/drawing/2014/main" id="{C9FE5539-BE58-7158-5966-032E82228BFA}"/>
              </a:ext>
            </a:extLst>
          </p:cNvPr>
          <p:cNvSpPr txBox="1"/>
          <p:nvPr/>
        </p:nvSpPr>
        <p:spPr>
          <a:xfrm>
            <a:off x="4322957" y="3962399"/>
            <a:ext cx="2929053" cy="2031325"/>
          </a:xfrm>
          <a:prstGeom prst="rect">
            <a:avLst/>
          </a:prstGeom>
          <a:noFill/>
        </p:spPr>
        <p:txBody>
          <a:bodyPr wrap="square" rtlCol="0">
            <a:spAutoFit/>
          </a:bodyPr>
          <a:lstStyle/>
          <a:p>
            <a:r>
              <a:rPr lang="en-US" b="1" dirty="0">
                <a:solidFill>
                  <a:schemeClr val="bg1"/>
                </a:solidFill>
              </a:rPr>
              <a:t>Delaware (2025)</a:t>
            </a:r>
          </a:p>
          <a:p>
            <a:pPr algn="ctr"/>
            <a:r>
              <a:rPr lang="en-US" dirty="0">
                <a:solidFill>
                  <a:schemeClr val="bg1"/>
                </a:solidFill>
              </a:rPr>
              <a:t>All coaches to have CPR/AED training, schools to have AEDs and CERPs. Equipment to be maintained and reported.</a:t>
            </a:r>
          </a:p>
        </p:txBody>
      </p:sp>
      <p:sp>
        <p:nvSpPr>
          <p:cNvPr id="9" name="TextBox 8">
            <a:extLst>
              <a:ext uri="{FF2B5EF4-FFF2-40B4-BE49-F238E27FC236}">
                <a16:creationId xmlns:a16="http://schemas.microsoft.com/office/drawing/2014/main" id="{6DE78E78-0B8D-8F7E-98F1-E7C1DA72B36D}"/>
              </a:ext>
            </a:extLst>
          </p:cNvPr>
          <p:cNvSpPr txBox="1"/>
          <p:nvPr/>
        </p:nvSpPr>
        <p:spPr>
          <a:xfrm>
            <a:off x="8237036" y="3962399"/>
            <a:ext cx="2929053" cy="1477328"/>
          </a:xfrm>
          <a:prstGeom prst="rect">
            <a:avLst/>
          </a:prstGeom>
          <a:noFill/>
        </p:spPr>
        <p:txBody>
          <a:bodyPr wrap="square" rtlCol="0">
            <a:spAutoFit/>
          </a:bodyPr>
          <a:lstStyle/>
          <a:p>
            <a:r>
              <a:rPr lang="en-US" b="1" dirty="0">
                <a:solidFill>
                  <a:schemeClr val="bg1"/>
                </a:solidFill>
              </a:rPr>
              <a:t>Arkansas (2025)</a:t>
            </a:r>
          </a:p>
          <a:p>
            <a:pPr algn="ctr"/>
            <a:r>
              <a:rPr lang="en-US" dirty="0">
                <a:solidFill>
                  <a:schemeClr val="bg1"/>
                </a:solidFill>
              </a:rPr>
              <a:t>CPR and AED certification for all coaches. All public schools to have CERP.</a:t>
            </a:r>
          </a:p>
        </p:txBody>
      </p:sp>
    </p:spTree>
    <p:extLst>
      <p:ext uri="{BB962C8B-B14F-4D97-AF65-F5344CB8AC3E}">
        <p14:creationId xmlns:p14="http://schemas.microsoft.com/office/powerpoint/2010/main" val="35869756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30725-CCBE-750A-BEE0-63B11A87DF52}"/>
              </a:ext>
            </a:extLst>
          </p:cNvPr>
          <p:cNvSpPr>
            <a:spLocks noGrp="1"/>
          </p:cNvSpPr>
          <p:nvPr>
            <p:ph type="title"/>
          </p:nvPr>
        </p:nvSpPr>
        <p:spPr/>
        <p:txBody>
          <a:bodyPr/>
          <a:lstStyle/>
          <a:p>
            <a:r>
              <a:rPr lang="en-US" dirty="0"/>
              <a:t>NFL Smart Hearts Coalition</a:t>
            </a:r>
          </a:p>
        </p:txBody>
      </p:sp>
      <p:sp>
        <p:nvSpPr>
          <p:cNvPr id="3" name="Content Placeholder 2">
            <a:extLst>
              <a:ext uri="{FF2B5EF4-FFF2-40B4-BE49-F238E27FC236}">
                <a16:creationId xmlns:a16="http://schemas.microsoft.com/office/drawing/2014/main" id="{3950A0FA-1F82-539B-A000-E1723A6C235D}"/>
              </a:ext>
            </a:extLst>
          </p:cNvPr>
          <p:cNvSpPr>
            <a:spLocks noGrp="1"/>
          </p:cNvSpPr>
          <p:nvPr>
            <p:ph idx="1"/>
          </p:nvPr>
        </p:nvSpPr>
        <p:spPr/>
        <p:txBody>
          <a:bodyPr>
            <a:normAutofit/>
          </a:bodyPr>
          <a:lstStyle/>
          <a:p>
            <a:r>
              <a:rPr lang="en-US" dirty="0">
                <a:solidFill>
                  <a:schemeClr val="bg1"/>
                </a:solidFill>
              </a:rPr>
              <a:t>NFL Smart Hearts Coalition was created on 3/27/2023. </a:t>
            </a:r>
          </a:p>
          <a:p>
            <a:r>
              <a:rPr lang="en-US" dirty="0">
                <a:solidFill>
                  <a:schemeClr val="bg1"/>
                </a:solidFill>
              </a:rPr>
              <a:t>Goal: Adapt evidence based polices that will help prevent fatal outcomes from a SCA for high school students. </a:t>
            </a:r>
          </a:p>
          <a:p>
            <a:pPr lvl="1"/>
            <a:r>
              <a:rPr lang="en-US" sz="2800" dirty="0">
                <a:solidFill>
                  <a:schemeClr val="bg1"/>
                </a:solidFill>
              </a:rPr>
              <a:t>1) EAP for high school athletic venues </a:t>
            </a:r>
          </a:p>
          <a:p>
            <a:pPr lvl="1"/>
            <a:r>
              <a:rPr lang="en-US" sz="2800" dirty="0">
                <a:solidFill>
                  <a:schemeClr val="bg1"/>
                </a:solidFill>
              </a:rPr>
              <a:t>2) AEDs in 1-3 minutes at venues with practices or competitions</a:t>
            </a:r>
          </a:p>
          <a:p>
            <a:pPr lvl="1"/>
            <a:r>
              <a:rPr lang="en-US" sz="2800" dirty="0">
                <a:solidFill>
                  <a:schemeClr val="bg1"/>
                </a:solidFill>
              </a:rPr>
              <a:t>3) CPR and AED education for coaches</a:t>
            </a:r>
          </a:p>
        </p:txBody>
      </p:sp>
    </p:spTree>
    <p:extLst>
      <p:ext uri="{BB962C8B-B14F-4D97-AF65-F5344CB8AC3E}">
        <p14:creationId xmlns:p14="http://schemas.microsoft.com/office/powerpoint/2010/main" val="89019896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DCE2E-F7C5-2A0B-2C53-5F0E25DE08AC}"/>
              </a:ext>
            </a:extLst>
          </p:cNvPr>
          <p:cNvSpPr>
            <a:spLocks noGrp="1"/>
          </p:cNvSpPr>
          <p:nvPr>
            <p:ph type="title"/>
          </p:nvPr>
        </p:nvSpPr>
        <p:spPr/>
        <p:txBody>
          <a:bodyPr/>
          <a:lstStyle/>
          <a:p>
            <a:r>
              <a:rPr lang="en-US" dirty="0"/>
              <a:t>Where it Started</a:t>
            </a:r>
          </a:p>
        </p:txBody>
      </p:sp>
      <p:pic>
        <p:nvPicPr>
          <p:cNvPr id="7" name="Picture 6">
            <a:extLst>
              <a:ext uri="{FF2B5EF4-FFF2-40B4-BE49-F238E27FC236}">
                <a16:creationId xmlns:a16="http://schemas.microsoft.com/office/drawing/2014/main" id="{64BC4CA2-943B-AE9F-B4B0-21A171A3FBD9}"/>
              </a:ext>
            </a:extLst>
          </p:cNvPr>
          <p:cNvPicPr>
            <a:picLocks noChangeAspect="1"/>
          </p:cNvPicPr>
          <p:nvPr/>
        </p:nvPicPr>
        <p:blipFill>
          <a:blip r:embed="rId2"/>
          <a:stretch>
            <a:fillRect/>
          </a:stretch>
        </p:blipFill>
        <p:spPr>
          <a:xfrm>
            <a:off x="1577851" y="1568671"/>
            <a:ext cx="9036297" cy="5064368"/>
          </a:xfrm>
          <a:prstGeom prst="rect">
            <a:avLst/>
          </a:prstGeom>
        </p:spPr>
      </p:pic>
      <p:sp>
        <p:nvSpPr>
          <p:cNvPr id="8" name="Oval 7">
            <a:extLst>
              <a:ext uri="{FF2B5EF4-FFF2-40B4-BE49-F238E27FC236}">
                <a16:creationId xmlns:a16="http://schemas.microsoft.com/office/drawing/2014/main" id="{1B4DC9E8-2DC8-1A03-D20F-CA0767160B33}"/>
              </a:ext>
            </a:extLst>
          </p:cNvPr>
          <p:cNvSpPr/>
          <p:nvPr/>
        </p:nvSpPr>
        <p:spPr>
          <a:xfrm>
            <a:off x="9536723" y="5392616"/>
            <a:ext cx="2514600" cy="1371600"/>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02FCE0E9-1665-A945-D4AF-58E668F61829}"/>
              </a:ext>
            </a:extLst>
          </p:cNvPr>
          <p:cNvSpPr/>
          <p:nvPr/>
        </p:nvSpPr>
        <p:spPr>
          <a:xfrm>
            <a:off x="320551" y="5392616"/>
            <a:ext cx="2514600" cy="1371600"/>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0EDC785-03CA-1D75-6E45-10655880DA3B}"/>
              </a:ext>
            </a:extLst>
          </p:cNvPr>
          <p:cNvSpPr txBox="1"/>
          <p:nvPr/>
        </p:nvSpPr>
        <p:spPr>
          <a:xfrm>
            <a:off x="9716072" y="4792451"/>
            <a:ext cx="1962972" cy="1200329"/>
          </a:xfrm>
          <a:prstGeom prst="rect">
            <a:avLst/>
          </a:prstGeom>
          <a:noFill/>
        </p:spPr>
        <p:txBody>
          <a:bodyPr wrap="square" rtlCol="0">
            <a:spAutoFit/>
          </a:bodyPr>
          <a:lstStyle/>
          <a:p>
            <a:pPr algn="ctr"/>
            <a:r>
              <a:rPr lang="en-US" sz="2400" b="1" dirty="0">
                <a:solidFill>
                  <a:schemeClr val="bg1"/>
                </a:solidFill>
              </a:rPr>
              <a:t>13 states with no policies</a:t>
            </a:r>
          </a:p>
        </p:txBody>
      </p:sp>
    </p:spTree>
    <p:extLst>
      <p:ext uri="{BB962C8B-B14F-4D97-AF65-F5344CB8AC3E}">
        <p14:creationId xmlns:p14="http://schemas.microsoft.com/office/powerpoint/2010/main" val="88290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D92B6-14B0-707D-46C4-5FF02283E3E5}"/>
              </a:ext>
            </a:extLst>
          </p:cNvPr>
          <p:cNvSpPr>
            <a:spLocks noGrp="1"/>
          </p:cNvSpPr>
          <p:nvPr>
            <p:ph type="title"/>
          </p:nvPr>
        </p:nvSpPr>
        <p:spPr/>
        <p:txBody>
          <a:bodyPr/>
          <a:lstStyle/>
          <a:p>
            <a:r>
              <a:rPr lang="en-US" dirty="0"/>
              <a:t>Where We Are Now</a:t>
            </a:r>
          </a:p>
        </p:txBody>
      </p:sp>
      <p:pic>
        <p:nvPicPr>
          <p:cNvPr id="5" name="Picture 4">
            <a:extLst>
              <a:ext uri="{FF2B5EF4-FFF2-40B4-BE49-F238E27FC236}">
                <a16:creationId xmlns:a16="http://schemas.microsoft.com/office/drawing/2014/main" id="{B0122CB4-AC8A-9A00-5BFA-D323E5B90508}"/>
              </a:ext>
            </a:extLst>
          </p:cNvPr>
          <p:cNvPicPr>
            <a:picLocks noChangeAspect="1"/>
          </p:cNvPicPr>
          <p:nvPr/>
        </p:nvPicPr>
        <p:blipFill>
          <a:blip r:embed="rId2"/>
          <a:stretch>
            <a:fillRect/>
          </a:stretch>
        </p:blipFill>
        <p:spPr>
          <a:xfrm>
            <a:off x="1543695" y="1465384"/>
            <a:ext cx="9104609" cy="5167655"/>
          </a:xfrm>
          <a:prstGeom prst="rect">
            <a:avLst/>
          </a:prstGeom>
        </p:spPr>
      </p:pic>
      <p:sp>
        <p:nvSpPr>
          <p:cNvPr id="6" name="Oval 5">
            <a:extLst>
              <a:ext uri="{FF2B5EF4-FFF2-40B4-BE49-F238E27FC236}">
                <a16:creationId xmlns:a16="http://schemas.microsoft.com/office/drawing/2014/main" id="{406DA4A4-36D3-100E-9F12-73449F67F3EA}"/>
              </a:ext>
            </a:extLst>
          </p:cNvPr>
          <p:cNvSpPr/>
          <p:nvPr/>
        </p:nvSpPr>
        <p:spPr>
          <a:xfrm>
            <a:off x="9536723" y="5392616"/>
            <a:ext cx="2514600" cy="1371600"/>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6E2CA7EB-A33E-AF95-4769-89B4BFBE9EA7}"/>
              </a:ext>
            </a:extLst>
          </p:cNvPr>
          <p:cNvSpPr/>
          <p:nvPr/>
        </p:nvSpPr>
        <p:spPr>
          <a:xfrm>
            <a:off x="286395" y="5392616"/>
            <a:ext cx="2514600" cy="1371600"/>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330390D-AB87-FB4B-9650-6C521603898C}"/>
              </a:ext>
            </a:extLst>
          </p:cNvPr>
          <p:cNvSpPr txBox="1"/>
          <p:nvPr/>
        </p:nvSpPr>
        <p:spPr>
          <a:xfrm>
            <a:off x="9716072" y="4792451"/>
            <a:ext cx="1962972" cy="1200329"/>
          </a:xfrm>
          <a:prstGeom prst="rect">
            <a:avLst/>
          </a:prstGeom>
          <a:noFill/>
        </p:spPr>
        <p:txBody>
          <a:bodyPr wrap="square" rtlCol="0">
            <a:spAutoFit/>
          </a:bodyPr>
          <a:lstStyle/>
          <a:p>
            <a:pPr algn="ctr"/>
            <a:r>
              <a:rPr lang="en-US" sz="2400" b="1" dirty="0">
                <a:solidFill>
                  <a:schemeClr val="bg1"/>
                </a:solidFill>
              </a:rPr>
              <a:t>4 states with no policies</a:t>
            </a:r>
          </a:p>
        </p:txBody>
      </p:sp>
    </p:spTree>
    <p:extLst>
      <p:ext uri="{BB962C8B-B14F-4D97-AF65-F5344CB8AC3E}">
        <p14:creationId xmlns:p14="http://schemas.microsoft.com/office/powerpoint/2010/main" val="1907297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Elevator Speech</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US" dirty="0">
                <a:solidFill>
                  <a:schemeClr val="bg1"/>
                </a:solidFill>
              </a:rPr>
              <a:t>Write down your Elevator Speech for Cardiac Emergency Preparedness</a:t>
            </a:r>
          </a:p>
          <a:p>
            <a:pPr marL="514350" indent="-514350">
              <a:buAutoNum type="arabicPeriod"/>
            </a:pPr>
            <a:r>
              <a:rPr lang="en-US" u="sng" dirty="0">
                <a:solidFill>
                  <a:schemeClr val="bg1"/>
                </a:solidFill>
              </a:rPr>
              <a:t>Compile the evidence </a:t>
            </a:r>
            <a:r>
              <a:rPr lang="en-US" dirty="0">
                <a:solidFill>
                  <a:schemeClr val="bg1"/>
                </a:solidFill>
              </a:rPr>
              <a:t>… how could our school not be prepared for a cardiac emergency?</a:t>
            </a:r>
          </a:p>
          <a:p>
            <a:pPr marL="514350" indent="-514350">
              <a:buAutoNum type="arabicPeriod"/>
            </a:pPr>
            <a:r>
              <a:rPr lang="en-US" u="sng" dirty="0">
                <a:solidFill>
                  <a:schemeClr val="bg1"/>
                </a:solidFill>
              </a:rPr>
              <a:t>Identify a local SCA story </a:t>
            </a:r>
            <a:r>
              <a:rPr lang="en-US" dirty="0">
                <a:solidFill>
                  <a:schemeClr val="bg1"/>
                </a:solidFill>
              </a:rPr>
              <a:t>to highlight the need to be prepared.</a:t>
            </a:r>
          </a:p>
          <a:p>
            <a:pPr marL="514350" indent="-514350">
              <a:buAutoNum type="arabicPeriod"/>
            </a:pPr>
            <a:r>
              <a:rPr lang="en-US" u="sng" dirty="0">
                <a:solidFill>
                  <a:schemeClr val="bg1"/>
                </a:solidFill>
              </a:rPr>
              <a:t>Highlight your steps for action</a:t>
            </a:r>
            <a:r>
              <a:rPr lang="en-US" dirty="0">
                <a:solidFill>
                  <a:schemeClr val="bg1"/>
                </a:solidFill>
              </a:rPr>
              <a:t>:</a:t>
            </a:r>
          </a:p>
          <a:p>
            <a:pPr lvl="1"/>
            <a:r>
              <a:rPr lang="en-US" dirty="0">
                <a:solidFill>
                  <a:schemeClr val="bg1"/>
                </a:solidFill>
              </a:rPr>
              <a:t>Heart Safe School Checklist</a:t>
            </a:r>
          </a:p>
          <a:p>
            <a:pPr lvl="1"/>
            <a:r>
              <a:rPr lang="en-US" dirty="0">
                <a:solidFill>
                  <a:schemeClr val="bg1"/>
                </a:solidFill>
              </a:rPr>
              <a:t>Abbreviated CERP</a:t>
            </a:r>
          </a:p>
          <a:p>
            <a:pPr lvl="1"/>
            <a:endParaRPr lang="en-US" dirty="0">
              <a:solidFill>
                <a:schemeClr val="bg1"/>
              </a:solidFill>
            </a:endParaRPr>
          </a:p>
        </p:txBody>
      </p:sp>
    </p:spTree>
    <p:extLst>
      <p:ext uri="{BB962C8B-B14F-4D97-AF65-F5344CB8AC3E}">
        <p14:creationId xmlns:p14="http://schemas.microsoft.com/office/powerpoint/2010/main" val="279957849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9B263-74A1-626B-E008-40EDA11C6054}"/>
              </a:ext>
            </a:extLst>
          </p:cNvPr>
          <p:cNvSpPr>
            <a:spLocks noGrp="1"/>
          </p:cNvSpPr>
          <p:nvPr>
            <p:ph type="title"/>
          </p:nvPr>
        </p:nvSpPr>
        <p:spPr/>
        <p:txBody>
          <a:bodyPr/>
          <a:lstStyle/>
          <a:p>
            <a:pPr algn="l"/>
            <a:r>
              <a:rPr lang="en-US" dirty="0">
                <a:latin typeface="Century Gothic"/>
              </a:rPr>
              <a:t>Heart Safe Community Designation</a:t>
            </a:r>
          </a:p>
        </p:txBody>
      </p:sp>
      <p:sp>
        <p:nvSpPr>
          <p:cNvPr id="3" name="Text Placeholder 2">
            <a:extLst>
              <a:ext uri="{FF2B5EF4-FFF2-40B4-BE49-F238E27FC236}">
                <a16:creationId xmlns:a16="http://schemas.microsoft.com/office/drawing/2014/main" id="{C7C5FA08-0163-9778-6460-388049C8D2ED}"/>
              </a:ext>
            </a:extLst>
          </p:cNvPr>
          <p:cNvSpPr>
            <a:spLocks noGrp="1"/>
          </p:cNvSpPr>
          <p:nvPr>
            <p:ph type="body" idx="1"/>
          </p:nvPr>
        </p:nvSpPr>
        <p:spPr>
          <a:xfrm>
            <a:off x="559358" y="1475416"/>
            <a:ext cx="10972800" cy="4142033"/>
          </a:xfrm>
        </p:spPr>
        <p:txBody>
          <a:bodyPr/>
          <a:lstStyle/>
          <a:p>
            <a:pPr indent="0">
              <a:buNone/>
            </a:pPr>
            <a:r>
              <a:rPr lang="en-US" dirty="0">
                <a:solidFill>
                  <a:schemeClr val="bg1"/>
                </a:solidFill>
                <a:latin typeface="Century Gothic"/>
              </a:rPr>
              <a:t>Community Site + Youth Sports Program</a:t>
            </a:r>
          </a:p>
        </p:txBody>
      </p:sp>
      <p:pic>
        <p:nvPicPr>
          <p:cNvPr id="4" name="Picture 3" descr="A screenshot of a web page&#10;&#10;Description automatically generated">
            <a:extLst>
              <a:ext uri="{FF2B5EF4-FFF2-40B4-BE49-F238E27FC236}">
                <a16:creationId xmlns:a16="http://schemas.microsoft.com/office/drawing/2014/main" id="{F661970D-0689-DE01-AF4F-122C1A4A47D4}"/>
              </a:ext>
            </a:extLst>
          </p:cNvPr>
          <p:cNvPicPr>
            <a:picLocks noChangeAspect="1"/>
          </p:cNvPicPr>
          <p:nvPr/>
        </p:nvPicPr>
        <p:blipFill>
          <a:blip r:embed="rId2"/>
          <a:stretch>
            <a:fillRect/>
          </a:stretch>
        </p:blipFill>
        <p:spPr>
          <a:xfrm>
            <a:off x="1789670" y="2194919"/>
            <a:ext cx="7129847" cy="4512462"/>
          </a:xfrm>
          <a:prstGeom prst="rect">
            <a:avLst/>
          </a:prstGeom>
        </p:spPr>
      </p:pic>
    </p:spTree>
    <p:extLst>
      <p:ext uri="{BB962C8B-B14F-4D97-AF65-F5344CB8AC3E}">
        <p14:creationId xmlns:p14="http://schemas.microsoft.com/office/powerpoint/2010/main" val="319952659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ADAM</a:t>
            </a:r>
          </a:p>
        </p:txBody>
      </p:sp>
      <p:pic>
        <p:nvPicPr>
          <p:cNvPr id="6" name="Content Placeholder 5">
            <a:extLst>
              <a:ext uri="{FF2B5EF4-FFF2-40B4-BE49-F238E27FC236}">
                <a16:creationId xmlns:a16="http://schemas.microsoft.com/office/drawing/2014/main" id="{E9527DDB-6ABE-9AD7-2CAB-D58CF4EF6D32}"/>
              </a:ext>
            </a:extLst>
          </p:cNvPr>
          <p:cNvPicPr>
            <a:picLocks noGrp="1" noChangeAspect="1"/>
          </p:cNvPicPr>
          <p:nvPr>
            <p:ph idx="1"/>
          </p:nvPr>
        </p:nvPicPr>
        <p:blipFill>
          <a:blip r:embed="rId2"/>
          <a:stretch>
            <a:fillRect/>
          </a:stretch>
        </p:blipFill>
        <p:spPr>
          <a:xfrm>
            <a:off x="398462" y="2043245"/>
            <a:ext cx="11395075" cy="3852967"/>
          </a:xfrm>
          <a:prstGeom prst="rect">
            <a:avLst/>
          </a:prstGeom>
        </p:spPr>
      </p:pic>
      <p:sp>
        <p:nvSpPr>
          <p:cNvPr id="7" name="TextBox 6">
            <a:extLst>
              <a:ext uri="{FF2B5EF4-FFF2-40B4-BE49-F238E27FC236}">
                <a16:creationId xmlns:a16="http://schemas.microsoft.com/office/drawing/2014/main" id="{F5518A78-5AB8-516E-ACEC-11D15DA5D530}"/>
              </a:ext>
            </a:extLst>
          </p:cNvPr>
          <p:cNvSpPr txBox="1"/>
          <p:nvPr/>
        </p:nvSpPr>
        <p:spPr>
          <a:xfrm>
            <a:off x="2561196" y="1440253"/>
            <a:ext cx="7069606" cy="769441"/>
          </a:xfrm>
          <a:prstGeom prst="rect">
            <a:avLst/>
          </a:prstGeom>
          <a:noFill/>
        </p:spPr>
        <p:txBody>
          <a:bodyPr wrap="square" rtlCol="0">
            <a:spAutoFit/>
          </a:bodyPr>
          <a:lstStyle/>
          <a:p>
            <a:pPr algn="ctr"/>
            <a:r>
              <a:rPr lang="en-US" sz="4400" dirty="0">
                <a:solidFill>
                  <a:schemeClr val="bg1"/>
                </a:solidFill>
              </a:rPr>
              <a:t>http://projectadam.com</a:t>
            </a:r>
          </a:p>
        </p:txBody>
      </p:sp>
      <p:pic>
        <p:nvPicPr>
          <p:cNvPr id="9" name="Picture 8">
            <a:extLst>
              <a:ext uri="{FF2B5EF4-FFF2-40B4-BE49-F238E27FC236}">
                <a16:creationId xmlns:a16="http://schemas.microsoft.com/office/drawing/2014/main" id="{154E32CF-0A71-AE16-12B5-676C71DF6562}"/>
              </a:ext>
            </a:extLst>
          </p:cNvPr>
          <p:cNvPicPr>
            <a:picLocks noChangeAspect="1"/>
          </p:cNvPicPr>
          <p:nvPr/>
        </p:nvPicPr>
        <p:blipFill>
          <a:blip r:embed="rId3"/>
          <a:stretch>
            <a:fillRect/>
          </a:stretch>
        </p:blipFill>
        <p:spPr>
          <a:xfrm>
            <a:off x="398462" y="5896212"/>
            <a:ext cx="782158" cy="782158"/>
          </a:xfrm>
          <a:prstGeom prst="rect">
            <a:avLst/>
          </a:prstGeom>
        </p:spPr>
      </p:pic>
    </p:spTree>
    <p:extLst>
      <p:ext uri="{BB962C8B-B14F-4D97-AF65-F5344CB8AC3E}">
        <p14:creationId xmlns:p14="http://schemas.microsoft.com/office/powerpoint/2010/main" val="97171514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latin typeface="Century Gothic"/>
              </a:rPr>
              <a:t>Thank You!</a:t>
            </a:r>
            <a:endParaRPr lang="en-US"/>
          </a:p>
        </p:txBody>
      </p:sp>
      <p:sp>
        <p:nvSpPr>
          <p:cNvPr id="3" name="Text Placeholder 2"/>
          <p:cNvSpPr>
            <a:spLocks noGrp="1"/>
          </p:cNvSpPr>
          <p:nvPr>
            <p:ph type="body" idx="1"/>
          </p:nvPr>
        </p:nvSpPr>
        <p:spPr>
          <a:xfrm>
            <a:off x="5541411" y="3227786"/>
            <a:ext cx="5948625" cy="1020322"/>
          </a:xfrm>
        </p:spPr>
        <p:txBody>
          <a:bodyPr>
            <a:normAutofit/>
          </a:bodyPr>
          <a:lstStyle/>
          <a:p>
            <a:pPr indent="0" algn="ctr">
              <a:buNone/>
            </a:pPr>
            <a:r>
              <a:rPr lang="en-US" sz="5400" dirty="0">
                <a:solidFill>
                  <a:schemeClr val="bg1"/>
                </a:solidFill>
                <a:latin typeface="Century Gothic"/>
              </a:rPr>
              <a:t>Questions?</a:t>
            </a:r>
          </a:p>
        </p:txBody>
      </p:sp>
      <p:pic>
        <p:nvPicPr>
          <p:cNvPr id="4" name="Picture 3"/>
          <p:cNvPicPr>
            <a:picLocks noChangeAspect="1"/>
          </p:cNvPicPr>
          <p:nvPr/>
        </p:nvPicPr>
        <p:blipFill>
          <a:blip r:embed="rId2"/>
          <a:stretch>
            <a:fillRect/>
          </a:stretch>
        </p:blipFill>
        <p:spPr>
          <a:xfrm>
            <a:off x="1655846" y="1626382"/>
            <a:ext cx="3593594" cy="4949483"/>
          </a:xfrm>
          <a:prstGeom prst="rect">
            <a:avLst/>
          </a:prstGeom>
        </p:spPr>
      </p:pic>
    </p:spTree>
    <p:extLst>
      <p:ext uri="{BB962C8B-B14F-4D97-AF65-F5344CB8AC3E}">
        <p14:creationId xmlns:p14="http://schemas.microsoft.com/office/powerpoint/2010/main" val="346749826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75B60-214A-1208-1ECB-09FA3AA74768}"/>
              </a:ext>
            </a:extLst>
          </p:cNvPr>
          <p:cNvSpPr>
            <a:spLocks noGrp="1"/>
          </p:cNvSpPr>
          <p:nvPr>
            <p:ph type="title"/>
          </p:nvPr>
        </p:nvSpPr>
        <p:spPr/>
        <p:txBody>
          <a:bodyPr/>
          <a:lstStyle/>
          <a:p>
            <a:r>
              <a:rPr lang="en-US" dirty="0"/>
              <a:t>Elementary School </a:t>
            </a:r>
          </a:p>
        </p:txBody>
      </p:sp>
      <p:pic>
        <p:nvPicPr>
          <p:cNvPr id="4" name="Picture 3">
            <a:extLst>
              <a:ext uri="{FF2B5EF4-FFF2-40B4-BE49-F238E27FC236}">
                <a16:creationId xmlns:a16="http://schemas.microsoft.com/office/drawing/2014/main" id="{9612C393-1C41-21CD-BB35-D00B91D3734D}"/>
              </a:ext>
            </a:extLst>
          </p:cNvPr>
          <p:cNvPicPr>
            <a:picLocks noChangeAspect="1"/>
          </p:cNvPicPr>
          <p:nvPr/>
        </p:nvPicPr>
        <p:blipFill>
          <a:blip r:embed="rId2"/>
          <a:stretch>
            <a:fillRect/>
          </a:stretch>
        </p:blipFill>
        <p:spPr>
          <a:xfrm>
            <a:off x="6096000" y="1881402"/>
            <a:ext cx="5348918" cy="3565946"/>
          </a:xfrm>
          <a:prstGeom prst="rect">
            <a:avLst/>
          </a:prstGeom>
        </p:spPr>
      </p:pic>
      <p:sp>
        <p:nvSpPr>
          <p:cNvPr id="5" name="Heart 4">
            <a:extLst>
              <a:ext uri="{FF2B5EF4-FFF2-40B4-BE49-F238E27FC236}">
                <a16:creationId xmlns:a16="http://schemas.microsoft.com/office/drawing/2014/main" id="{57D189D9-0BCD-5580-98CB-CE479BBFA201}"/>
              </a:ext>
            </a:extLst>
          </p:cNvPr>
          <p:cNvSpPr/>
          <p:nvPr/>
        </p:nvSpPr>
        <p:spPr>
          <a:xfrm>
            <a:off x="7258948" y="4604682"/>
            <a:ext cx="252248" cy="229727"/>
          </a:xfrm>
          <a:prstGeom prst="heart">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40EEA63-9502-085D-F3CD-5FD270D4020F}"/>
              </a:ext>
            </a:extLst>
          </p:cNvPr>
          <p:cNvPicPr>
            <a:picLocks noChangeAspect="1"/>
          </p:cNvPicPr>
          <p:nvPr/>
        </p:nvPicPr>
        <p:blipFill>
          <a:blip r:embed="rId3"/>
          <a:stretch>
            <a:fillRect/>
          </a:stretch>
        </p:blipFill>
        <p:spPr>
          <a:xfrm>
            <a:off x="8848017" y="3851202"/>
            <a:ext cx="280440" cy="249958"/>
          </a:xfrm>
          <a:prstGeom prst="rect">
            <a:avLst/>
          </a:prstGeom>
        </p:spPr>
      </p:pic>
      <p:pic>
        <p:nvPicPr>
          <p:cNvPr id="7" name="Picture 6">
            <a:extLst>
              <a:ext uri="{FF2B5EF4-FFF2-40B4-BE49-F238E27FC236}">
                <a16:creationId xmlns:a16="http://schemas.microsoft.com/office/drawing/2014/main" id="{6E9D532C-21A6-FF8E-336B-B45F86A55BBE}"/>
              </a:ext>
            </a:extLst>
          </p:cNvPr>
          <p:cNvPicPr>
            <a:picLocks noChangeAspect="1"/>
          </p:cNvPicPr>
          <p:nvPr/>
        </p:nvPicPr>
        <p:blipFill>
          <a:blip r:embed="rId3"/>
          <a:stretch>
            <a:fillRect/>
          </a:stretch>
        </p:blipFill>
        <p:spPr>
          <a:xfrm>
            <a:off x="8111240" y="4039312"/>
            <a:ext cx="280440" cy="249958"/>
          </a:xfrm>
          <a:prstGeom prst="rect">
            <a:avLst/>
          </a:prstGeom>
        </p:spPr>
      </p:pic>
      <p:sp>
        <p:nvSpPr>
          <p:cNvPr id="8" name="TextBox 7">
            <a:extLst>
              <a:ext uri="{FF2B5EF4-FFF2-40B4-BE49-F238E27FC236}">
                <a16:creationId xmlns:a16="http://schemas.microsoft.com/office/drawing/2014/main" id="{2589706F-DD86-8C1F-E1F1-2AF6EFFF5016}"/>
              </a:ext>
            </a:extLst>
          </p:cNvPr>
          <p:cNvSpPr txBox="1"/>
          <p:nvPr/>
        </p:nvSpPr>
        <p:spPr>
          <a:xfrm>
            <a:off x="302556" y="2276726"/>
            <a:ext cx="5067742" cy="3108543"/>
          </a:xfrm>
          <a:prstGeom prst="rect">
            <a:avLst/>
          </a:prstGeom>
          <a:noFill/>
        </p:spPr>
        <p:txBody>
          <a:bodyPr wrap="square" rtlCol="0">
            <a:spAutoFit/>
          </a:bodyPr>
          <a:lstStyle/>
          <a:p>
            <a:pPr marL="285750" indent="-285750">
              <a:buFont typeface="Arial" panose="020B0604020202020204" pitchFamily="34" charset="0"/>
              <a:buChar char="•"/>
            </a:pPr>
            <a:r>
              <a:rPr lang="en-US" sz="2800" dirty="0">
                <a:solidFill>
                  <a:schemeClr val="bg1"/>
                </a:solidFill>
              </a:rPr>
              <a:t>PreK-5</a:t>
            </a:r>
            <a:r>
              <a:rPr lang="en-US" sz="2800" baseline="30000" dirty="0">
                <a:solidFill>
                  <a:schemeClr val="bg1"/>
                </a:solidFill>
              </a:rPr>
              <a:t>th</a:t>
            </a:r>
            <a:r>
              <a:rPr lang="en-US" sz="2800" dirty="0">
                <a:solidFill>
                  <a:schemeClr val="bg1"/>
                </a:solidFill>
              </a:rPr>
              <a:t> grades</a:t>
            </a:r>
          </a:p>
          <a:p>
            <a:pPr marL="285750" indent="-285750">
              <a:buFont typeface="Arial" panose="020B0604020202020204" pitchFamily="34" charset="0"/>
              <a:buChar char="•"/>
            </a:pPr>
            <a:r>
              <a:rPr lang="en-US" sz="2800" dirty="0">
                <a:solidFill>
                  <a:schemeClr val="bg1"/>
                </a:solidFill>
              </a:rPr>
              <a:t>Suburban location</a:t>
            </a:r>
          </a:p>
          <a:p>
            <a:pPr marL="285750" indent="-285750">
              <a:buFont typeface="Arial" panose="020B0604020202020204" pitchFamily="34" charset="0"/>
              <a:buChar char="•"/>
            </a:pPr>
            <a:r>
              <a:rPr lang="en-US" sz="2800" dirty="0">
                <a:solidFill>
                  <a:schemeClr val="bg1"/>
                </a:solidFill>
              </a:rPr>
              <a:t>557 students and 55 staff members</a:t>
            </a:r>
          </a:p>
          <a:p>
            <a:pPr marL="285750" indent="-285750">
              <a:buFont typeface="Arial" panose="020B0604020202020204" pitchFamily="34" charset="0"/>
              <a:buChar char="•"/>
            </a:pPr>
            <a:r>
              <a:rPr lang="en-US" sz="2800" dirty="0">
                <a:solidFill>
                  <a:schemeClr val="bg1"/>
                </a:solidFill>
              </a:rPr>
              <a:t>3 AEDs (front office, gym, and outside library)</a:t>
            </a:r>
          </a:p>
          <a:p>
            <a:pPr marL="285750" indent="-285750">
              <a:buFont typeface="Arial" panose="020B0604020202020204" pitchFamily="34" charset="0"/>
              <a:buChar char="•"/>
            </a:pPr>
            <a:r>
              <a:rPr lang="en-US" sz="2800" dirty="0">
                <a:solidFill>
                  <a:schemeClr val="bg1"/>
                </a:solidFill>
              </a:rPr>
              <a:t>School nurse daily onsite</a:t>
            </a:r>
          </a:p>
        </p:txBody>
      </p:sp>
    </p:spTree>
    <p:extLst>
      <p:ext uri="{BB962C8B-B14F-4D97-AF65-F5344CB8AC3E}">
        <p14:creationId xmlns:p14="http://schemas.microsoft.com/office/powerpoint/2010/main" val="407825276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High School</a:t>
            </a:r>
          </a:p>
        </p:txBody>
      </p:sp>
      <p:pic>
        <p:nvPicPr>
          <p:cNvPr id="6" name="Picture 5">
            <a:extLst>
              <a:ext uri="{FF2B5EF4-FFF2-40B4-BE49-F238E27FC236}">
                <a16:creationId xmlns:a16="http://schemas.microsoft.com/office/drawing/2014/main" id="{8D9683BB-4E55-4C99-8D68-493AB0D788CC}"/>
              </a:ext>
            </a:extLst>
          </p:cNvPr>
          <p:cNvPicPr>
            <a:picLocks noChangeAspect="1"/>
          </p:cNvPicPr>
          <p:nvPr/>
        </p:nvPicPr>
        <p:blipFill>
          <a:blip r:embed="rId3"/>
          <a:stretch>
            <a:fillRect/>
          </a:stretch>
        </p:blipFill>
        <p:spPr>
          <a:xfrm>
            <a:off x="1123039" y="1463134"/>
            <a:ext cx="4360300" cy="5169905"/>
          </a:xfrm>
          <a:prstGeom prst="rect">
            <a:avLst/>
          </a:prstGeom>
        </p:spPr>
      </p:pic>
      <p:pic>
        <p:nvPicPr>
          <p:cNvPr id="8" name="Picture 7">
            <a:extLst>
              <a:ext uri="{FF2B5EF4-FFF2-40B4-BE49-F238E27FC236}">
                <a16:creationId xmlns:a16="http://schemas.microsoft.com/office/drawing/2014/main" id="{E8C45F77-B3C6-0DCC-05DE-65BC3CD2239B}"/>
              </a:ext>
            </a:extLst>
          </p:cNvPr>
          <p:cNvPicPr>
            <a:picLocks noChangeAspect="1"/>
          </p:cNvPicPr>
          <p:nvPr/>
        </p:nvPicPr>
        <p:blipFill>
          <a:blip r:embed="rId4"/>
          <a:stretch>
            <a:fillRect/>
          </a:stretch>
        </p:blipFill>
        <p:spPr>
          <a:xfrm>
            <a:off x="7006855" y="2059589"/>
            <a:ext cx="4136534" cy="3506545"/>
          </a:xfrm>
          <a:prstGeom prst="rect">
            <a:avLst/>
          </a:prstGeom>
        </p:spPr>
      </p:pic>
      <p:sp>
        <p:nvSpPr>
          <p:cNvPr id="10" name="Oval 9">
            <a:extLst>
              <a:ext uri="{FF2B5EF4-FFF2-40B4-BE49-F238E27FC236}">
                <a16:creationId xmlns:a16="http://schemas.microsoft.com/office/drawing/2014/main" id="{04F19D87-FE0E-F1AA-4A87-32556032DCC3}"/>
              </a:ext>
            </a:extLst>
          </p:cNvPr>
          <p:cNvSpPr/>
          <p:nvPr/>
        </p:nvSpPr>
        <p:spPr>
          <a:xfrm>
            <a:off x="7230139" y="4369980"/>
            <a:ext cx="1967024" cy="563525"/>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chemeClr val="tx1"/>
                </a:solidFill>
              </a:ln>
              <a:solidFill>
                <a:schemeClr val="tx1"/>
              </a:solidFill>
            </a:endParaRPr>
          </a:p>
        </p:txBody>
      </p:sp>
      <p:sp>
        <p:nvSpPr>
          <p:cNvPr id="9" name="TextBox 8">
            <a:extLst>
              <a:ext uri="{FF2B5EF4-FFF2-40B4-BE49-F238E27FC236}">
                <a16:creationId xmlns:a16="http://schemas.microsoft.com/office/drawing/2014/main" id="{88A5B8FA-3D17-642A-6D25-2AE1A26213B3}"/>
              </a:ext>
            </a:extLst>
          </p:cNvPr>
          <p:cNvSpPr txBox="1"/>
          <p:nvPr/>
        </p:nvSpPr>
        <p:spPr>
          <a:xfrm>
            <a:off x="7321706" y="4369980"/>
            <a:ext cx="1560042" cy="584775"/>
          </a:xfrm>
          <a:prstGeom prst="rect">
            <a:avLst/>
          </a:prstGeom>
          <a:noFill/>
        </p:spPr>
        <p:txBody>
          <a:bodyPr wrap="none" rtlCol="0">
            <a:spAutoFit/>
          </a:bodyPr>
          <a:lstStyle/>
          <a:p>
            <a:r>
              <a:rPr lang="en-US" sz="3200" dirty="0">
                <a:solidFill>
                  <a:schemeClr val="bg1"/>
                </a:solidFill>
              </a:rPr>
              <a:t>5 AEDS</a:t>
            </a:r>
            <a:endParaRPr lang="en-US" dirty="0">
              <a:solidFill>
                <a:schemeClr val="bg1"/>
              </a:solidFill>
            </a:endParaRPr>
          </a:p>
        </p:txBody>
      </p:sp>
    </p:spTree>
    <p:extLst>
      <p:ext uri="{BB962C8B-B14F-4D97-AF65-F5344CB8AC3E}">
        <p14:creationId xmlns:p14="http://schemas.microsoft.com/office/powerpoint/2010/main" val="364354812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Shared ES/MS</a:t>
            </a:r>
          </a:p>
        </p:txBody>
      </p:sp>
      <p:sp>
        <p:nvSpPr>
          <p:cNvPr id="3" name="Content Placeholder 2"/>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37C8BC15-31AB-7D08-24F7-B8E5F40B8FA4}"/>
              </a:ext>
            </a:extLst>
          </p:cNvPr>
          <p:cNvPicPr>
            <a:picLocks noChangeAspect="1"/>
          </p:cNvPicPr>
          <p:nvPr/>
        </p:nvPicPr>
        <p:blipFill>
          <a:blip r:embed="rId2"/>
          <a:stretch>
            <a:fillRect/>
          </a:stretch>
        </p:blipFill>
        <p:spPr>
          <a:xfrm>
            <a:off x="0" y="-4161"/>
            <a:ext cx="12192000" cy="6866321"/>
          </a:xfrm>
          <a:prstGeom prst="rect">
            <a:avLst/>
          </a:prstGeom>
        </p:spPr>
      </p:pic>
    </p:spTree>
    <p:extLst>
      <p:ext uri="{BB962C8B-B14F-4D97-AF65-F5344CB8AC3E}">
        <p14:creationId xmlns:p14="http://schemas.microsoft.com/office/powerpoint/2010/main" val="244480635"/>
      </p:ext>
    </p:extLst>
  </p:cSld>
  <p:clrMapOvr>
    <a:masterClrMapping/>
  </p:clrMapOvr>
</p:sld>
</file>

<file path=ppt/theme/theme1.xml><?xml version="1.0" encoding="utf-8"?>
<a:theme xmlns:a="http://schemas.openxmlformats.org/drawingml/2006/main" name="Office Theme">
  <a:themeElements>
    <a:clrScheme name="Project Adam">
      <a:dk1>
        <a:srgbClr val="FFFFFF"/>
      </a:dk1>
      <a:lt1>
        <a:srgbClr val="000000"/>
      </a:lt1>
      <a:dk2>
        <a:srgbClr val="8A1538"/>
      </a:dk2>
      <a:lt2>
        <a:srgbClr val="E7E6E6"/>
      </a:lt2>
      <a:accent1>
        <a:srgbClr val="0075C9"/>
      </a:accent1>
      <a:accent2>
        <a:srgbClr val="003865"/>
      </a:accent2>
      <a:accent3>
        <a:srgbClr val="8A1537"/>
      </a:accent3>
      <a:accent4>
        <a:srgbClr val="0074C8"/>
      </a:accent4>
      <a:accent5>
        <a:srgbClr val="003765"/>
      </a:accent5>
      <a:accent6>
        <a:srgbClr val="8A1537"/>
      </a:accent6>
      <a:hlink>
        <a:srgbClr val="0074C8"/>
      </a:hlink>
      <a:folHlink>
        <a:srgbClr val="C0C0C0"/>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caea89e-32ae-48cb-abb6-cacd1ea83ed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7D45D5455C7E844BEB6FB2DB521FAC2" ma:contentTypeVersion="5" ma:contentTypeDescription="Create a new document." ma:contentTypeScope="" ma:versionID="d603fe26ed4b2ca9706649ea9b5fefe3">
  <xsd:schema xmlns:xsd="http://www.w3.org/2001/XMLSchema" xmlns:xs="http://www.w3.org/2001/XMLSchema" xmlns:p="http://schemas.microsoft.com/office/2006/metadata/properties" xmlns:ns3="8caea89e-32ae-48cb-abb6-cacd1ea83edf" targetNamespace="http://schemas.microsoft.com/office/2006/metadata/properties" ma:root="true" ma:fieldsID="a5dc79ea0cd7aee69357035ffd9dd3ea" ns3:_="">
    <xsd:import namespace="8caea89e-32ae-48cb-abb6-cacd1ea83edf"/>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aea89e-32ae-48cb-abb6-cacd1ea83edf"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BC44B4C-1895-4161-B1A2-ED0654E1785B}">
  <ds:schemaRefs>
    <ds:schemaRef ds:uri="8caea89e-32ae-48cb-abb6-cacd1ea83edf"/>
    <ds:schemaRef ds:uri="http://purl.org/dc/elements/1.1/"/>
    <ds:schemaRef ds:uri="http://schemas.microsoft.com/office/infopath/2007/PartnerControls"/>
    <ds:schemaRef ds:uri="http://schemas.microsoft.com/office/2006/metadata/properties"/>
    <ds:schemaRef ds:uri="http://www.w3.org/XML/1998/namespace"/>
    <ds:schemaRef ds:uri="http://schemas.microsoft.com/office/2006/documentManagement/types"/>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766E940F-02C5-42A6-9F9E-D1EBE18025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aea89e-32ae-48cb-abb6-cacd1ea83ed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19A688D-829D-4EEA-B9F1-7857BF477F5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10691</TotalTime>
  <Words>3907</Words>
  <Application>Microsoft Office PowerPoint</Application>
  <PresentationFormat>Widescreen</PresentationFormat>
  <Paragraphs>746</Paragraphs>
  <Slides>88</Slides>
  <Notes>40</Notes>
  <HiddenSlides>0</HiddenSlides>
  <MMClips>4</MMClips>
  <ScaleCrop>false</ScaleCrop>
  <HeadingPairs>
    <vt:vector size="4" baseType="variant">
      <vt:variant>
        <vt:lpstr>Theme</vt:lpstr>
      </vt:variant>
      <vt:variant>
        <vt:i4>1</vt:i4>
      </vt:variant>
      <vt:variant>
        <vt:lpstr>Slide Titles</vt:lpstr>
      </vt:variant>
      <vt:variant>
        <vt:i4>88</vt:i4>
      </vt:variant>
    </vt:vector>
  </HeadingPairs>
  <TitlesOfParts>
    <vt:vector size="89" baseType="lpstr">
      <vt:lpstr>Office Theme</vt:lpstr>
      <vt:lpstr>Creating a Plan to Protect Students: Implementing the Project ADAM Heart Safe School Initiative</vt:lpstr>
      <vt:lpstr>Disclosures &amp; Introductions </vt:lpstr>
      <vt:lpstr>Learning Objectives</vt:lpstr>
      <vt:lpstr>Introductions</vt:lpstr>
      <vt:lpstr>At a School in 1999 …</vt:lpstr>
      <vt:lpstr>Lives Impacted by SCA </vt:lpstr>
      <vt:lpstr>PowerPoint Presentation</vt:lpstr>
      <vt:lpstr>Sudden Cardiac Arrest:  A Public Health Issue</vt:lpstr>
      <vt:lpstr>Causes of SCA in Pediatrics</vt:lpstr>
      <vt:lpstr>Causes of SCA in Pediatrics</vt:lpstr>
      <vt:lpstr>Causes of SCA in Pediatrics</vt:lpstr>
      <vt:lpstr>Primary Prevention</vt:lpstr>
      <vt:lpstr>Secondary Prevention</vt:lpstr>
      <vt:lpstr>Secondary Prevention</vt:lpstr>
      <vt:lpstr>Secondary Prevention</vt:lpstr>
      <vt:lpstr>Secondary Prevention</vt:lpstr>
      <vt:lpstr>SCA Statistics</vt:lpstr>
      <vt:lpstr>SCA Statistics</vt:lpstr>
      <vt:lpstr>SCA Statistics</vt:lpstr>
      <vt:lpstr>SCA vs MI</vt:lpstr>
      <vt:lpstr>Signs of a SCA</vt:lpstr>
      <vt:lpstr>Hands Only CPR</vt:lpstr>
      <vt:lpstr>Why Schools?</vt:lpstr>
      <vt:lpstr>Why Schools?</vt:lpstr>
      <vt:lpstr>Outcomes from SCA in US High Schools </vt:lpstr>
      <vt:lpstr>AEDs in Schools Saves Lives</vt:lpstr>
      <vt:lpstr>SCA Events</vt:lpstr>
      <vt:lpstr>Survival Rate</vt:lpstr>
      <vt:lpstr>Are Schools Ready?</vt:lpstr>
      <vt:lpstr>Are Schools Ready?</vt:lpstr>
      <vt:lpstr>Are Schools Ready?</vt:lpstr>
      <vt:lpstr>Administrative Perspective</vt:lpstr>
      <vt:lpstr>Do Schools Really Want This?</vt:lpstr>
      <vt:lpstr>Yes They Do!</vt:lpstr>
      <vt:lpstr>Break Time </vt:lpstr>
      <vt:lpstr>Barriers to Effective Resuscitation </vt:lpstr>
      <vt:lpstr>Preparing Your School for a Cardiac Emergency – Where Do I Start?</vt:lpstr>
      <vt:lpstr>How Prepared is my School for a Cardiac Emergency?</vt:lpstr>
      <vt:lpstr>Breakout Groups</vt:lpstr>
      <vt:lpstr>Heart Safe School</vt:lpstr>
      <vt:lpstr>Site Assessment</vt:lpstr>
      <vt:lpstr>Equipment Assessment</vt:lpstr>
      <vt:lpstr>Barriers to AEDs in Schools</vt:lpstr>
      <vt:lpstr>Team </vt:lpstr>
      <vt:lpstr>Team Members</vt:lpstr>
      <vt:lpstr>Cardiac Emergency Response Plan (CERP)</vt:lpstr>
      <vt:lpstr>Emergency Action Plan </vt:lpstr>
      <vt:lpstr>CERP</vt:lpstr>
      <vt:lpstr>CERP Protocol / Abbreviated CERP</vt:lpstr>
      <vt:lpstr>All Staff </vt:lpstr>
      <vt:lpstr>What do they Need to Know?</vt:lpstr>
      <vt:lpstr>All Staff Awareness Video</vt:lpstr>
      <vt:lpstr>Communicating your CERP</vt:lpstr>
      <vt:lpstr>CERPs on campus</vt:lpstr>
      <vt:lpstr>Did you tell EVERYONE</vt:lpstr>
      <vt:lpstr>Putting it all together … AED drills in your school  </vt:lpstr>
      <vt:lpstr>Planning the Day of the Drill </vt:lpstr>
      <vt:lpstr>Day of the Drill</vt:lpstr>
      <vt:lpstr>CERP Drill </vt:lpstr>
      <vt:lpstr>CERP Drill </vt:lpstr>
      <vt:lpstr>Staff Training &amp; Practicing (Drilling)</vt:lpstr>
      <vt:lpstr>PowerPoint Presentation</vt:lpstr>
      <vt:lpstr>CERP Drill </vt:lpstr>
      <vt:lpstr>Break Time </vt:lpstr>
      <vt:lpstr>Claire’s Story</vt:lpstr>
      <vt:lpstr>Claire</vt:lpstr>
      <vt:lpstr>Claire</vt:lpstr>
      <vt:lpstr>Claire</vt:lpstr>
      <vt:lpstr>CPR</vt:lpstr>
      <vt:lpstr>AED</vt:lpstr>
      <vt:lpstr>AED</vt:lpstr>
      <vt:lpstr>AED</vt:lpstr>
      <vt:lpstr>911 Info</vt:lpstr>
      <vt:lpstr>Positives</vt:lpstr>
      <vt:lpstr>Improvements</vt:lpstr>
      <vt:lpstr>Legislation</vt:lpstr>
      <vt:lpstr>Where We Began</vt:lpstr>
      <vt:lpstr>Recent State Legislation </vt:lpstr>
      <vt:lpstr>NFL Smart Hearts Coalition</vt:lpstr>
      <vt:lpstr>Where it Started</vt:lpstr>
      <vt:lpstr>Where We Are Now</vt:lpstr>
      <vt:lpstr>Elevator Speech</vt:lpstr>
      <vt:lpstr>Heart Safe Community Designation</vt:lpstr>
      <vt:lpstr>Project ADAM</vt:lpstr>
      <vt:lpstr>Thank You!</vt:lpstr>
      <vt:lpstr>Elementary School </vt:lpstr>
      <vt:lpstr>High School</vt:lpstr>
      <vt:lpstr>Shared ES/MS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Reider, Jaclyn</cp:lastModifiedBy>
  <cp:revision>318</cp:revision>
  <cp:lastPrinted>2025-11-26T20:20:46Z</cp:lastPrinted>
  <dcterms:created xsi:type="dcterms:W3CDTF">2019-05-09T15:53:39Z</dcterms:created>
  <dcterms:modified xsi:type="dcterms:W3CDTF">2025-12-18T13:48:25Z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0x01010067D45D5455C7E844BEB6FB2DB521FAC2</vt:lpwstr>
  </property>
</Properties>
</file>