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42"/>
  </p:notesMasterIdLst>
  <p:handoutMasterIdLst>
    <p:handoutMasterId r:id="rId43"/>
  </p:handoutMasterIdLst>
  <p:sldIdLst>
    <p:sldId id="262" r:id="rId2"/>
    <p:sldId id="316" r:id="rId3"/>
    <p:sldId id="319" r:id="rId4"/>
    <p:sldId id="264" r:id="rId5"/>
    <p:sldId id="266" r:id="rId6"/>
    <p:sldId id="267" r:id="rId7"/>
    <p:sldId id="268" r:id="rId8"/>
    <p:sldId id="269" r:id="rId9"/>
    <p:sldId id="270" r:id="rId10"/>
    <p:sldId id="273" r:id="rId11"/>
    <p:sldId id="271" r:id="rId12"/>
    <p:sldId id="272" r:id="rId13"/>
    <p:sldId id="274" r:id="rId14"/>
    <p:sldId id="275" r:id="rId15"/>
    <p:sldId id="321" r:id="rId16"/>
    <p:sldId id="322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320" r:id="rId28"/>
    <p:sldId id="287" r:id="rId29"/>
    <p:sldId id="289" r:id="rId30"/>
    <p:sldId id="292" r:id="rId31"/>
    <p:sldId id="317" r:id="rId32"/>
    <p:sldId id="295" r:id="rId33"/>
    <p:sldId id="297" r:id="rId34"/>
    <p:sldId id="298" r:id="rId35"/>
    <p:sldId id="300" r:id="rId36"/>
    <p:sldId id="301" r:id="rId37"/>
    <p:sldId id="323" r:id="rId38"/>
    <p:sldId id="308" r:id="rId39"/>
    <p:sldId id="309" r:id="rId40"/>
    <p:sldId id="312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60"/>
  </p:normalViewPr>
  <p:slideViewPr>
    <p:cSldViewPr>
      <p:cViewPr varScale="1">
        <p:scale>
          <a:sx n="60" d="100"/>
          <a:sy n="60" d="100"/>
        </p:scale>
        <p:origin x="20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034A5-6E31-41C4-A805-6C46F202D39A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E4A24-5EE1-4E1D-BD93-E5CDA2DEC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2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4901-A1F8-426E-80C1-B0F7D1939264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817BE-12A7-4DC3-B746-2EB5CE75A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1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77D87-BA43-4AA9-AE4E-B7B1CAF1CC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02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22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7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updated</a:t>
            </a:r>
            <a:r>
              <a:rPr lang="en-US" baseline="0" dirty="0" smtClean="0"/>
              <a:t> from the last year – we now have 490 schools currently designated – clearly rural areas are not as well represented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817BE-12A7-4DC3-B746-2EB5CE75AE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47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Student successfully resuscitated in Branch County (HCM)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77D87-BA43-4AA9-AE4E-B7B1CAF1CC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51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probably outdated</a:t>
            </a:r>
            <a:r>
              <a:rPr lang="en-US" baseline="0" dirty="0" smtClean="0"/>
              <a:t> but there is an interactive map on the P ADAM web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817BE-12A7-4DC3-B746-2EB5CE75AE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51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140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view the</a:t>
            </a:r>
            <a:r>
              <a:rPr lang="en-US" baseline="0" dirty="0" smtClean="0"/>
              <a:t>se links and see what part you may want to 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817BE-12A7-4DC3-B746-2EB5CE75AE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09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don’t forget about the community benefits that may</a:t>
            </a:r>
            <a:r>
              <a:rPr lang="en-US" baseline="0" dirty="0" smtClean="0"/>
              <a:t> be attractive to the hospitals in your future </a:t>
            </a:r>
          </a:p>
          <a:p>
            <a:r>
              <a:rPr lang="en-US" baseline="0" dirty="0" smtClean="0"/>
              <a:t>And those hospitals may also be interested in becoming Project ADAM affiliates – it can be a great way to engage with school based health centers, school nurses, adolescent health initiatives, and communities through school administrators.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9A3211-45BD-4FD2-8D06-EDD3FD04C96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4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762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83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Long video</a:t>
            </a:r>
            <a:r>
              <a:rPr lang="en-US" altLang="en-US" baseline="0" dirty="0" smtClean="0"/>
              <a:t> that requires internet connection – I usually just show from about 2:10 to </a:t>
            </a:r>
            <a:r>
              <a:rPr lang="en-US" altLang="en-US" dirty="0" smtClean="0"/>
              <a:t>3:17 </a:t>
            </a:r>
            <a:r>
              <a:rPr lang="en-US" altLang="en-US" dirty="0" smtClean="0"/>
              <a:t>stop with Gary Leonard </a:t>
            </a:r>
            <a:r>
              <a:rPr lang="en-US" altLang="en-US" dirty="0" smtClean="0"/>
              <a:t>statement – can control by scrolling at the bottom</a:t>
            </a:r>
            <a:r>
              <a:rPr lang="en-US" altLang="en-US" baseline="0" dirty="0" smtClean="0"/>
              <a:t> of the video </a:t>
            </a:r>
            <a:endParaRPr lang="en-US" alt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C8A45B-A9DB-412D-ACE4-6AF531723731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29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52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03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Continually</a:t>
            </a:r>
            <a:r>
              <a:rPr lang="en-US" baseline="0" dirty="0" smtClean="0"/>
              <a:t> need to update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817BE-12A7-4DC3-B746-2EB5CE75AE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38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Continually</a:t>
            </a:r>
            <a:r>
              <a:rPr lang="en-US" baseline="0" dirty="0" smtClean="0"/>
              <a:t> need to update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ABE-38C4-4631-B609-F87E599D2E8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18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77D87-BA43-4AA9-AE4E-B7B1CAF1CC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2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4478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3733800"/>
            <a:ext cx="12192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0" name="Picture 9" descr="Signature-Vertic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876800"/>
            <a:ext cx="1828800" cy="1260803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 userDrawn="1"/>
        </p:nvSpPr>
        <p:spPr>
          <a:xfrm>
            <a:off x="4892344" y="6400800"/>
            <a:ext cx="2428405" cy="303822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Univers LT Std 57 Cn"/>
                <a:ea typeface="ＭＳ Ｐゴシック" charset="-128"/>
                <a:cs typeface="Univers LT Std 57 Cn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CONGENITAL HEART CENTER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B012DBF-6E48-477A-91C4-17A9DA6DF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84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 flipV="1">
            <a:off x="505986" y="1476377"/>
            <a:ext cx="11284857" cy="174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714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366" y="5540375"/>
            <a:ext cx="1747761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065" y="1587500"/>
            <a:ext cx="5305777" cy="4914900"/>
          </a:xfrm>
        </p:spPr>
        <p:txBody>
          <a:bodyPr/>
          <a:lstStyle>
            <a:lvl1pPr>
              <a:defRPr sz="2667"/>
            </a:lvl1pPr>
            <a:lvl2pPr>
              <a:defRPr sz="2286"/>
            </a:lvl2pPr>
            <a:lvl3pPr>
              <a:defRPr sz="1905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5366" y="1587500"/>
            <a:ext cx="5305777" cy="4914900"/>
          </a:xfrm>
        </p:spPr>
        <p:txBody>
          <a:bodyPr/>
          <a:lstStyle>
            <a:lvl1pPr>
              <a:defRPr sz="2667"/>
            </a:lvl1pPr>
            <a:lvl2pPr>
              <a:defRPr sz="2286"/>
            </a:lvl2pPr>
            <a:lvl3pPr>
              <a:defRPr sz="1905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8" y="5562600"/>
            <a:ext cx="17477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076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 userDrawn="1"/>
        </p:nvSpPr>
        <p:spPr bwMode="auto">
          <a:xfrm flipV="1">
            <a:off x="505884" y="1476376"/>
            <a:ext cx="11283949" cy="174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567" y="5540375"/>
            <a:ext cx="1748367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794" y="274638"/>
            <a:ext cx="109744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794" y="1535113"/>
            <a:ext cx="538842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794" y="2174875"/>
            <a:ext cx="538842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63" y="1535113"/>
            <a:ext cx="539044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63" y="2174875"/>
            <a:ext cx="539044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3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11785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" name="Text Placeholder 2"/>
          <p:cNvSpPr txBox="1">
            <a:spLocks/>
          </p:cNvSpPr>
          <p:nvPr userDrawn="1"/>
        </p:nvSpPr>
        <p:spPr>
          <a:xfrm>
            <a:off x="7184765" y="6366801"/>
            <a:ext cx="5157884" cy="4000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Univers LT Std 57 Cn"/>
                <a:ea typeface="ＭＳ Ｐゴシック" charset="-128"/>
                <a:cs typeface="Univers LT Std 57 Cn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2060"/>
                </a:solidFill>
              </a:rPr>
              <a:t>CONGENITAL HEART CENTER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8" name="Picture 7" descr="Signature-Vertic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3600"/>
            <a:ext cx="1105284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11785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7184765" y="6366801"/>
            <a:ext cx="5157884" cy="4000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Univers LT Std 57 Cn"/>
                <a:ea typeface="ＭＳ Ｐゴシック" charset="-128"/>
                <a:cs typeface="Univers LT Std 57 Cn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2060"/>
                </a:solidFill>
              </a:rPr>
              <a:t>CONGENITAL HEART CENTER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8" name="Picture 7" descr="Signature-Vertic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3600"/>
            <a:ext cx="110528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49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H="1">
            <a:off x="0" y="839788"/>
            <a:ext cx="12090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160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7184765" y="6366801"/>
            <a:ext cx="5157884" cy="4000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Univers LT Std 57 Cn"/>
                <a:ea typeface="ＭＳ Ｐゴシック" charset="-128"/>
                <a:cs typeface="Univers LT Std 57 Cn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2060"/>
                </a:solidFill>
              </a:rPr>
              <a:t>CONGENITAL HEART CENTER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2" name="Picture 11" descr="Signature-Vertic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58" y="37684"/>
            <a:ext cx="1105284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H="1">
            <a:off x="0" y="839788"/>
            <a:ext cx="12090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7184765" y="6366801"/>
            <a:ext cx="5157884" cy="4000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Univers LT Std 57 Cn"/>
                <a:ea typeface="ＭＳ Ｐゴシック" charset="-128"/>
                <a:cs typeface="Univers LT Std 57 Cn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2060"/>
                </a:solidFill>
              </a:rPr>
              <a:t>CONGENITAL HEART CENTER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2" name="Picture 11" descr="Signature-Vertic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58" y="37684"/>
            <a:ext cx="110528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1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 Only 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160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7184765" y="6366801"/>
            <a:ext cx="5157884" cy="4000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Univers LT Std 57 Cn"/>
                <a:ea typeface="ＭＳ Ｐゴシック" charset="-128"/>
                <a:cs typeface="Univers LT Std 57 Cn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2060"/>
                </a:solidFill>
              </a:rPr>
              <a:t>CONGENITAL HEART CENTER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0" name="Picture 9" descr="Signature-Vertic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3600"/>
            <a:ext cx="1105284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Only 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160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7184765" y="6366801"/>
            <a:ext cx="5157884" cy="4000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Univers LT Std 57 Cn"/>
                <a:ea typeface="ＭＳ Ｐゴシック" charset="-128"/>
                <a:cs typeface="Univers LT Std 57 Cn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2060"/>
                </a:solidFill>
              </a:rPr>
              <a:t>CONGENITAL HEART CENTER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0" name="Picture 9" descr="Signature-Vertic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3600"/>
            <a:ext cx="110528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4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Only - no logo - 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 flipH="1">
            <a:off x="0" y="6096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for large images – not to be regularly used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7184765" y="6366801"/>
            <a:ext cx="5157884" cy="4000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Univers LT Std 57 Cn"/>
                <a:ea typeface="ＭＳ Ｐゴシック" charset="-128"/>
                <a:cs typeface="Univers LT Std 57 Cn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2060"/>
                </a:solidFill>
              </a:rPr>
              <a:t>CONGENITAL HEART CENTER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0" name="Picture 9" descr="Signature-Vertic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3600"/>
            <a:ext cx="110528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0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200" y="6505801"/>
            <a:ext cx="560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/>
                </a:solidFill>
              </a:defRPr>
            </a:lvl1pPr>
          </a:lstStyle>
          <a:p>
            <a:fld id="{313D4505-985F-49BE-8C1F-E0CFEEC3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7" r:id="rId3"/>
    <p:sldLayoutId id="2147483771" r:id="rId4"/>
    <p:sldLayoutId id="2147483772" r:id="rId5"/>
    <p:sldLayoutId id="2147483779" r:id="rId6"/>
    <p:sldLayoutId id="2147483774" r:id="rId7"/>
    <p:sldLayoutId id="2147483780" r:id="rId8"/>
    <p:sldLayoutId id="2147483784" r:id="rId9"/>
    <p:sldLayoutId id="2147483785" r:id="rId10"/>
    <p:sldLayoutId id="2147483786" r:id="rId11"/>
    <p:sldLayoutId id="2147483788" r:id="rId12"/>
    <p:sldLayoutId id="214748379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hw.wistia.com/medias/5m5o0qyly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://www.chw.org/childrens-and-the-community/resources-for-schools/cardiac-arrest-project-ada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ttchildren.org/projectadam" TargetMode="External"/><Relationship Id="rId2" Type="http://schemas.openxmlformats.org/officeDocument/2006/relationships/hyperlink" Target="http://www.projectadam.com/ProjectAD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5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JP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jp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Relationship Id="rId22" Type="http://schemas.openxmlformats.org/officeDocument/2006/relationships/image" Target="../media/image44.png"/><Relationship Id="rId27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te.com/blogs/crime/2012/12/18/bath_school_bombing_remembering_the_deadliest_school_massacre_in_american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hyperlink" Target="https://en.wikipedia.org/wiki/The_Slate_Grou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10589813" TargetMode="External"/><Relationship Id="rId2" Type="http://schemas.openxmlformats.org/officeDocument/2006/relationships/hyperlink" Target="http://www.sciencedirect.com/science/article/pii/S1058981316301576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ciencedirect.com/science/journal/10589813/45/supp/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alheart.org/idc/groups/heart-public/@wcm/@cmc/documents/downloadable/ucm_465190.pdf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s.org/state-legislation-by-stat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rtrescuenow.com/" TargetMode="External"/><Relationship Id="rId2" Type="http://schemas.openxmlformats.org/officeDocument/2006/relationships/hyperlink" Target="http://heart.arizona.edu/learn-cp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www.youtube.com/watch?v=QLyxKFSwX5M" TargetMode="External"/><Relationship Id="rId4" Type="http://schemas.openxmlformats.org/officeDocument/2006/relationships/hyperlink" Target="http://www.heart.org/handsonlycpr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3Ry_DzJg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9blaWHHSls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vert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vimeo.com/133198608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2412685"/>
            <a:ext cx="8153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 Heart Safe Schools: </a:t>
            </a:r>
            <a:r>
              <a:rPr lang="en-US" sz="2800" dirty="0"/>
              <a:t>CPR, AEDS, CERPS </a:t>
            </a:r>
            <a:r>
              <a:rPr lang="en-US" dirty="0" smtClean="0"/>
              <a:t>Project ADAM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79218"/>
            <a:ext cx="6400800" cy="1447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Gwen Fosse MSA BSN RN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Clinical Outreach Specialist, Project ADAM Michigan Coordinator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gfosse@med.umich.edu</a:t>
            </a:r>
            <a:endParaRPr lang="en-US" dirty="0"/>
          </a:p>
        </p:txBody>
      </p:sp>
      <p:pic>
        <p:nvPicPr>
          <p:cNvPr id="4" name="Picture 2" descr="S:\RESTRICTED\C&amp;W Planning\Images\HKS photos\09653_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796" y="74196"/>
            <a:ext cx="3152409" cy="24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4845279" y="3155347"/>
            <a:ext cx="184731" cy="3561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714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2" r="-4540"/>
          <a:stretch/>
        </p:blipFill>
        <p:spPr>
          <a:xfrm>
            <a:off x="6446761" y="1092308"/>
            <a:ext cx="4642079" cy="4375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Prevention –  Lessons from Wes </a:t>
            </a:r>
            <a:endParaRPr lang="en-US" sz="2667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3200" y="1143001"/>
            <a:ext cx="624356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191" dirty="0"/>
              <a:t>On 3/3/2011, 16 year old Wes Leonard collapsed minutes after making the winning shot in a state HS basketball playoff game in overtime.  </a:t>
            </a:r>
            <a:r>
              <a:rPr lang="en-US" sz="2286" dirty="0"/>
              <a:t>He suffered SCA</a:t>
            </a:r>
          </a:p>
          <a:p>
            <a:pPr marL="0" indent="0">
              <a:spcBef>
                <a:spcPts val="0"/>
              </a:spcBef>
              <a:buNone/>
            </a:pPr>
            <a:endParaRPr lang="en-US" sz="2286" dirty="0"/>
          </a:p>
          <a:p>
            <a:pPr marL="0" indent="0">
              <a:spcBef>
                <a:spcPts val="0"/>
              </a:spcBef>
              <a:buNone/>
            </a:pPr>
            <a:r>
              <a:rPr lang="en-US" sz="2286" dirty="0"/>
              <a:t>Lessons in prevention</a:t>
            </a:r>
          </a:p>
          <a:p>
            <a:pPr>
              <a:spcBef>
                <a:spcPts val="0"/>
              </a:spcBef>
            </a:pPr>
            <a:r>
              <a:rPr lang="en-US" sz="2286" dirty="0"/>
              <a:t>Primary - ? Screening</a:t>
            </a:r>
          </a:p>
          <a:p>
            <a:pPr lvl="1">
              <a:spcBef>
                <a:spcPts val="0"/>
              </a:spcBef>
            </a:pPr>
            <a:r>
              <a:rPr lang="en-US" b="0" dirty="0" smtClean="0"/>
              <a:t>learn the cause </a:t>
            </a:r>
            <a:r>
              <a:rPr lang="en-US" b="0" dirty="0" smtClean="0"/>
              <a:t>of death (molecular </a:t>
            </a:r>
            <a:r>
              <a:rPr lang="en-US" b="0" dirty="0" smtClean="0"/>
              <a:t>autopsy, address the family for primary prevention)</a:t>
            </a:r>
          </a:p>
          <a:p>
            <a:pPr>
              <a:spcBef>
                <a:spcPts val="0"/>
              </a:spcBef>
            </a:pPr>
            <a:r>
              <a:rPr lang="en-US" sz="2286" dirty="0"/>
              <a:t>Secondary – lack of CPR and </a:t>
            </a:r>
            <a:r>
              <a:rPr lang="en-US" sz="2286" dirty="0" smtClean="0"/>
              <a:t>defibrillation – assess and change</a:t>
            </a:r>
            <a:endParaRPr lang="en-US" sz="2286" dirty="0"/>
          </a:p>
        </p:txBody>
      </p:sp>
    </p:spTree>
    <p:extLst>
      <p:ext uri="{BB962C8B-B14F-4D97-AF65-F5344CB8AC3E}">
        <p14:creationId xmlns:p14="http://schemas.microsoft.com/office/powerpoint/2010/main" val="31433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10896599" cy="5283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Detection of a risk diagnosis is fantastic and compelling!!! </a:t>
            </a:r>
            <a:r>
              <a:rPr lang="en-US" sz="2000" dirty="0"/>
              <a:t>but not uniformly achievable</a:t>
            </a:r>
            <a:r>
              <a:rPr lang="en-US" sz="2300" dirty="0">
                <a:ea typeface="ＭＳ Ｐゴシック" charset="0"/>
              </a:rPr>
              <a:t>- remains  controversial, false negatives,  misinterpreted reassurance…….inadequate manpower </a:t>
            </a:r>
          </a:p>
          <a:p>
            <a:pPr>
              <a:defRPr/>
            </a:pPr>
            <a:r>
              <a:rPr lang="en-US" sz="2300" dirty="0"/>
              <a:t>“Universally accepted” - </a:t>
            </a:r>
            <a:r>
              <a:rPr lang="en-US" sz="2300" dirty="0">
                <a:ea typeface="ＭＳ Ｐゴシック" charset="0"/>
              </a:rPr>
              <a:t>Regular PCP visits for all children with the recommended cardiac evaluation – family and patient history, physical exam – further work up if indicated.  ***BUT it does NOT catch all</a:t>
            </a:r>
          </a:p>
          <a:p>
            <a:pPr>
              <a:defRPr/>
            </a:pPr>
            <a:r>
              <a:rPr lang="en-US" sz="2300" dirty="0">
                <a:ea typeface="ＭＳ Ｐゴシック" charset="0"/>
              </a:rPr>
              <a:t>AHA, ACC, and others have not endorsed general EKG or echo screening - </a:t>
            </a:r>
            <a:r>
              <a:rPr lang="en-US" sz="2300" u="sng" dirty="0">
                <a:ea typeface="ＭＳ Ｐゴシック" charset="0"/>
              </a:rPr>
              <a:t>insufficient supportive evidence</a:t>
            </a:r>
            <a:r>
              <a:rPr lang="en-US" sz="2300" dirty="0">
                <a:ea typeface="ＭＳ Ｐゴシック" charset="0"/>
              </a:rPr>
              <a:t> of a uniform, reliable method.  </a:t>
            </a:r>
            <a:r>
              <a:rPr lang="en-US" sz="1800" dirty="0" smtClean="0"/>
              <a:t>Circulation </a:t>
            </a:r>
            <a:r>
              <a:rPr lang="en-US" sz="1800" dirty="0"/>
              <a:t>2014 </a:t>
            </a:r>
            <a:r>
              <a:rPr lang="en-US" sz="1800" dirty="0" err="1"/>
              <a:t>Maron</a:t>
            </a:r>
            <a:r>
              <a:rPr lang="en-US" sz="1800" dirty="0"/>
              <a:t> B et al. 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sz="2300" dirty="0"/>
              <a:t>Data are not conclusive about effectiveness of interventions to prevent SCA– Activity restrictions may not be followed and/or do not guarantee prevention of an event</a:t>
            </a:r>
          </a:p>
          <a:p>
            <a:pPr>
              <a:defRPr/>
            </a:pPr>
            <a:endParaRPr lang="en-US" sz="2300" dirty="0"/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938338" y="6446838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2292" name="Title 1"/>
          <p:cNvSpPr txBox="1">
            <a:spLocks/>
          </p:cNvSpPr>
          <p:nvPr/>
        </p:nvSpPr>
        <p:spPr bwMode="auto">
          <a:xfrm>
            <a:off x="457200" y="-76200"/>
            <a:ext cx="9632951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</a:rPr>
              <a:t>Primary Prevention </a:t>
            </a:r>
            <a:r>
              <a:rPr lang="en-US" altLang="en-US" sz="2800" b="1" dirty="0">
                <a:latin typeface="Arial" panose="020B0604020202020204" pitchFamily="34" charset="0"/>
              </a:rPr>
              <a:t>– Prevent the arrest</a:t>
            </a:r>
          </a:p>
          <a:p>
            <a:pPr eaLnBrk="1" hangingPunct="1"/>
            <a:r>
              <a:rPr lang="en-US" altLang="en-US" sz="2800" b="1" dirty="0">
                <a:latin typeface="Arial" panose="020B0604020202020204" pitchFamily="34" charset="0"/>
              </a:rPr>
              <a:t>Ideal screening does not yet exist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4550" y="391030"/>
            <a:ext cx="2133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667" b="1" dirty="0" smtClean="0">
                <a:solidFill>
                  <a:schemeClr val="tx1"/>
                </a:solidFill>
              </a:rPr>
              <a:t>Secondary Prevention – prevent the death from the arrest</a:t>
            </a:r>
            <a:r>
              <a:rPr lang="en-US" sz="3429" b="1" dirty="0">
                <a:solidFill>
                  <a:schemeClr val="tx1"/>
                </a:solidFill>
              </a:rPr>
              <a:t/>
            </a:r>
            <a:br>
              <a:rPr lang="en-US" sz="3429" b="1" dirty="0">
                <a:solidFill>
                  <a:schemeClr val="tx1"/>
                </a:solidFill>
              </a:rPr>
            </a:br>
            <a:r>
              <a:rPr lang="en-US" sz="2667" b="1" dirty="0">
                <a:solidFill>
                  <a:schemeClr val="tx1"/>
                </a:solidFill>
              </a:rPr>
              <a:t>Emergency Preparedness: Controversy FREE!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z="1905">
                <a:solidFill>
                  <a:srgbClr val="FFC000"/>
                </a:solidFill>
              </a:rPr>
              <a:pPr/>
              <a:t>12</a:t>
            </a:fld>
            <a:endParaRPr lang="en-US" sz="1905" dirty="0">
              <a:solidFill>
                <a:srgbClr val="FFC000"/>
              </a:solidFill>
            </a:endParaRPr>
          </a:p>
        </p:txBody>
      </p:sp>
      <p:pic>
        <p:nvPicPr>
          <p:cNvPr id="2050" name="Picture 2" descr="HEARTSaf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09" y="4850696"/>
            <a:ext cx="1714500" cy="13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Description: Project Adam Home Spotligh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6" y="2876160"/>
            <a:ext cx="3170647" cy="16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Chain of Surviv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161633"/>
            <a:ext cx="4572000" cy="125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191000" y="2876160"/>
            <a:ext cx="7010400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571"/>
              </a:spcBef>
            </a:pPr>
            <a:r>
              <a:rPr lang="en-US" sz="1905" b="1" u="sng" dirty="0"/>
              <a:t>Community Education and Advocacy</a:t>
            </a:r>
            <a:r>
              <a:rPr lang="en-US" sz="1905" dirty="0"/>
              <a:t>:</a:t>
            </a:r>
          </a:p>
          <a:p>
            <a:pPr lvl="1">
              <a:spcBef>
                <a:spcPts val="571"/>
              </a:spcBef>
            </a:pPr>
            <a:r>
              <a:rPr lang="en-US" sz="1905" dirty="0"/>
              <a:t>MDHHS Michigan Alliance for Prevention of SCDY &amp; U of M SCDY Prevention Committee with many organizations, family foundations and other health institutions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9948" y="4865916"/>
            <a:ext cx="7082852" cy="105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95" dirty="0"/>
              <a:t>Cardiac Emergency Response Plan and Team, CPR/AED Certification, AEDs, Cardiac Emergency Response Drills, and Athletic Pre-participation Screening with MHSAA form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1447800"/>
            <a:ext cx="268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Chain of survival</a:t>
            </a:r>
          </a:p>
        </p:txBody>
      </p:sp>
    </p:spTree>
    <p:extLst>
      <p:ext uri="{BB962C8B-B14F-4D97-AF65-F5344CB8AC3E}">
        <p14:creationId xmlns:p14="http://schemas.microsoft.com/office/powerpoint/2010/main" val="376066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4845279" y="3155347"/>
            <a:ext cx="184731" cy="3561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714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949871"/>
            <a:ext cx="9753600" cy="512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2191" dirty="0">
                <a:solidFill>
                  <a:srgbClr val="002060"/>
                </a:solidFill>
                <a:latin typeface="Helvetica"/>
                <a:cs typeface="Helvetica"/>
              </a:rPr>
              <a:t>Wisconsin1999: Adam had SCA playing basketball</a:t>
            </a:r>
          </a:p>
          <a:p>
            <a:pPr marL="326578" indent="-326578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2191" dirty="0">
                <a:solidFill>
                  <a:srgbClr val="002060"/>
                </a:solidFill>
                <a:latin typeface="Helvetica"/>
              </a:rPr>
              <a:t>His parents and physician initiated this program</a:t>
            </a:r>
          </a:p>
          <a:p>
            <a:pPr marL="326578" indent="-326578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2191" dirty="0">
                <a:solidFill>
                  <a:srgbClr val="002060"/>
                </a:solidFill>
                <a:latin typeface="Helvetica"/>
              </a:rPr>
              <a:t>Support schools in being prepared for SCA</a:t>
            </a:r>
          </a:p>
          <a:p>
            <a:pPr marL="762015" lvl="1" indent="-220743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905" dirty="0">
                <a:solidFill>
                  <a:srgbClr val="002060"/>
                </a:solidFill>
                <a:latin typeface="Helvetica"/>
              </a:rPr>
              <a:t>Through staff/student CPR and AED training</a:t>
            </a:r>
          </a:p>
          <a:p>
            <a:pPr marL="762015" lvl="1" indent="-220743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905" dirty="0">
                <a:solidFill>
                  <a:srgbClr val="002060"/>
                </a:solidFill>
                <a:latin typeface="Helvetica"/>
              </a:rPr>
              <a:t>SCA </a:t>
            </a:r>
            <a:r>
              <a:rPr lang="en-US" sz="1905" b="1" dirty="0">
                <a:solidFill>
                  <a:srgbClr val="002060"/>
                </a:solidFill>
                <a:latin typeface="Helvetica"/>
              </a:rPr>
              <a:t>awareness</a:t>
            </a:r>
            <a:r>
              <a:rPr lang="en-US" sz="1905" dirty="0">
                <a:solidFill>
                  <a:srgbClr val="002060"/>
                </a:solidFill>
                <a:latin typeface="Helvetica"/>
              </a:rPr>
              <a:t> education for students, staff, families</a:t>
            </a:r>
          </a:p>
          <a:p>
            <a:pPr marL="1197453" lvl="2" indent="-220743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905" dirty="0">
                <a:solidFill>
                  <a:srgbClr val="002060"/>
                </a:solidFill>
                <a:latin typeface="Helvetica"/>
              </a:rPr>
              <a:t>school, athletics &amp; other</a:t>
            </a:r>
          </a:p>
          <a:p>
            <a:pPr marL="762015" lvl="1" indent="-220743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905" dirty="0">
                <a:solidFill>
                  <a:srgbClr val="002060"/>
                </a:solidFill>
                <a:latin typeface="Helvetica"/>
              </a:rPr>
              <a:t>Cardiac emergency drills </a:t>
            </a:r>
          </a:p>
          <a:p>
            <a:pPr marL="762015" lvl="1" indent="-220743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905" dirty="0">
                <a:solidFill>
                  <a:srgbClr val="002060"/>
                </a:solidFill>
                <a:latin typeface="Helvetica"/>
              </a:rPr>
              <a:t>Fundraising ideas, advocacy, education, and support</a:t>
            </a:r>
          </a:p>
          <a:p>
            <a:pPr marL="326578" indent="-326578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2191" dirty="0">
                <a:solidFill>
                  <a:srgbClr val="002060"/>
                </a:solidFill>
                <a:latin typeface="Helvetica"/>
              </a:rPr>
              <a:t>National affiliates – a network of experience - Helps schools in Wisconsin and other states implement programs</a:t>
            </a:r>
          </a:p>
          <a:p>
            <a:pPr marL="326578" indent="-326578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2191" dirty="0" smtClean="0">
                <a:solidFill>
                  <a:srgbClr val="002060"/>
                </a:solidFill>
                <a:latin typeface="Helvetica"/>
              </a:rPr>
              <a:t>Facebook page, E-Newsletter </a:t>
            </a:r>
            <a:endParaRPr lang="en-US" sz="2191" dirty="0">
              <a:solidFill>
                <a:srgbClr val="002060"/>
              </a:solidFill>
              <a:latin typeface="Helvetica"/>
            </a:endParaRPr>
          </a:p>
          <a:p>
            <a:pPr marL="326578" indent="-326578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524" dirty="0">
                <a:solidFill>
                  <a:srgbClr val="002060"/>
                </a:solidFill>
              </a:rPr>
              <a:t>Making a Difference</a:t>
            </a:r>
            <a:r>
              <a:rPr lang="en-US" sz="1524" u="sng" dirty="0">
                <a:hlinkClick r:id="rId3"/>
              </a:rPr>
              <a:t>https://chw.wistia.com/medias/5m5o0qylyo</a:t>
            </a:r>
            <a:r>
              <a:rPr lang="en-US" sz="1524" u="sng" dirty="0"/>
              <a:t>  </a:t>
            </a:r>
            <a:r>
              <a:rPr lang="en-US" sz="1524" u="sng" dirty="0">
                <a:solidFill>
                  <a:srgbClr val="002060"/>
                </a:solidFill>
              </a:rPr>
              <a:t>4:35</a:t>
            </a:r>
            <a:endParaRPr lang="en-US" sz="1524" dirty="0">
              <a:solidFill>
                <a:srgbClr val="002060"/>
              </a:solidFill>
            </a:endParaRPr>
          </a:p>
          <a:p>
            <a:pPr marL="326578" indent="-326578">
              <a:lnSpc>
                <a:spcPct val="12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524" dirty="0">
                <a:solidFill>
                  <a:srgbClr val="002060"/>
                </a:solidFill>
                <a:latin typeface="Helvetica"/>
                <a:hlinkClick r:id="rId4"/>
              </a:rPr>
              <a:t>http://www.chw.org/childrens-and-the-community/resources-for-schools/cardiac-arrest-project-adam/</a:t>
            </a:r>
            <a:r>
              <a:rPr lang="en-US" sz="1524" dirty="0">
                <a:solidFill>
                  <a:srgbClr val="002060"/>
                </a:solidFill>
                <a:latin typeface="Helvetica"/>
              </a:rPr>
              <a:t>  </a:t>
            </a:r>
            <a:r>
              <a:rPr lang="en-US" sz="1333" dirty="0">
                <a:solidFill>
                  <a:srgbClr val="002060"/>
                </a:solidFill>
                <a:latin typeface="Helvetica"/>
              </a:rPr>
              <a:t>(Mr. Lemel at 1 minute)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Project </a:t>
            </a:r>
            <a:r>
              <a:rPr lang="en-US" dirty="0">
                <a:solidFill>
                  <a:schemeClr val="tx1"/>
                </a:solidFill>
              </a:rPr>
              <a:t>ADAM </a:t>
            </a:r>
            <a:r>
              <a:rPr lang="en-US" dirty="0" smtClean="0">
                <a:solidFill>
                  <a:schemeClr val="tx1"/>
                </a:solidFill>
              </a:rPr>
              <a:t>–   </a:t>
            </a:r>
            <a:r>
              <a:rPr lang="en-US" sz="2286" dirty="0" smtClean="0">
                <a:solidFill>
                  <a:schemeClr val="tx1"/>
                </a:solidFill>
              </a:rPr>
              <a:t>*</a:t>
            </a:r>
            <a:r>
              <a:rPr lang="en-US" sz="2286" dirty="0">
                <a:solidFill>
                  <a:schemeClr val="tx1"/>
                </a:solidFill>
              </a:rPr>
              <a:t>In memory of Adam Lemel with Children’s Hospital of Wisconsin </a:t>
            </a:r>
            <a:r>
              <a:rPr lang="en-US" sz="2286" dirty="0" smtClean="0">
                <a:solidFill>
                  <a:schemeClr val="tx1"/>
                </a:solidFill>
              </a:rPr>
              <a:t>– </a:t>
            </a:r>
            <a:br>
              <a:rPr lang="en-US" sz="2286" dirty="0" smtClean="0">
                <a:solidFill>
                  <a:schemeClr val="tx1"/>
                </a:solidFill>
              </a:rPr>
            </a:br>
            <a:r>
              <a:rPr lang="en-US" sz="2286" u="sng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286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utomated </a:t>
            </a:r>
            <a:r>
              <a:rPr lang="en-US" sz="2286" u="sng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2286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efibrillators in </a:t>
            </a:r>
            <a:r>
              <a:rPr lang="en-US" sz="2286" u="sng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2286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dam’s </a:t>
            </a:r>
            <a:r>
              <a:rPr lang="en-US" sz="2286" u="sng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286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emory</a:t>
            </a:r>
            <a:endParaRPr lang="en-US" sz="2286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z="1905">
                <a:solidFill>
                  <a:srgbClr val="FFC000"/>
                </a:solidFill>
              </a:rPr>
              <a:pPr/>
              <a:t>13</a:t>
            </a:fld>
            <a:endParaRPr lang="en-US" sz="1905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282171"/>
            <a:ext cx="1840855" cy="223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2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381000" y="30018"/>
            <a:ext cx="53308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Project ADAM –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Automated Defibrillators in Adam’s Memory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457200" y="1995488"/>
            <a:ext cx="963295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Mission:</a:t>
            </a:r>
            <a:endParaRPr lang="en-US" sz="2800" dirty="0">
              <a:latin typeface="+mn-lt"/>
            </a:endParaRPr>
          </a:p>
          <a:p>
            <a:r>
              <a:rPr lang="en-US" altLang="en-US" sz="2800" dirty="0">
                <a:latin typeface="+mn-lt"/>
                <a:cs typeface="Arial" panose="020B0604020202020204" pitchFamily="34" charset="0"/>
              </a:rPr>
              <a:t>Project ADAM saves lives by empowering schools and communities to be prepared for a sudden cardiac arrest.</a:t>
            </a:r>
          </a:p>
          <a:p>
            <a:endParaRPr lang="en-US" altLang="en-US" sz="2800" dirty="0">
              <a:latin typeface="+mn-lt"/>
              <a:cs typeface="Arial" panose="020B0604020202020204" pitchFamily="34" charset="0"/>
            </a:endParaRPr>
          </a:p>
          <a:p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Vision: </a:t>
            </a:r>
            <a:r>
              <a:rPr lang="en-US" sz="2800" dirty="0">
                <a:latin typeface="+mn-lt"/>
              </a:rPr>
              <a:t>Eradicate sudden cardiac death through school and community prevention. </a:t>
            </a:r>
          </a:p>
          <a:p>
            <a:endParaRPr lang="en-US" altLang="en-US" sz="2800" dirty="0">
              <a:latin typeface="+mn-lt"/>
              <a:cs typeface="Arial" panose="020B0604020202020204" pitchFamily="34" charset="0"/>
              <a:hlinkClick r:id="rId2"/>
            </a:endParaRP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http://www.projectadam.com/ProjectADAM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www.mottchildren.org/projectadam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1600200" y="6265864"/>
            <a:ext cx="3289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Univers LT Std 57 Cn" pitchFamily="2" charset="0"/>
              </a:rPr>
              <a:t>Congenital Heart Center</a:t>
            </a: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1" y="92075"/>
            <a:ext cx="3636963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0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15</a:t>
            </a:fld>
            <a:endParaRPr kumimoji="0"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012"/>
          <a:stretch/>
        </p:blipFill>
        <p:spPr>
          <a:xfrm>
            <a:off x="1895709" y="278781"/>
            <a:ext cx="4579433" cy="6361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782" y="84758"/>
            <a:ext cx="4182218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19" y="4815983"/>
            <a:ext cx="1737360" cy="173736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96" y="2469247"/>
            <a:ext cx="21488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12659" r="4115" b="10114"/>
          <a:stretch/>
        </p:blipFill>
        <p:spPr bwMode="auto">
          <a:xfrm>
            <a:off x="1518822" y="2707098"/>
            <a:ext cx="2205504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42" y="2851948"/>
            <a:ext cx="128016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5" b="26149"/>
          <a:stretch/>
        </p:blipFill>
        <p:spPr bwMode="auto">
          <a:xfrm>
            <a:off x="5122080" y="1849256"/>
            <a:ext cx="269826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23593" r="11902" b="28434"/>
          <a:stretch/>
        </p:blipFill>
        <p:spPr bwMode="auto">
          <a:xfrm>
            <a:off x="7595584" y="1096401"/>
            <a:ext cx="159934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41" y="2150391"/>
            <a:ext cx="2083665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64" y="1822946"/>
            <a:ext cx="2413275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145822" y="6260336"/>
            <a:ext cx="5249436" cy="358922"/>
          </a:xfrm>
        </p:spPr>
        <p:txBody>
          <a:bodyPr/>
          <a:lstStyle/>
          <a:p>
            <a:pPr algn="l"/>
            <a:r>
              <a:rPr lang="en-US" sz="1300" i="1" dirty="0">
                <a:solidFill>
                  <a:prstClr val="black"/>
                </a:solidFill>
              </a:rPr>
              <a:t>Project ADAM saves lives by empowering schools and communities to be prepared for a sudden cardiac arrest - </a:t>
            </a:r>
            <a:r>
              <a:rPr lang="en-US" sz="1300" b="1" i="1" dirty="0">
                <a:solidFill>
                  <a:prstClr val="black"/>
                </a:solidFill>
              </a:rPr>
              <a:t>www.projectadam.com</a:t>
            </a:r>
            <a:endParaRPr lang="en-US" sz="1300" b="1" i="1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1"/>
            <a:ext cx="18478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rl3701\AppData\Local\Microsoft\Windows\Temporary Internet Files\Content.Outlook\7BZDGM9F\LogoChildren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53" y="1173097"/>
            <a:ext cx="80034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36" y="967124"/>
            <a:ext cx="1670644" cy="73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11" y="4931216"/>
            <a:ext cx="2027827" cy="128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75" y="3270958"/>
            <a:ext cx="1536193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00" y="3059421"/>
            <a:ext cx="1920240" cy="64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27" y="4392196"/>
            <a:ext cx="1679643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88" y="2638579"/>
            <a:ext cx="1494825" cy="914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38" y="3876020"/>
            <a:ext cx="1563417" cy="5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22" y="4125296"/>
            <a:ext cx="2141034" cy="10972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6" y="2109056"/>
            <a:ext cx="1196402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4163" y="4054528"/>
            <a:ext cx="2455233" cy="6400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33" y="4857399"/>
            <a:ext cx="2367279" cy="5486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37" y="4601179"/>
            <a:ext cx="1861510" cy="731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43" y="61794"/>
            <a:ext cx="4563535" cy="91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57" y="1137825"/>
            <a:ext cx="1927377" cy="5486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32" y="5647033"/>
            <a:ext cx="220980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996" y="5495984"/>
            <a:ext cx="2229396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Project ADAM Michigan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‘Our Work’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6311879" cy="45259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spcBef>
                <a:spcPts val="571"/>
              </a:spcBef>
              <a:buNone/>
            </a:pPr>
            <a:r>
              <a:rPr lang="en-US" sz="2667" dirty="0"/>
              <a:t>Collaborative state effort –</a:t>
            </a:r>
          </a:p>
          <a:p>
            <a:pPr lvl="1">
              <a:spcBef>
                <a:spcPts val="571"/>
              </a:spcBef>
            </a:pPr>
            <a:r>
              <a:rPr lang="en-US" sz="2191" dirty="0"/>
              <a:t>DHHS Michigan Alliance for Prevention of SCDY &amp; U of M SCDY Prevention Committee with many others </a:t>
            </a:r>
          </a:p>
          <a:p>
            <a:pPr>
              <a:spcBef>
                <a:spcPts val="571"/>
              </a:spcBef>
            </a:pPr>
            <a:r>
              <a:rPr lang="en-US" sz="2191" dirty="0"/>
              <a:t>Advocacy – legislation</a:t>
            </a:r>
          </a:p>
          <a:p>
            <a:pPr>
              <a:spcBef>
                <a:spcPts val="571"/>
              </a:spcBef>
            </a:pPr>
            <a:r>
              <a:rPr lang="en-US" sz="2191" dirty="0"/>
              <a:t>Education- lay and professional (medical examiners)</a:t>
            </a:r>
          </a:p>
          <a:p>
            <a:pPr>
              <a:spcBef>
                <a:spcPts val="571"/>
              </a:spcBef>
            </a:pPr>
            <a:r>
              <a:rPr lang="en-US" sz="2191" dirty="0"/>
              <a:t>Affiliate networking</a:t>
            </a:r>
          </a:p>
          <a:p>
            <a:pPr lvl="1">
              <a:spcBef>
                <a:spcPts val="571"/>
              </a:spcBef>
            </a:pPr>
            <a:r>
              <a:rPr lang="en-US" sz="2191" dirty="0"/>
              <a:t>Collective national work</a:t>
            </a:r>
          </a:p>
          <a:p>
            <a:pPr>
              <a:spcBef>
                <a:spcPts val="571"/>
              </a:spcBef>
            </a:pPr>
            <a:r>
              <a:rPr lang="en-US" sz="2191" dirty="0"/>
              <a:t>Communication – email updates </a:t>
            </a:r>
          </a:p>
          <a:p>
            <a:pPr>
              <a:spcBef>
                <a:spcPts val="571"/>
              </a:spcBef>
            </a:pPr>
            <a:r>
              <a:rPr lang="en-US" sz="2191" dirty="0"/>
              <a:t>Connecting resources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z="1905">
                <a:solidFill>
                  <a:srgbClr val="FFC000"/>
                </a:solidFill>
              </a:rPr>
              <a:pPr/>
              <a:t>17</a:t>
            </a:fld>
            <a:endParaRPr lang="en-US" sz="1905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36074"/>
            <a:ext cx="4132860" cy="397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6547841" y="5510690"/>
            <a:ext cx="3713357" cy="3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www.mottchildren.ort/projectadam</a:t>
            </a:r>
            <a:r>
              <a:rPr lang="en-US" sz="190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112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z="1905">
                <a:solidFill>
                  <a:srgbClr val="FFC000"/>
                </a:solidFill>
              </a:rPr>
              <a:pPr/>
              <a:t>18</a:t>
            </a:fld>
            <a:endParaRPr lang="en-US" sz="1905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5905" y="304800"/>
            <a:ext cx="9906000" cy="882651"/>
          </a:xfrm>
          <a:prstGeom prst="rect">
            <a:avLst/>
          </a:prstGeo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48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Engage Schools  - administrator, nurse, coach….</a:t>
            </a:r>
            <a:br>
              <a:rPr lang="en-US" sz="3048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048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Contact person in the school is essential</a:t>
            </a:r>
            <a:r>
              <a:rPr lang="en-US" sz="3048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3048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048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 your teachers, coaches (team captains), EMS, community members, etc. know the plan?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131175"/>
            <a:ext cx="9448801" cy="3903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6472" indent="-376472">
              <a:buClr>
                <a:srgbClr val="C00000"/>
              </a:buClr>
              <a:buFont typeface="Arial" charset="0"/>
              <a:buChar char="♥"/>
              <a:defRPr/>
            </a:pP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DO THEY KNOW….</a:t>
            </a:r>
          </a:p>
          <a:p>
            <a:pPr marL="376472" indent="-376472">
              <a:buClr>
                <a:srgbClr val="C00000"/>
              </a:buClr>
              <a:buFont typeface="Arial" charset="0"/>
              <a:buChar char="♥"/>
              <a:defRPr/>
            </a:pP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What to do if a student or </a:t>
            </a:r>
            <a:r>
              <a:rPr lang="en-US" sz="2667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anyone </a:t>
            </a: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collapses?</a:t>
            </a:r>
            <a:endParaRPr lang="en-US" sz="1714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76472" indent="-376472">
              <a:buClr>
                <a:srgbClr val="C00000"/>
              </a:buClr>
              <a:buFont typeface="Arial" charset="0"/>
              <a:buChar char="♥"/>
              <a:defRPr/>
            </a:pP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What does a sudden cardiac event looks like?</a:t>
            </a:r>
            <a:endParaRPr lang="en-US" sz="1714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76472" indent="-376472">
              <a:buClr>
                <a:srgbClr val="C00000"/>
              </a:buClr>
              <a:buFont typeface="Arial" charset="0"/>
              <a:buChar char="♥"/>
              <a:defRPr/>
            </a:pP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Where the AED is and what it’s for?</a:t>
            </a:r>
          </a:p>
          <a:p>
            <a:pPr marL="811910" lvl="1" indent="-376472">
              <a:buClr>
                <a:srgbClr val="C00000"/>
              </a:buClr>
              <a:buFont typeface="Arial" charset="0"/>
              <a:buChar char="♥"/>
              <a:defRPr/>
            </a:pP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Use it as a monitor – it will tell you if its needed</a:t>
            </a:r>
            <a:endParaRPr lang="en-US" sz="1714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76472" indent="-376472">
              <a:buClr>
                <a:srgbClr val="C00000"/>
              </a:buClr>
              <a:buFont typeface="Arial" charset="0"/>
              <a:buChar char="♥"/>
              <a:defRPr/>
            </a:pP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How to do Hands Only CPR?</a:t>
            </a:r>
          </a:p>
          <a:p>
            <a:pPr marL="376472" indent="-376472">
              <a:buClr>
                <a:srgbClr val="C00000"/>
              </a:buClr>
              <a:buFont typeface="Arial" charset="0"/>
              <a:buChar char="♥"/>
              <a:defRPr/>
            </a:pPr>
            <a:r>
              <a:rPr lang="en-US" sz="2667" b="1" dirty="0">
                <a:latin typeface="Tahoma" pitchFamily="34" charset="0"/>
                <a:ea typeface="Tahoma" pitchFamily="34" charset="0"/>
                <a:cs typeface="Tahoma" pitchFamily="34" charset="0"/>
              </a:rPr>
              <a:t>The venue’s address?</a:t>
            </a:r>
          </a:p>
          <a:p>
            <a:pPr>
              <a:buClr>
                <a:srgbClr val="C00000"/>
              </a:buClr>
              <a:defRPr/>
            </a:pPr>
            <a:endParaRPr lang="en-US" sz="1714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Clr>
                <a:srgbClr val="C00000"/>
              </a:buClr>
              <a:defRPr/>
            </a:pPr>
            <a:endParaRPr lang="en-US" sz="1714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1">
              <a:buClr>
                <a:srgbClr val="C00000"/>
              </a:buClr>
              <a:defRPr/>
            </a:pPr>
            <a:r>
              <a:rPr lang="en-US" sz="2667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Planned and Practiced Response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09404"/>
            <a:ext cx="2194560" cy="10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2359" y="482118"/>
            <a:ext cx="3019523" cy="22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9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2800" dirty="0"/>
              <a:t>Two initial questions from Jocelyn Leonard for school teams, students, or anyone who could be a responder…..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90600" y="1371600"/>
            <a:ext cx="7391400" cy="2728912"/>
          </a:xfrm>
        </p:spPr>
        <p:txBody>
          <a:bodyPr>
            <a:noAutofit/>
          </a:bodyPr>
          <a:lstStyle/>
          <a:p>
            <a:r>
              <a:rPr lang="en-US" sz="2800" dirty="0"/>
              <a:t>Can you kill someone by doing CPR?</a:t>
            </a:r>
          </a:p>
          <a:p>
            <a:r>
              <a:rPr lang="en-US" sz="2800" dirty="0"/>
              <a:t>Can you kill someone with an AED?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Can you kill someone by standing by instead of being a bystander responder????????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9050" y="158115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1327"/>
            <a:ext cx="4000955" cy="26697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12" y="2761315"/>
            <a:ext cx="4835274" cy="3225665"/>
          </a:xfrm>
          <a:prstGeom prst="rect">
            <a:avLst/>
          </a:prstGeom>
        </p:spPr>
      </p:pic>
      <p:pic>
        <p:nvPicPr>
          <p:cNvPr id="2050" name="Picture 2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44165"/>
            <a:ext cx="4495800" cy="569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893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-69850"/>
            <a:ext cx="8049381" cy="984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Project ADAM MI – </a:t>
            </a:r>
            <a:r>
              <a:rPr lang="en-US" sz="1905" dirty="0"/>
              <a:t>email </a:t>
            </a:r>
            <a:r>
              <a:rPr lang="en-US" sz="1905" i="1" u="sng" dirty="0"/>
              <a:t>projectadam@med.umich.edu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Suggested Planning Guide for Schools</a:t>
            </a:r>
            <a:endParaRPr lang="en-US" sz="31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85800" y="1276048"/>
            <a:ext cx="5842605" cy="503464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381" i="1" dirty="0"/>
              <a:t>ASSESS Current State</a:t>
            </a:r>
          </a:p>
          <a:p>
            <a:pPr marL="0" indent="0">
              <a:buNone/>
              <a:defRPr/>
            </a:pPr>
            <a:r>
              <a:rPr lang="en-US" sz="2381" i="1" dirty="0"/>
              <a:t>Guide: TO BE USED IN CONJUNCTION WITH PROJECT ADAM tools</a:t>
            </a:r>
            <a:endParaRPr lang="en-US" sz="2381" dirty="0"/>
          </a:p>
          <a:p>
            <a:pPr marL="0" indent="0">
              <a:buNone/>
              <a:defRPr/>
            </a:pPr>
            <a:r>
              <a:rPr lang="en-US" sz="2381" dirty="0"/>
              <a:t>Name of School, details, contacts </a:t>
            </a:r>
            <a:r>
              <a:rPr lang="en-US" sz="2381" i="1" dirty="0"/>
              <a:t> </a:t>
            </a:r>
          </a:p>
          <a:p>
            <a:pPr marL="0" indent="0">
              <a:buNone/>
              <a:defRPr/>
            </a:pPr>
            <a:r>
              <a:rPr lang="en-US" sz="2381" i="1" dirty="0"/>
              <a:t>Planning – CERP, Team</a:t>
            </a:r>
          </a:p>
          <a:p>
            <a:pPr marL="0" indent="0">
              <a:buNone/>
              <a:defRPr/>
            </a:pPr>
            <a:r>
              <a:rPr lang="en-US" sz="2381" i="1" dirty="0"/>
              <a:t>CPR, AEDs </a:t>
            </a:r>
          </a:p>
          <a:p>
            <a:pPr marL="0" indent="0">
              <a:buNone/>
              <a:defRPr/>
            </a:pPr>
            <a:r>
              <a:rPr lang="en-US" sz="2381" i="1" dirty="0"/>
              <a:t>Drills, reports – debriefing</a:t>
            </a:r>
          </a:p>
          <a:p>
            <a:pPr marL="0" indent="0">
              <a:buNone/>
              <a:defRPr/>
            </a:pPr>
            <a:r>
              <a:rPr lang="en-US" sz="2381" i="1" dirty="0"/>
              <a:t>Athletes </a:t>
            </a:r>
          </a:p>
          <a:p>
            <a:pPr marL="0" indent="0">
              <a:buNone/>
              <a:defRPr/>
            </a:pPr>
            <a:r>
              <a:rPr lang="en-US" sz="2381" i="1" dirty="0"/>
              <a:t>Education/Communication</a:t>
            </a:r>
            <a:endParaRPr lang="en-US" sz="2191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404" y="844603"/>
            <a:ext cx="4291995" cy="5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086" tIns="43543" rIns="87086" bIns="43543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07586" indent="-27214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88593" indent="-217719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24030" indent="-217719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59468" indent="-217719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94905" indent="-217719" defTabSz="435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830342" indent="-217719" defTabSz="435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65780" indent="-217719" defTabSz="435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701217" indent="-217719" defTabSz="435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D44BA7F-8939-49C9-815D-40CA01943AA3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372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743200"/>
            <a:ext cx="4134215" cy="317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7"/>
          <p:cNvSpPr>
            <a:spLocks/>
          </p:cNvSpPr>
          <p:nvPr/>
        </p:nvSpPr>
        <p:spPr bwMode="auto">
          <a:xfrm>
            <a:off x="609600" y="1400145"/>
            <a:ext cx="9550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 Bold" panose="020B0704020202020204" pitchFamily="34" charset="0"/>
              </a:rPr>
              <a:t>Unconscious + Unresponsive + Pulseless</a:t>
            </a:r>
          </a:p>
          <a:p>
            <a:pPr eaLnBrk="1" hangingPunct="1"/>
            <a:r>
              <a:rPr lang="en-US" altLang="en-US" sz="24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 Bold" panose="020B0704020202020204" pitchFamily="34" charset="0"/>
              </a:rPr>
              <a:t>(caveats: seizure activity, gasping/agonal breathing, drifting in &amp; out of consciousness may precede arrest)!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Arial Bold" panose="020B0704020202020204" pitchFamily="34" charset="0"/>
            </a:endParaRPr>
          </a:p>
        </p:txBody>
      </p:sp>
      <p:sp>
        <p:nvSpPr>
          <p:cNvPr id="28676" name="Title 1"/>
          <p:cNvSpPr>
            <a:spLocks noGrp="1"/>
          </p:cNvSpPr>
          <p:nvPr>
            <p:ph type="title"/>
          </p:nvPr>
        </p:nvSpPr>
        <p:spPr bwMode="auto">
          <a:xfrm>
            <a:off x="609600" y="209550"/>
            <a:ext cx="9756775" cy="108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000" i="1" u="sng" dirty="0" smtClean="0"/>
              <a:t>Recognition</a:t>
            </a:r>
            <a:endParaRPr lang="en-US" altLang="en-US" sz="4000" i="1" u="sng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32000" y="3352800"/>
            <a:ext cx="12827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/>
              <a:t>And - ARREST VS. ATTACK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15789" r="7895" b="14035"/>
          <a:stretch/>
        </p:blipFill>
        <p:spPr>
          <a:xfrm>
            <a:off x="8323330" y="-4618"/>
            <a:ext cx="23622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457200" y="1"/>
            <a:ext cx="76835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en-US" alt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HEARTSafe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  Award Program – Minimum Criteria  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migrc.org/</a:t>
            </a:r>
            <a:r>
              <a:rPr lang="en-US" alt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miheartsafe</a:t>
            </a:r>
            <a:endParaRPr lang="en-US" alt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609600" y="1219200"/>
            <a:ext cx="1013459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written cardiac emergency response plan.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cardiac emergency response team with current CPR/AED certification to respond to emergencies during school and after school hours if applicable.</a:t>
            </a:r>
          </a:p>
          <a:p>
            <a:pPr>
              <a:buFont typeface="Calibri" panose="020F0502020204030204" pitchFamily="34" charset="0"/>
              <a:buAutoNum type="arabicPeriod" startAt="3"/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10% of staff, 50% of coaches including 100% of head coaches, and 50% of P.E. staff with current CPR/AED certification.</a:t>
            </a:r>
          </a:p>
          <a:p>
            <a:pPr>
              <a:buFont typeface="Calibri" panose="020F0502020204030204" pitchFamily="34" charset="0"/>
              <a:buAutoNum type="arabicPeriod" startAt="3"/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sufficient number of accessible, properly maintained and inspected AEDs, ready to use, with signs identifying AED locations to allow response within 2-5 minutes.</a:t>
            </a:r>
          </a:p>
          <a:p>
            <a:pPr>
              <a:buFont typeface="Calibri" panose="020F0502020204030204" pitchFamily="34" charset="0"/>
              <a:buAutoNum type="arabicPeriod" startAt="3"/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performance of at least one cardiac emergency response drill per year.  Collaboration with local Emergency Medical Services is encouraged.</a:t>
            </a:r>
          </a:p>
          <a:p>
            <a:pPr>
              <a:buFont typeface="Calibri" panose="020F0502020204030204" pitchFamily="34" charset="0"/>
              <a:buAutoNum type="arabicPeriod" startAt="3"/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athletic pre-participation screening completed with the standard Michigan High School Athletic Association form</a:t>
            </a:r>
          </a:p>
        </p:txBody>
      </p:sp>
      <p:pic>
        <p:nvPicPr>
          <p:cNvPr id="7" name="Picture 2" descr="HEARTSaf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0783"/>
            <a:ext cx="18732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19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06" y="-57453"/>
            <a:ext cx="6413414" cy="636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4334" y="1899467"/>
            <a:ext cx="3984125" cy="4196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05" dirty="0"/>
              <a:t>Outline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Intro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Barriers to school SCA preparedness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Developing a CERT / Activation of CERT 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AEDs / Training / Drills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EMS integration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Ongoing and annual review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Legal considerations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Special considerations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School-sponsored and shared-use agreements</a:t>
            </a:r>
          </a:p>
          <a:p>
            <a:pPr marL="326578" indent="-326578">
              <a:buFont typeface="Arial" panose="020B0604020202020204" pitchFamily="34" charset="0"/>
              <a:buChar char="•"/>
            </a:pPr>
            <a:r>
              <a:rPr lang="en-US" sz="1905" dirty="0"/>
              <a:t>AHA public policy recs/summary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867"/>
            <a:ext cx="2808517" cy="193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096"/>
            <a:ext cx="2960917" cy="37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50" y="5855662"/>
            <a:ext cx="2934607" cy="6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4241" y="6302829"/>
            <a:ext cx="460447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5" dirty="0">
                <a:solidFill>
                  <a:schemeClr val="bg1"/>
                </a:solidFill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3067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ADAM MI Guide - AEDs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1668"/>
            <a:ext cx="10668000" cy="4680857"/>
          </a:xfrm>
        </p:spPr>
        <p:txBody>
          <a:bodyPr>
            <a:normAutofit/>
          </a:bodyPr>
          <a:lstStyle/>
          <a:p>
            <a:r>
              <a:rPr lang="en-US" sz="2286" dirty="0" smtClean="0"/>
              <a:t>Learn about AED vendors and resources in your state </a:t>
            </a:r>
          </a:p>
          <a:p>
            <a:r>
              <a:rPr lang="en-US" sz="2286" dirty="0" smtClean="0"/>
              <a:t>Follow </a:t>
            </a:r>
            <a:r>
              <a:rPr lang="en-US" sz="2286" dirty="0"/>
              <a:t>recommendation from Project ADAM for placement &amp; maintenance of AEDs </a:t>
            </a:r>
          </a:p>
          <a:p>
            <a:pPr lvl="1"/>
            <a:r>
              <a:rPr lang="en-US" sz="2095" dirty="0"/>
              <a:t>School’s response team must assess placement of the AED(s) to assure accessibility from any part of the building/campus within 2-3 minutes</a:t>
            </a:r>
          </a:p>
          <a:p>
            <a:pPr lvl="0"/>
            <a:r>
              <a:rPr lang="en-US" sz="2286" dirty="0"/>
              <a:t>Consider placement of AEDs for sports and other extracurricular activities</a:t>
            </a:r>
          </a:p>
          <a:p>
            <a:pPr lvl="1"/>
            <a:r>
              <a:rPr lang="en-US" sz="2095" dirty="0"/>
              <a:t>Consider having loaners to travel with groups for athletic or other events if destination does not have an AED onsite</a:t>
            </a:r>
          </a:p>
          <a:p>
            <a:pPr lvl="0"/>
            <a:r>
              <a:rPr lang="en-US" sz="2286" dirty="0"/>
              <a:t>If additional AEDs are recommended assistance may be available from - sources are provided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8927" y="6302829"/>
            <a:ext cx="454163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5" dirty="0">
                <a:solidFill>
                  <a:schemeClr val="bg1"/>
                </a:solidFill>
              </a:rPr>
              <a:t>47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altLang="en-US" smtClean="0">
                <a:solidFill>
                  <a:schemeClr val="tx1"/>
                </a:solidFill>
              </a:rPr>
              <a:t>Emergency School Drills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990600"/>
            <a:ext cx="11125199" cy="472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All Michigan schools have state mandated:</a:t>
            </a:r>
          </a:p>
          <a:p>
            <a:pPr marL="981075" lvl="1" indent="-45720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Fire drills (6)</a:t>
            </a:r>
          </a:p>
          <a:p>
            <a:pPr marL="1323975" lvl="2" indent="-457200">
              <a:lnSpc>
                <a:spcPct val="90000"/>
              </a:lnSpc>
              <a:buClr>
                <a:srgbClr val="FFC000"/>
              </a:buClr>
              <a:defRPr/>
            </a:pPr>
            <a:r>
              <a:rPr lang="en-US" sz="1400" dirty="0">
                <a:latin typeface="Helvetica" charset="0"/>
                <a:ea typeface="ＭＳ Ｐゴシック" charset="0"/>
                <a:cs typeface="ＭＳ Ｐゴシック" charset="0"/>
              </a:rPr>
              <a:t>Last death in MI in school fire 1927 – school board treasurer purposely detonated an explosion in Bath Consolidated Schools before committing suicide - </a:t>
            </a:r>
            <a:r>
              <a:rPr lang="en-US" sz="1400" i="1" dirty="0"/>
              <a:t>Peters, Justin (December 18, 2012). </a:t>
            </a:r>
            <a:r>
              <a:rPr lang="en-US" sz="1400" i="1" dirty="0">
                <a:hlinkClick r:id="rId3"/>
              </a:rPr>
              <a:t>""We Still Look at Ourselves as Survivors": More Than Eighty Years Later, Remembering the Deadliest School Massacre in American History"</a:t>
            </a:r>
            <a:r>
              <a:rPr lang="en-US" sz="1400" i="1" dirty="0"/>
              <a:t>. Slate. </a:t>
            </a:r>
            <a:r>
              <a:rPr lang="en-US" sz="1400" i="1" dirty="0">
                <a:hlinkClick r:id="rId4" tooltip="The Slate Group"/>
              </a:rPr>
              <a:t>The Slate Group</a:t>
            </a:r>
            <a:r>
              <a:rPr lang="en-US" sz="1400" i="1" dirty="0"/>
              <a:t>. Retrieved Dec. 22, 2012.</a:t>
            </a:r>
            <a:endParaRPr lang="en-US" sz="14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981075" lvl="1" indent="-45720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Tornado drills (2)</a:t>
            </a:r>
          </a:p>
          <a:p>
            <a:pPr marL="981075" lvl="1" indent="-45720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Lockdown drills (2)</a:t>
            </a:r>
          </a:p>
          <a:p>
            <a:pPr marL="180975" indent="0">
              <a:buClr>
                <a:srgbClr val="FFC000"/>
              </a:buClr>
              <a:buNone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How about a Sudden Cardiac Arrest drill(s)?</a:t>
            </a:r>
          </a:p>
          <a:p>
            <a:pPr marL="815975" lvl="1" indent="-34290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Confirm defibrillator location</a:t>
            </a:r>
          </a:p>
          <a:p>
            <a:pPr marL="815975" lvl="1" indent="-34290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Team exercise – </a:t>
            </a:r>
            <a:r>
              <a:rPr lang="en-US" sz="2200" b="1" u="sng" dirty="0">
                <a:latin typeface="Helvetica" charset="0"/>
                <a:ea typeface="ＭＳ Ｐゴシック" charset="0"/>
                <a:cs typeface="ＭＳ Ｐゴシック" charset="0"/>
              </a:rPr>
              <a:t>coordinate with EMS</a:t>
            </a:r>
          </a:p>
          <a:p>
            <a:pPr marL="815975" lvl="1" indent="-34290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Review use of AED</a:t>
            </a:r>
          </a:p>
          <a:p>
            <a:pPr marL="815975" lvl="1" indent="-34290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Practice scenarios with staff and students</a:t>
            </a:r>
          </a:p>
          <a:p>
            <a:pPr marL="815975" lvl="1" indent="-34290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Helvetica" charset="0"/>
                <a:ea typeface="ＭＳ Ｐゴシック" charset="0"/>
                <a:cs typeface="ＭＳ Ｐゴシック" charset="0"/>
              </a:rPr>
              <a:t>Assess and debrief</a:t>
            </a:r>
          </a:p>
        </p:txBody>
      </p:sp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4845050" y="3141664"/>
            <a:ext cx="18573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490663"/>
            <a:ext cx="5132387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2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28" y="76201"/>
            <a:ext cx="4206119" cy="54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46" y="76201"/>
            <a:ext cx="4184952" cy="547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43200" y="5410200"/>
            <a:ext cx="8077200" cy="16256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300" dirty="0">
                <a:latin typeface="Helvetica" charset="0"/>
                <a:ea typeface="ＭＳ Ｐゴシック" charset="0"/>
                <a:cs typeface="ＭＳ Ｐゴシック" charset="0"/>
              </a:rPr>
              <a:t>Yearly exam by PCP for all children – all kids count!</a:t>
            </a:r>
          </a:p>
          <a:p>
            <a:pPr marL="769938" lvl="1" indent="-296863">
              <a:spcBef>
                <a:spcPts val="0"/>
              </a:spcBef>
            </a:pPr>
            <a:r>
              <a:rPr lang="en-US" sz="2300" dirty="0">
                <a:latin typeface="Helvetica" charset="0"/>
                <a:ea typeface="ＭＳ Ｐゴシック" charset="0"/>
                <a:cs typeface="ＭＳ Ｐゴシック" charset="0"/>
              </a:rPr>
              <a:t>Address all systems, counseling (drugs, behaviors, etc.) – risk factors for more common causes of sudden death</a:t>
            </a:r>
          </a:p>
          <a:p>
            <a:pPr marL="769938" lvl="1" indent="-296863">
              <a:spcBef>
                <a:spcPts val="0"/>
              </a:spcBef>
            </a:pPr>
            <a:r>
              <a:rPr lang="en-US" sz="2300" dirty="0">
                <a:latin typeface="Helvetica" charset="0"/>
                <a:ea typeface="ＭＳ Ｐゴシック" charset="0"/>
                <a:cs typeface="ＭＳ Ｐゴシック" charset="0"/>
              </a:rPr>
              <a:t>Include 12 cardiac questions for all kid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745" y="5420033"/>
            <a:ext cx="1106137" cy="35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14" dirty="0"/>
              <a:t>Oct. </a:t>
            </a:r>
            <a:r>
              <a:rPr lang="en-US" sz="1714" dirty="0"/>
              <a:t>2018</a:t>
            </a:r>
            <a:endParaRPr lang="en-US" sz="1714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76" y="0"/>
            <a:ext cx="4692647" cy="61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50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28</a:t>
            </a:fld>
            <a:endParaRPr lang="en-US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18086" r="5280"/>
          <a:stretch>
            <a:fillRect/>
          </a:stretch>
        </p:blipFill>
        <p:spPr bwMode="auto">
          <a:xfrm>
            <a:off x="2514601" y="990600"/>
            <a:ext cx="69135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28600"/>
            <a:ext cx="5691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Everybody like awards……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70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 Preparedness in MI (Project ADAM)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05000" y="3810000"/>
            <a:ext cx="8242300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398"/>
                </a:solidFill>
                <a:latin typeface="NexusSerif"/>
                <a:ea typeface="Times New Roman" panose="02020603050405020304" pitchFamily="18" charset="0"/>
                <a:cs typeface="Times New Roman" panose="02020603050405020304" pitchFamily="18" charset="0"/>
                <a:hlinkClick r:id="rId2" tooltip="Sudden cardiac arrest preparedness in Michigan: Partnering with Project ADAM to develop a HEARTSafe Schools state model"/>
              </a:rPr>
              <a:t>Sudden cardiac arrest preparedness in Michigan: Partnering with Project ADAM to develop a </a:t>
            </a:r>
            <a:r>
              <a:rPr lang="en-US" dirty="0" err="1">
                <a:solidFill>
                  <a:srgbClr val="007398"/>
                </a:solidFill>
                <a:latin typeface="NexusSerif"/>
                <a:ea typeface="Times New Roman" panose="02020603050405020304" pitchFamily="18" charset="0"/>
                <a:cs typeface="Times New Roman" panose="02020603050405020304" pitchFamily="18" charset="0"/>
                <a:hlinkClick r:id="rId2" tooltip="Sudden cardiac arrest preparedness in Michigan: Partnering with Project ADAM to develop a HEARTSafe Schools state model"/>
              </a:rPr>
              <a:t>HEARTSafe</a:t>
            </a:r>
            <a:r>
              <a:rPr lang="en-US" dirty="0">
                <a:solidFill>
                  <a:srgbClr val="007398"/>
                </a:solidFill>
                <a:latin typeface="NexusSerif"/>
                <a:ea typeface="Times New Roman" panose="02020603050405020304" pitchFamily="18" charset="0"/>
                <a:cs typeface="Times New Roman" panose="02020603050405020304" pitchFamily="18" charset="0"/>
                <a:hlinkClick r:id="rId2" tooltip="Sudden cardiac arrest preparedness in Michigan: Partnering with Project ADAM to develop a HEARTSafe Schools state model"/>
              </a:rPr>
              <a:t> Schools state model</a:t>
            </a:r>
            <a:r>
              <a:rPr lang="en-US" dirty="0">
                <a:solidFill>
                  <a:srgbClr val="505050"/>
                </a:solidFill>
                <a:latin typeface="Nexus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hlinkClick r:id="rId3" tooltip="Go to Progress in Pediatric Cardiology on ScienceDirect"/>
              </a:rPr>
              <a:t>Progress in Pediatric Cardiology</a:t>
            </a:r>
            <a:endParaRPr lang="en-US" b="1" dirty="0"/>
          </a:p>
          <a:p>
            <a:r>
              <a:rPr lang="en-US" dirty="0">
                <a:hlinkClick r:id="rId4" tooltip="Go to table of contents for this volume/issue"/>
              </a:rPr>
              <a:t>Volume 45</a:t>
            </a:r>
            <a:r>
              <a:rPr lang="en-US" dirty="0"/>
              <a:t>, June 2017, Pages 43-48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505050"/>
                </a:solidFill>
                <a:latin typeface="NexusSans"/>
                <a:ea typeface="Times New Roman" panose="02020603050405020304" pitchFamily="18" charset="0"/>
                <a:cs typeface="Times New Roman" panose="02020603050405020304" pitchFamily="18" charset="0"/>
              </a:rPr>
              <a:t>Monica Goble | </a:t>
            </a:r>
            <a:r>
              <a:rPr lang="en-US" sz="1200" dirty="0" err="1">
                <a:solidFill>
                  <a:srgbClr val="505050"/>
                </a:solidFill>
                <a:latin typeface="NexusSans"/>
                <a:ea typeface="Times New Roman" panose="02020603050405020304" pitchFamily="18" charset="0"/>
                <a:cs typeface="Times New Roman" panose="02020603050405020304" pitchFamily="18" charset="0"/>
              </a:rPr>
              <a:t>Sravani</a:t>
            </a:r>
            <a:r>
              <a:rPr lang="en-US" sz="1200" dirty="0">
                <a:solidFill>
                  <a:srgbClr val="505050"/>
                </a:solidFill>
                <a:latin typeface="Nexus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505050"/>
                </a:solidFill>
                <a:latin typeface="NexusSans"/>
                <a:ea typeface="Times New Roman" panose="02020603050405020304" pitchFamily="18" charset="0"/>
                <a:cs typeface="Times New Roman" panose="02020603050405020304" pitchFamily="18" charset="0"/>
              </a:rPr>
              <a:t>Avula</a:t>
            </a:r>
            <a:r>
              <a:rPr lang="en-US" sz="1200" dirty="0">
                <a:solidFill>
                  <a:srgbClr val="505050"/>
                </a:solidFill>
                <a:latin typeface="NexusSans"/>
                <a:ea typeface="Times New Roman" panose="02020603050405020304" pitchFamily="18" charset="0"/>
                <a:cs typeface="Times New Roman" panose="02020603050405020304" pitchFamily="18" charset="0"/>
              </a:rPr>
              <a:t> | Debra Duquette | Randy Gillary | Gwen Fosse | Robert A. Swor | Mike Bowers | Mark Russell | Nancy Cutler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05000" y="1295400"/>
            <a:ext cx="7937500" cy="2286000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7500" b="1" cap="small" dirty="0">
                <a:solidFill>
                  <a:srgbClr val="141550"/>
                </a:solidFill>
                <a:latin typeface="Century Gothic" panose="020B0502020202020204" pitchFamily="34" charset="0"/>
              </a:rPr>
              <a:t>Prevention of Sudden Cardiac Death – </a:t>
            </a:r>
            <a:r>
              <a:rPr lang="en-US" altLang="en-US" sz="6400" b="1" cap="small" dirty="0">
                <a:solidFill>
                  <a:srgbClr val="141550"/>
                </a:solidFill>
                <a:latin typeface="Century Gothic" panose="020B0502020202020204" pitchFamily="34" charset="0"/>
              </a:rPr>
              <a:t>Partnering with Project ADAM for Heart Safe Schools</a:t>
            </a:r>
            <a:r>
              <a:rPr lang="en-US" altLang="en-US" sz="5400" dirty="0">
                <a:solidFill>
                  <a:srgbClr val="141550"/>
                </a:solidFill>
              </a:rPr>
              <a:t/>
            </a:r>
            <a:br>
              <a:rPr lang="en-US" altLang="en-US" sz="5400" dirty="0">
                <a:solidFill>
                  <a:srgbClr val="141550"/>
                </a:solidFill>
              </a:rPr>
            </a:br>
            <a:endParaRPr lang="en-US" altLang="en-US" sz="3200" dirty="0">
              <a:solidFill>
                <a:srgbClr val="141550"/>
              </a:solidFill>
            </a:endParaRPr>
          </a:p>
          <a:p>
            <a:pPr algn="l">
              <a:defRPr/>
            </a:pPr>
            <a:r>
              <a:rPr lang="en-US" altLang="en-US" sz="43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Authors: </a:t>
            </a:r>
            <a:r>
              <a:rPr lang="en-US" altLang="en-US" sz="40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Gwen Fosse RN BSN MSA</a:t>
            </a:r>
            <a:r>
              <a:rPr lang="en-US" altLang="en-US" sz="4000" b="1" baseline="30000" dirty="0">
                <a:solidFill>
                  <a:srgbClr val="141550"/>
                </a:solidFill>
                <a:latin typeface="Century Gothic" panose="020B0502020202020204" pitchFamily="34" charset="0"/>
              </a:rPr>
              <a:t>1</a:t>
            </a:r>
            <a:r>
              <a:rPr lang="en-US" altLang="en-US" sz="40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, Monica Martin Goble MD</a:t>
            </a:r>
            <a:r>
              <a:rPr lang="en-US" altLang="en-US" sz="4000" b="1" baseline="30000" dirty="0">
                <a:solidFill>
                  <a:srgbClr val="141550"/>
                </a:solidFill>
                <a:latin typeface="Century Gothic" panose="020B0502020202020204" pitchFamily="34" charset="0"/>
              </a:rPr>
              <a:t>1</a:t>
            </a:r>
            <a:r>
              <a:rPr lang="en-US" altLang="en-US" sz="40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, Debra Duquette CGC</a:t>
            </a:r>
            <a:r>
              <a:rPr lang="en-US" altLang="en-US" sz="4000" b="1" i="1" baseline="30000" dirty="0">
                <a:solidFill>
                  <a:srgbClr val="141550"/>
                </a:solidFill>
              </a:rPr>
              <a:t>2</a:t>
            </a:r>
            <a:r>
              <a:rPr lang="en-US" altLang="en-US" sz="40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141550"/>
                </a:solidFill>
                <a:latin typeface="Century Gothic" panose="020B0502020202020204" pitchFamily="34" charset="0"/>
              </a:rPr>
              <a:t>Sravani</a:t>
            </a:r>
            <a:r>
              <a:rPr lang="en-US" altLang="en-US" sz="40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41550"/>
                </a:solidFill>
                <a:latin typeface="Century Gothic" panose="020B0502020202020204" pitchFamily="34" charset="0"/>
              </a:rPr>
              <a:t>Avula</a:t>
            </a:r>
            <a:r>
              <a:rPr lang="en-US" altLang="en-US" sz="40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 MD</a:t>
            </a:r>
            <a:r>
              <a:rPr lang="en-US" altLang="en-US" sz="4000" b="1" i="1" baseline="30000" dirty="0">
                <a:solidFill>
                  <a:srgbClr val="141550"/>
                </a:solidFill>
              </a:rPr>
              <a:t>3</a:t>
            </a:r>
            <a:r>
              <a:rPr lang="en-US" altLang="en-US" sz="40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, Allison Thompson BS</a:t>
            </a:r>
            <a:r>
              <a:rPr lang="en-US" altLang="en-US" sz="4000" b="1" i="1" baseline="30000" dirty="0">
                <a:solidFill>
                  <a:srgbClr val="141550"/>
                </a:solidFill>
              </a:rPr>
              <a:t>4</a:t>
            </a:r>
            <a:r>
              <a:rPr lang="en-US" altLang="en-US" sz="4000" b="1" dirty="0">
                <a:solidFill>
                  <a:srgbClr val="141550"/>
                </a:solidFill>
                <a:latin typeface="Century Gothic" panose="020B0502020202020204" pitchFamily="34" charset="0"/>
              </a:rPr>
              <a:t>, Stuart Berger MD</a:t>
            </a:r>
            <a:r>
              <a:rPr lang="en-US" altLang="en-US" sz="4000" b="1" i="1" baseline="30000" dirty="0">
                <a:solidFill>
                  <a:srgbClr val="141550"/>
                </a:solidFill>
              </a:rPr>
              <a:t>5</a:t>
            </a:r>
          </a:p>
          <a:p>
            <a:pPr algn="l">
              <a:defRPr/>
            </a:pPr>
            <a:endParaRPr lang="en-US" altLang="en-US" sz="3600" b="1" i="1" dirty="0">
              <a:solidFill>
                <a:srgbClr val="141550"/>
              </a:solidFill>
            </a:endParaRPr>
          </a:p>
          <a:p>
            <a:pPr algn="l">
              <a:defRPr/>
            </a:pPr>
            <a:r>
              <a:rPr lang="en-US" altLang="en-US" sz="3600" b="1" i="1" dirty="0">
                <a:solidFill>
                  <a:srgbClr val="141550"/>
                </a:solidFill>
              </a:rPr>
              <a:t>C.S. Mott Children’s Hospital Congenital Heart Center, Ann Arbor, MI</a:t>
            </a:r>
            <a:r>
              <a:rPr lang="en-US" altLang="en-US" sz="3600" b="1" i="1" baseline="30000" dirty="0">
                <a:solidFill>
                  <a:srgbClr val="141550"/>
                </a:solidFill>
              </a:rPr>
              <a:t>1</a:t>
            </a:r>
            <a:r>
              <a:rPr lang="en-US" altLang="en-US" sz="3600" b="1" i="1" dirty="0">
                <a:solidFill>
                  <a:srgbClr val="141550"/>
                </a:solidFill>
              </a:rPr>
              <a:t>, Michigan Department of Health &amp; Human Services</a:t>
            </a:r>
            <a:r>
              <a:rPr lang="en-US" altLang="en-US" sz="3600" b="1" i="1" baseline="30000" dirty="0">
                <a:solidFill>
                  <a:srgbClr val="141550"/>
                </a:solidFill>
              </a:rPr>
              <a:t>2</a:t>
            </a:r>
            <a:r>
              <a:rPr lang="en-US" altLang="en-US" sz="3600" dirty="0">
                <a:solidFill>
                  <a:srgbClr val="141550"/>
                </a:solidFill>
              </a:rPr>
              <a:t>, </a:t>
            </a:r>
            <a:r>
              <a:rPr lang="en-US" sz="3600" dirty="0">
                <a:solidFill>
                  <a:srgbClr val="141550"/>
                </a:solidFill>
              </a:rPr>
              <a:t>Children's Hospital of New Orleans/LSUHSC </a:t>
            </a:r>
            <a:r>
              <a:rPr lang="en-US" altLang="en-US" sz="3600" b="1" i="1" dirty="0">
                <a:solidFill>
                  <a:srgbClr val="141550"/>
                </a:solidFill>
              </a:rPr>
              <a:t>, New Orleans, LA </a:t>
            </a:r>
            <a:r>
              <a:rPr lang="en-US" altLang="en-US" sz="3600" b="1" i="1" baseline="30000" dirty="0">
                <a:solidFill>
                  <a:srgbClr val="141550"/>
                </a:solidFill>
              </a:rPr>
              <a:t>3</a:t>
            </a:r>
            <a:r>
              <a:rPr lang="en-US" altLang="en-US" sz="3600" b="1" i="1" dirty="0">
                <a:solidFill>
                  <a:srgbClr val="141550"/>
                </a:solidFill>
              </a:rPr>
              <a:t>, Children’s Hospital of Wisconsin, Milwaukee, WI</a:t>
            </a:r>
            <a:r>
              <a:rPr lang="en-US" altLang="en-US" sz="3600" b="1" i="1" baseline="30000" dirty="0">
                <a:solidFill>
                  <a:srgbClr val="141550"/>
                </a:solidFill>
              </a:rPr>
              <a:t>4</a:t>
            </a:r>
            <a:r>
              <a:rPr lang="en-US" altLang="en-US" sz="3600" b="1" i="1" dirty="0">
                <a:solidFill>
                  <a:srgbClr val="141550"/>
                </a:solidFill>
              </a:rPr>
              <a:t>, Ann &amp; Robert Lurie Children’s Hospital , Chicago, IL</a:t>
            </a:r>
            <a:r>
              <a:rPr lang="en-US" altLang="en-US" sz="3600" b="1" i="1" baseline="30000" dirty="0">
                <a:solidFill>
                  <a:srgbClr val="141550"/>
                </a:solidFill>
              </a:rPr>
              <a:t>5</a:t>
            </a:r>
            <a:endParaRPr lang="en-US" altLang="en-US" sz="3600" b="1" i="1" dirty="0">
              <a:solidFill>
                <a:srgbClr val="1415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40" y="0"/>
            <a:ext cx="4887383" cy="629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39287" y="4063200"/>
            <a:ext cx="2481943" cy="1499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24" dirty="0">
                <a:hlinkClick r:id="rId3"/>
              </a:rPr>
              <a:t>http://www.localheart.org/idc/groups/heart-public/@wcm/@cmc/documents/downloadable/ucm_465190.pdf</a:t>
            </a:r>
            <a:r>
              <a:rPr lang="en-US" sz="1524" dirty="0"/>
              <a:t> Accessed 4/3/15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557" y="908473"/>
            <a:ext cx="236545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30</a:t>
            </a:fld>
            <a:endParaRPr lang="en-US" dirty="0"/>
          </a:p>
        </p:txBody>
      </p:sp>
      <p:graphicFrame>
        <p:nvGraphicFramePr>
          <p:cNvPr id="3" name="Chart 6"/>
          <p:cNvGraphicFramePr>
            <a:graphicFrameLocks/>
          </p:cNvGraphicFramePr>
          <p:nvPr/>
        </p:nvGraphicFramePr>
        <p:xfrm>
          <a:off x="2212975" y="811214"/>
          <a:ext cx="8066088" cy="550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3" imgW="8065707" imgH="5499069" progId="Excel.Chart.8">
                  <p:embed/>
                </p:oleObj>
              </mc:Choice>
              <mc:Fallback>
                <p:oleObj r:id="rId3" imgW="8065707" imgH="5499069" progId="Excel.Chart.8">
                  <p:embed/>
                  <p:pic>
                    <p:nvPicPr>
                      <p:cNvPr id="3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975" y="811214"/>
                        <a:ext cx="8066088" cy="550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1981201" y="167759"/>
            <a:ext cx="78644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latin typeface="Arial" panose="020B0604020202020204" pitchFamily="34" charset="0"/>
              </a:rPr>
              <a:t>MI </a:t>
            </a:r>
            <a:r>
              <a:rPr lang="en-US" altLang="en-US" sz="2800" dirty="0" err="1">
                <a:latin typeface="Arial" panose="020B0604020202020204" pitchFamily="34" charset="0"/>
              </a:rPr>
              <a:t>HEARTSafe</a:t>
            </a:r>
            <a:r>
              <a:rPr lang="en-US" altLang="en-US" sz="2800" dirty="0">
                <a:latin typeface="Arial" panose="020B0604020202020204" pitchFamily="34" charset="0"/>
              </a:rPr>
              <a:t> School Responses</a:t>
            </a:r>
          </a:p>
        </p:txBody>
      </p:sp>
    </p:spTree>
    <p:extLst>
      <p:ext uri="{BB962C8B-B14F-4D97-AF65-F5344CB8AC3E}">
        <p14:creationId xmlns:p14="http://schemas.microsoft.com/office/powerpoint/2010/main" val="34678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59209" y="1142944"/>
            <a:ext cx="7343422" cy="53889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26578" indent="-326578"/>
            <a:r>
              <a:rPr lang="en-US" sz="2286" b="1" dirty="0">
                <a:solidFill>
                  <a:srgbClr val="000000"/>
                </a:solidFill>
                <a:latin typeface="Helvetica"/>
                <a:cs typeface="Helvetica"/>
              </a:rPr>
              <a:t>Resuscitation Success vs. Time</a:t>
            </a:r>
            <a:endParaRPr lang="en-US" sz="2286" b="1" dirty="0">
              <a:latin typeface="Helvetica"/>
              <a:cs typeface="Helvetica"/>
            </a:endParaRPr>
          </a:p>
          <a:p>
            <a:pPr marL="326578" indent="-326578">
              <a:spcBef>
                <a:spcPct val="20000"/>
              </a:spcBef>
              <a:buFontTx/>
              <a:buChar char="•"/>
            </a:pPr>
            <a:endParaRPr lang="en-US" sz="3048" dirty="0">
              <a:latin typeface="Helvetica"/>
              <a:cs typeface="Helvetica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4006146" y="5810250"/>
            <a:ext cx="207433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4428069" y="5810250"/>
            <a:ext cx="207433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4851401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5273323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5682546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6081890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6506635" y="5810250"/>
            <a:ext cx="204610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6927146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7349068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7783690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25" name="Rectangle 123"/>
          <p:cNvSpPr>
            <a:spLocks noChangeArrowheads="1"/>
          </p:cNvSpPr>
          <p:nvPr/>
        </p:nvSpPr>
        <p:spPr bwMode="auto">
          <a:xfrm>
            <a:off x="4006146" y="5810250"/>
            <a:ext cx="207433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27" name="Rectangle 125"/>
          <p:cNvSpPr>
            <a:spLocks noChangeArrowheads="1"/>
          </p:cNvSpPr>
          <p:nvPr/>
        </p:nvSpPr>
        <p:spPr bwMode="auto">
          <a:xfrm>
            <a:off x="4428069" y="5810250"/>
            <a:ext cx="207433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29" name="Rectangle 127"/>
          <p:cNvSpPr>
            <a:spLocks noChangeArrowheads="1"/>
          </p:cNvSpPr>
          <p:nvPr/>
        </p:nvSpPr>
        <p:spPr bwMode="auto">
          <a:xfrm>
            <a:off x="4851401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31" name="Rectangle 129"/>
          <p:cNvSpPr>
            <a:spLocks noChangeArrowheads="1"/>
          </p:cNvSpPr>
          <p:nvPr/>
        </p:nvSpPr>
        <p:spPr bwMode="auto">
          <a:xfrm>
            <a:off x="5273323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33" name="Rectangle 131"/>
          <p:cNvSpPr>
            <a:spLocks noChangeArrowheads="1"/>
          </p:cNvSpPr>
          <p:nvPr/>
        </p:nvSpPr>
        <p:spPr bwMode="auto">
          <a:xfrm>
            <a:off x="5682546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35" name="Rectangle 133"/>
          <p:cNvSpPr>
            <a:spLocks noChangeArrowheads="1"/>
          </p:cNvSpPr>
          <p:nvPr/>
        </p:nvSpPr>
        <p:spPr bwMode="auto">
          <a:xfrm>
            <a:off x="6081890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37" name="Rectangle 135"/>
          <p:cNvSpPr>
            <a:spLocks noChangeArrowheads="1"/>
          </p:cNvSpPr>
          <p:nvPr/>
        </p:nvSpPr>
        <p:spPr bwMode="auto">
          <a:xfrm>
            <a:off x="6506635" y="5810250"/>
            <a:ext cx="204610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39" name="Rectangle 137"/>
          <p:cNvSpPr>
            <a:spLocks noChangeArrowheads="1"/>
          </p:cNvSpPr>
          <p:nvPr/>
        </p:nvSpPr>
        <p:spPr bwMode="auto">
          <a:xfrm>
            <a:off x="6927146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41" name="Rectangle 139"/>
          <p:cNvSpPr>
            <a:spLocks noChangeArrowheads="1"/>
          </p:cNvSpPr>
          <p:nvPr/>
        </p:nvSpPr>
        <p:spPr bwMode="auto">
          <a:xfrm>
            <a:off x="7349068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43" name="Rectangle 141"/>
          <p:cNvSpPr>
            <a:spLocks noChangeArrowheads="1"/>
          </p:cNvSpPr>
          <p:nvPr/>
        </p:nvSpPr>
        <p:spPr bwMode="auto">
          <a:xfrm>
            <a:off x="7783690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45" name="Rectangle 143"/>
          <p:cNvSpPr>
            <a:spLocks noChangeArrowheads="1"/>
          </p:cNvSpPr>
          <p:nvPr/>
        </p:nvSpPr>
        <p:spPr bwMode="auto">
          <a:xfrm>
            <a:off x="4006146" y="5810250"/>
            <a:ext cx="207433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47" name="Rectangle 145"/>
          <p:cNvSpPr>
            <a:spLocks noChangeArrowheads="1"/>
          </p:cNvSpPr>
          <p:nvPr/>
        </p:nvSpPr>
        <p:spPr bwMode="auto">
          <a:xfrm>
            <a:off x="4428069" y="5810250"/>
            <a:ext cx="207433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49" name="Rectangle 147"/>
          <p:cNvSpPr>
            <a:spLocks noChangeArrowheads="1"/>
          </p:cNvSpPr>
          <p:nvPr/>
        </p:nvSpPr>
        <p:spPr bwMode="auto">
          <a:xfrm>
            <a:off x="4851401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51" name="Rectangle 149"/>
          <p:cNvSpPr>
            <a:spLocks noChangeArrowheads="1"/>
          </p:cNvSpPr>
          <p:nvPr/>
        </p:nvSpPr>
        <p:spPr bwMode="auto">
          <a:xfrm>
            <a:off x="5273323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53" name="Rectangle 151"/>
          <p:cNvSpPr>
            <a:spLocks noChangeArrowheads="1"/>
          </p:cNvSpPr>
          <p:nvPr/>
        </p:nvSpPr>
        <p:spPr bwMode="auto">
          <a:xfrm>
            <a:off x="5682546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55" name="Rectangle 153"/>
          <p:cNvSpPr>
            <a:spLocks noChangeArrowheads="1"/>
          </p:cNvSpPr>
          <p:nvPr/>
        </p:nvSpPr>
        <p:spPr bwMode="auto">
          <a:xfrm>
            <a:off x="6081890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57" name="Rectangle 155"/>
          <p:cNvSpPr>
            <a:spLocks noChangeArrowheads="1"/>
          </p:cNvSpPr>
          <p:nvPr/>
        </p:nvSpPr>
        <p:spPr bwMode="auto">
          <a:xfrm>
            <a:off x="6506635" y="5810250"/>
            <a:ext cx="204610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59" name="Rectangle 157"/>
          <p:cNvSpPr>
            <a:spLocks noChangeArrowheads="1"/>
          </p:cNvSpPr>
          <p:nvPr/>
        </p:nvSpPr>
        <p:spPr bwMode="auto">
          <a:xfrm>
            <a:off x="6927146" y="5810250"/>
            <a:ext cx="206022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61" name="Rectangle 159"/>
          <p:cNvSpPr>
            <a:spLocks noChangeArrowheads="1"/>
          </p:cNvSpPr>
          <p:nvPr/>
        </p:nvSpPr>
        <p:spPr bwMode="auto">
          <a:xfrm>
            <a:off x="7349068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63" name="Rectangle 161"/>
          <p:cNvSpPr>
            <a:spLocks noChangeArrowheads="1"/>
          </p:cNvSpPr>
          <p:nvPr/>
        </p:nvSpPr>
        <p:spPr bwMode="auto">
          <a:xfrm>
            <a:off x="7783690" y="5810250"/>
            <a:ext cx="208845" cy="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grpSp>
        <p:nvGrpSpPr>
          <p:cNvPr id="165" name="Group 163"/>
          <p:cNvGrpSpPr>
            <a:grpSpLocks/>
          </p:cNvGrpSpPr>
          <p:nvPr/>
        </p:nvGrpSpPr>
        <p:grpSpPr bwMode="auto">
          <a:xfrm rot="16200000">
            <a:off x="2380100" y="3042852"/>
            <a:ext cx="1908024" cy="802534"/>
            <a:chOff x="295" y="1229"/>
            <a:chExt cx="631" cy="904"/>
          </a:xfrm>
        </p:grpSpPr>
        <p:sp>
          <p:nvSpPr>
            <p:cNvPr id="166" name="Rectangle 164"/>
            <p:cNvSpPr>
              <a:spLocks noChangeArrowheads="1"/>
            </p:cNvSpPr>
            <p:nvPr/>
          </p:nvSpPr>
          <p:spPr bwMode="auto">
            <a:xfrm>
              <a:off x="295" y="1229"/>
              <a:ext cx="63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905" b="1" dirty="0">
                  <a:solidFill>
                    <a:srgbClr val="002060"/>
                  </a:solidFill>
                  <a:latin typeface="Helvetica"/>
                  <a:cs typeface="Helvetica"/>
                </a:rPr>
                <a:t>%</a:t>
              </a:r>
              <a:r>
                <a:rPr lang="en-US" sz="1905" b="1" dirty="0">
                  <a:solidFill>
                    <a:srgbClr val="000000"/>
                  </a:solidFill>
                  <a:latin typeface="Helvetica"/>
                  <a:cs typeface="Helvetica"/>
                </a:rPr>
                <a:t> </a:t>
              </a:r>
              <a:r>
                <a:rPr lang="en-US" sz="1905" b="1" dirty="0">
                  <a:solidFill>
                    <a:srgbClr val="002060"/>
                  </a:solidFill>
                  <a:latin typeface="Helvetica"/>
                  <a:cs typeface="Helvetica"/>
                </a:rPr>
                <a:t>Survival</a:t>
              </a:r>
              <a:r>
                <a:rPr lang="en-US" sz="1905" b="1" dirty="0">
                  <a:solidFill>
                    <a:srgbClr val="000000"/>
                  </a:solidFill>
                  <a:latin typeface="Helvetica"/>
                  <a:cs typeface="Helvetica"/>
                </a:rPr>
                <a:t> </a:t>
              </a:r>
              <a:r>
                <a:rPr lang="en-US" sz="1905" b="1" dirty="0">
                  <a:solidFill>
                    <a:srgbClr val="002060"/>
                  </a:solidFill>
                  <a:latin typeface="Helvetica"/>
                  <a:cs typeface="Helvetica"/>
                </a:rPr>
                <a:t>Rate</a:t>
              </a:r>
            </a:p>
          </p:txBody>
        </p:sp>
        <p:sp>
          <p:nvSpPr>
            <p:cNvPr id="167" name="Rectangle 165"/>
            <p:cNvSpPr>
              <a:spLocks noChangeArrowheads="1"/>
            </p:cNvSpPr>
            <p:nvPr/>
          </p:nvSpPr>
          <p:spPr bwMode="auto">
            <a:xfrm>
              <a:off x="407" y="1803"/>
              <a:ext cx="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905" b="1" dirty="0">
                <a:latin typeface="Helvetica"/>
                <a:cs typeface="Helvetica"/>
              </a:endParaRPr>
            </a:p>
          </p:txBody>
        </p:sp>
      </p:grpSp>
      <p:sp>
        <p:nvSpPr>
          <p:cNvPr id="169" name="Rectangle 167"/>
          <p:cNvSpPr>
            <a:spLocks noChangeArrowheads="1"/>
          </p:cNvSpPr>
          <p:nvPr/>
        </p:nvSpPr>
        <p:spPr bwMode="auto">
          <a:xfrm>
            <a:off x="3111471" y="4617358"/>
            <a:ext cx="65" cy="26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70" name="Rectangle 168"/>
          <p:cNvSpPr>
            <a:spLocks noChangeArrowheads="1"/>
          </p:cNvSpPr>
          <p:nvPr/>
        </p:nvSpPr>
        <p:spPr bwMode="auto">
          <a:xfrm>
            <a:off x="5286023" y="6061227"/>
            <a:ext cx="1993900" cy="2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714">
              <a:latin typeface="Helvetica"/>
              <a:cs typeface="Helvetica"/>
            </a:endParaRPr>
          </a:p>
        </p:txBody>
      </p:sp>
      <p:sp>
        <p:nvSpPr>
          <p:cNvPr id="171" name="Rectangle 169"/>
          <p:cNvSpPr>
            <a:spLocks noChangeArrowheads="1"/>
          </p:cNvSpPr>
          <p:nvPr/>
        </p:nvSpPr>
        <p:spPr bwMode="auto">
          <a:xfrm>
            <a:off x="3860800" y="5285250"/>
            <a:ext cx="4277078" cy="26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714" b="1" dirty="0">
                <a:solidFill>
                  <a:srgbClr val="002060"/>
                </a:solidFill>
                <a:latin typeface="Helvetica"/>
                <a:cs typeface="Helvetica"/>
              </a:rPr>
              <a:t>Delay in Defibrillation (minutes)</a:t>
            </a:r>
            <a:endParaRPr lang="en-US" sz="3810" b="1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  <p:sp>
        <p:nvSpPr>
          <p:cNvPr id="173" name="Text Box 171"/>
          <p:cNvSpPr txBox="1">
            <a:spLocks noChangeArrowheads="1"/>
          </p:cNvSpPr>
          <p:nvPr/>
        </p:nvSpPr>
        <p:spPr bwMode="auto">
          <a:xfrm>
            <a:off x="8071119" y="2878252"/>
            <a:ext cx="1852789" cy="155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905" b="1" dirty="0">
                <a:solidFill>
                  <a:srgbClr val="CC0000"/>
                </a:solidFill>
                <a:latin typeface="Helvetica"/>
                <a:cs typeface="Helvetica"/>
              </a:rPr>
              <a:t>Chance of survival reduced 7-10% for every minute delay </a:t>
            </a:r>
          </a:p>
        </p:txBody>
      </p:sp>
      <p:sp>
        <p:nvSpPr>
          <p:cNvPr id="174" name="Text Box 172"/>
          <p:cNvSpPr txBox="1">
            <a:spLocks noChangeArrowheads="1"/>
          </p:cNvSpPr>
          <p:nvPr/>
        </p:nvSpPr>
        <p:spPr bwMode="auto">
          <a:xfrm>
            <a:off x="2932846" y="5810250"/>
            <a:ext cx="5444593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33" dirty="0">
                <a:solidFill>
                  <a:srgbClr val="002060"/>
                </a:solidFill>
                <a:latin typeface="Helvetica"/>
                <a:cs typeface="Helvetica"/>
              </a:rPr>
              <a:t>Cummins RO, 1998. </a:t>
            </a:r>
            <a:r>
              <a:rPr lang="en-US" sz="1333" i="1" dirty="0">
                <a:solidFill>
                  <a:srgbClr val="002060"/>
                </a:solidFill>
                <a:latin typeface="Helvetica"/>
                <a:cs typeface="Helvetica"/>
              </a:rPr>
              <a:t>Annals of Emergency Medicine</a:t>
            </a:r>
            <a:r>
              <a:rPr lang="en-US" sz="1333" dirty="0">
                <a:solidFill>
                  <a:srgbClr val="002060"/>
                </a:solidFill>
                <a:latin typeface="Helvetica"/>
                <a:cs typeface="Helvetica"/>
              </a:rPr>
              <a:t> 18: 1269-1275.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943446" y="6302829"/>
            <a:ext cx="465577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5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62042" y="488572"/>
            <a:ext cx="807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Urgency of Treatment – SCA Survival</a:t>
            </a:r>
            <a:endParaRPr lang="en-US" sz="28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48512" name="Picture 4485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983" y="1761986"/>
            <a:ext cx="4464808" cy="3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69" y="1875973"/>
            <a:ext cx="8451483" cy="3875314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2471965" y="474397"/>
            <a:ext cx="6535964" cy="112838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Project ADAM – National Web Site </a:t>
            </a:r>
          </a:p>
          <a:p>
            <a:r>
              <a:rPr lang="en-US"/>
              <a:t>Heart Safe Schools</a:t>
            </a:r>
          </a:p>
          <a:p>
            <a:r>
              <a:rPr lang="en-US" sz="1905"/>
              <a:t>https://www.projectadam.com/Heartsafeschools</a:t>
            </a:r>
            <a:endParaRPr lang="en-US" sz="1905" dirty="0"/>
          </a:p>
        </p:txBody>
      </p:sp>
    </p:spTree>
    <p:extLst>
      <p:ext uri="{BB962C8B-B14F-4D97-AF65-F5344CB8AC3E}">
        <p14:creationId xmlns:p14="http://schemas.microsoft.com/office/powerpoint/2010/main" val="31684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10515600" cy="71596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Project ADAM – Need to tailor for state/area/organization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11125199" cy="5435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b="1" dirty="0"/>
              <a:t>54 different state laws address either CPR, AEDs or CERPs in schools.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b="1" dirty="0"/>
              <a:t>15 states and the DC have no laws related to CPR, AEDs, or CERPs.  </a:t>
            </a:r>
            <a:endParaRPr lang="en-US" sz="8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b="1" dirty="0"/>
              <a:t>CPR: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dirty="0"/>
              <a:t>6 states require CPR training for all teachers,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dirty="0"/>
              <a:t>In 3 states it is only required for PE teachers and coaches. (Apart from laws, many schools require PE teachers and coaches to be certified.)  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dirty="0"/>
              <a:t>Some specify that CPR training must include test demonstration on a mannequin, meaning that on-line course certifications are not accepted.  In states requiring it for all teachers, it may be a requirement for teacher certification and recertification.  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b="1" dirty="0"/>
              <a:t>AEDs: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dirty="0"/>
              <a:t> 17 states </a:t>
            </a:r>
            <a:r>
              <a:rPr lang="en-US" sz="8000" i="1" dirty="0"/>
              <a:t>require</a:t>
            </a:r>
            <a:r>
              <a:rPr lang="en-US" sz="8000" dirty="0"/>
              <a:t> (4 states </a:t>
            </a:r>
            <a:r>
              <a:rPr lang="en-US" sz="8000" i="1" dirty="0"/>
              <a:t>urge</a:t>
            </a:r>
            <a:r>
              <a:rPr lang="en-US" sz="8000" dirty="0"/>
              <a:t>) schools to have an AED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8000" b="1" dirty="0"/>
              <a:t>CERPs</a:t>
            </a:r>
            <a:r>
              <a:rPr lang="en-US" sz="8000" dirty="0"/>
              <a:t>: 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000" dirty="0"/>
              <a:t>4 states </a:t>
            </a:r>
            <a:r>
              <a:rPr lang="en-US" sz="8000" i="1" dirty="0"/>
              <a:t>require</a:t>
            </a:r>
            <a:r>
              <a:rPr lang="en-US" sz="8000" dirty="0"/>
              <a:t> a CERP, while 1  state </a:t>
            </a:r>
            <a:r>
              <a:rPr lang="en-US" sz="8000" i="1" dirty="0"/>
              <a:t>encourages</a:t>
            </a:r>
            <a:r>
              <a:rPr lang="en-US" sz="8000" dirty="0"/>
              <a:t> a CERP.  </a:t>
            </a:r>
            <a:r>
              <a:rPr lang="en-US" sz="8000" dirty="0" smtClean="0"/>
              <a:t>Michigan is one of the 4 but implementation is not well addressed.</a:t>
            </a:r>
            <a:endParaRPr lang="en-US" sz="8000" dirty="0"/>
          </a:p>
          <a:p>
            <a:pPr lvl="2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7400" dirty="0"/>
              <a:t>In 2 states only athletic departments must have a CERP. </a:t>
            </a:r>
            <a:endParaRPr lang="en-US" dirty="0"/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4300" dirty="0"/>
              <a:t>Source: Education Commission of the States. </a:t>
            </a:r>
            <a:r>
              <a:rPr lang="en-US" sz="4300" i="1" dirty="0"/>
              <a:t>State Legislation: By State</a:t>
            </a:r>
            <a:r>
              <a:rPr lang="en-US" sz="4300" dirty="0"/>
              <a:t>. Retrieved from </a:t>
            </a:r>
            <a:r>
              <a:rPr lang="en-US" sz="4300" u="sng" dirty="0">
                <a:hlinkClick r:id="rId3"/>
              </a:rPr>
              <a:t>http://www.ecs.org/state-legislation-by-state/</a:t>
            </a:r>
            <a:r>
              <a:rPr lang="en-US" sz="4300" dirty="0"/>
              <a:t>. Accessed on August 25, 2015.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938338" y="6446838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</a:rPr>
              <a:t>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2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4845050" y="3141664"/>
            <a:ext cx="18573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1" y="1143000"/>
            <a:ext cx="99822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800" dirty="0">
                <a:latin typeface="Helvetica"/>
                <a:cs typeface="Helvetica"/>
              </a:rPr>
              <a:t>Michigan HB 4317 - Effective July 1, 2014, all Michigan schools (K-12) will have a cardiac emergency response plan to address:</a:t>
            </a:r>
          </a:p>
          <a:p>
            <a:pPr marL="458788" indent="-233363">
              <a:lnSpc>
                <a:spcPct val="110000"/>
              </a:lnSpc>
              <a:buClr>
                <a:srgbClr val="FFC000"/>
              </a:buClr>
              <a:buFont typeface="Arial"/>
              <a:buChar char="•"/>
              <a:defRPr/>
            </a:pPr>
            <a:r>
              <a:rPr lang="en-US" sz="2400" dirty="0">
                <a:latin typeface="Helvetica"/>
                <a:cs typeface="Helvetica"/>
              </a:rPr>
              <a:t>Maintenance of AEDs</a:t>
            </a:r>
          </a:p>
          <a:p>
            <a:pPr marL="458788" indent="-233363">
              <a:lnSpc>
                <a:spcPct val="110000"/>
              </a:lnSpc>
              <a:buClr>
                <a:srgbClr val="FFC000"/>
              </a:buClr>
              <a:buFont typeface="Arial"/>
              <a:buChar char="•"/>
              <a:defRPr/>
            </a:pPr>
            <a:r>
              <a:rPr lang="en-US" sz="2400" dirty="0">
                <a:latin typeface="Helvetica"/>
                <a:cs typeface="Helvetica"/>
              </a:rPr>
              <a:t>Cardiac emergency response team and its activation</a:t>
            </a:r>
          </a:p>
          <a:p>
            <a:pPr marL="458788" indent="-233363">
              <a:lnSpc>
                <a:spcPct val="110000"/>
              </a:lnSpc>
              <a:buClr>
                <a:srgbClr val="FFC000"/>
              </a:buClr>
              <a:buFont typeface="Arial"/>
              <a:buChar char="•"/>
              <a:defRPr/>
            </a:pPr>
            <a:r>
              <a:rPr lang="en-US" sz="2400" dirty="0">
                <a:latin typeface="Helvetica"/>
                <a:cs typeface="Helvetica"/>
              </a:rPr>
              <a:t>Communication throughout school campus</a:t>
            </a:r>
          </a:p>
          <a:p>
            <a:pPr marL="458788" indent="-233363">
              <a:lnSpc>
                <a:spcPct val="110000"/>
              </a:lnSpc>
              <a:buClr>
                <a:srgbClr val="FFC000"/>
              </a:buClr>
              <a:buFont typeface="Arial"/>
              <a:buChar char="•"/>
              <a:defRPr/>
            </a:pPr>
            <a:r>
              <a:rPr lang="en-US" sz="2400" dirty="0">
                <a:latin typeface="Helvetica"/>
                <a:cs typeface="Helvetica"/>
              </a:rPr>
              <a:t>For high schools (9-12): a training plan</a:t>
            </a:r>
          </a:p>
          <a:p>
            <a:pPr marL="458788" indent="-233363">
              <a:lnSpc>
                <a:spcPct val="110000"/>
              </a:lnSpc>
              <a:buClr>
                <a:srgbClr val="FFC000"/>
              </a:buClr>
              <a:buFont typeface="Arial"/>
              <a:buChar char="•"/>
              <a:defRPr/>
            </a:pPr>
            <a:r>
              <a:rPr lang="en-US" sz="2400" dirty="0">
                <a:latin typeface="Helvetica"/>
                <a:cs typeface="Helvetica"/>
              </a:rPr>
              <a:t>Local EMS integration</a:t>
            </a:r>
          </a:p>
          <a:p>
            <a:pPr>
              <a:lnSpc>
                <a:spcPct val="110000"/>
              </a:lnSpc>
              <a:buClr>
                <a:srgbClr val="FFC000"/>
              </a:buClr>
              <a:defRPr/>
            </a:pPr>
            <a:endParaRPr lang="en-US" sz="2800" dirty="0" smtClean="0">
              <a:latin typeface="Helvetica"/>
              <a:cs typeface="Helvetica"/>
            </a:endParaRPr>
          </a:p>
          <a:p>
            <a:pPr>
              <a:lnSpc>
                <a:spcPct val="110000"/>
              </a:lnSpc>
              <a:buClr>
                <a:srgbClr val="FFC000"/>
              </a:buClr>
              <a:defRPr/>
            </a:pPr>
            <a:r>
              <a:rPr lang="en-US" sz="2800" dirty="0" smtClean="0">
                <a:latin typeface="Helvetica"/>
                <a:cs typeface="Helvetica"/>
              </a:rPr>
              <a:t>Passed </a:t>
            </a:r>
            <a:r>
              <a:rPr lang="en-US" sz="2800" dirty="0">
                <a:latin typeface="Helvetica"/>
                <a:cs typeface="Helvetica"/>
              </a:rPr>
              <a:t>in Dec. 2016 – CPR education for students</a:t>
            </a:r>
          </a:p>
        </p:txBody>
      </p:sp>
      <p:sp>
        <p:nvSpPr>
          <p:cNvPr id="2970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Preparedness in Schools – Michigan Legislation - Advocacy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/>
          <a:stretch/>
        </p:blipFill>
        <p:spPr>
          <a:xfrm>
            <a:off x="8458200" y="2438400"/>
            <a:ext cx="3556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xfrm>
            <a:off x="1914525" y="304800"/>
            <a:ext cx="845185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CPR Education - Hands Only CPR: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 bwMode="auto">
          <a:xfrm>
            <a:off x="2076450" y="1290638"/>
            <a:ext cx="8104188" cy="1681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r>
              <a:rPr lang="en-US" altLang="en-US">
                <a:hlinkClick r:id="rId2"/>
              </a:rPr>
              <a:t>http://heart.arizona.edu/learn-cpr</a:t>
            </a:r>
            <a:endParaRPr lang="en-US" altLang="en-US"/>
          </a:p>
          <a:p>
            <a:r>
              <a:rPr lang="en-US" altLang="en-US">
                <a:hlinkClick r:id="rId3"/>
              </a:rPr>
              <a:t>www.heartrescuenow.com</a:t>
            </a:r>
            <a:endParaRPr lang="en-US" altLang="en-US"/>
          </a:p>
          <a:p>
            <a:r>
              <a:rPr lang="en-US" altLang="en-US">
                <a:hlinkClick r:id="rId4"/>
              </a:rPr>
              <a:t>www.heart.org/handsonlycpr</a:t>
            </a:r>
            <a:r>
              <a:rPr lang="en-US" altLang="en-US"/>
              <a:t>  (AHA 2012)</a:t>
            </a:r>
          </a:p>
          <a:p>
            <a:r>
              <a:rPr lang="en-US" altLang="en-US"/>
              <a:t>The Michigan Way - </a:t>
            </a:r>
            <a:r>
              <a:rPr lang="en-US" altLang="en-US" sz="1800">
                <a:solidFill>
                  <a:srgbClr val="000000"/>
                </a:solidFill>
                <a:latin typeface="Corbel" panose="020B0503020204020204" pitchFamily="34" charset="0"/>
                <a:hlinkClick r:id="rId5"/>
              </a:rPr>
              <a:t>https://www.youtube.com/watch?v=QLyxKFSwX5M</a:t>
            </a:r>
            <a:endParaRPr lang="en-US" altLang="en-US" sz="180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endParaRPr lang="en-US" altLang="en-US"/>
          </a:p>
        </p:txBody>
      </p:sp>
      <p:pic>
        <p:nvPicPr>
          <p:cNvPr id="30724" name="Picture 5" descr="Hands only CPR the michigan way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1"/>
          <a:stretch>
            <a:fillRect/>
          </a:stretch>
        </p:blipFill>
        <p:spPr bwMode="auto">
          <a:xfrm>
            <a:off x="3124200" y="2895600"/>
            <a:ext cx="52530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AEDs in schools save lives</a:t>
            </a:r>
          </a:p>
        </p:txBody>
      </p:sp>
      <p:sp>
        <p:nvSpPr>
          <p:cNvPr id="32771" name="Content Placeholder 10"/>
          <p:cNvSpPr>
            <a:spLocks noGrp="1"/>
          </p:cNvSpPr>
          <p:nvPr>
            <p:ph sz="quarter" idx="4294967295"/>
          </p:nvPr>
        </p:nvSpPr>
        <p:spPr bwMode="auto">
          <a:xfrm>
            <a:off x="6781801" y="1828800"/>
            <a:ext cx="5120482" cy="3951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altLang="en-US" dirty="0" smtClean="0"/>
              <a:t>80% survival to hospital d/c if AED supplied by school vs 50% if brought by EMS (OR 4.0)</a:t>
            </a:r>
          </a:p>
          <a:p>
            <a:endParaRPr lang="en-US" altLang="en-US" dirty="0" smtClean="0">
              <a:solidFill>
                <a:schemeClr val="bg1"/>
              </a:solidFill>
            </a:endParaRPr>
          </a:p>
          <a:p>
            <a:r>
              <a:rPr lang="en-US" altLang="en-US" dirty="0" smtClean="0"/>
              <a:t>79% survival with Emergency Action Plan vs 44% without (OR 4.6)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9"/>
          <a:stretch>
            <a:fillRect/>
          </a:stretch>
        </p:blipFill>
        <p:spPr bwMode="auto">
          <a:xfrm>
            <a:off x="1239838" y="1912939"/>
            <a:ext cx="4833938" cy="400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85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1765300" y="6327775"/>
            <a:ext cx="4319588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2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msgothic"/>
                <a:cs typeface="msgothic"/>
              </a:rPr>
              <a:t>Drezner</a:t>
            </a:r>
            <a:r>
              <a:rPr lang="en-GB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msgothic"/>
                <a:cs typeface="msgothic"/>
              </a:rPr>
              <a:t> J A et al. Br J Sports Med  Oct. 2013;0:1-6</a:t>
            </a:r>
          </a:p>
        </p:txBody>
      </p:sp>
      <p:sp>
        <p:nvSpPr>
          <p:cNvPr id="32774" name="TextBox 11"/>
          <p:cNvSpPr txBox="1">
            <a:spLocks noChangeArrowheads="1"/>
          </p:cNvSpPr>
          <p:nvPr/>
        </p:nvSpPr>
        <p:spPr bwMode="auto">
          <a:xfrm>
            <a:off x="677069" y="1143001"/>
            <a:ext cx="71834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rgbClr val="002060"/>
                </a:solidFill>
              </a:rPr>
              <a:t>2149 US high schools, prospective observational study of SCA</a:t>
            </a:r>
          </a:p>
          <a:p>
            <a:pPr eaLnBrk="1" hangingPunct="1"/>
            <a:r>
              <a:rPr lang="en-US" altLang="en-US" sz="2200" dirty="0">
                <a:solidFill>
                  <a:srgbClr val="002060"/>
                </a:solidFill>
              </a:rPr>
              <a:t>School- based  AEDs programs in 87%</a:t>
            </a:r>
          </a:p>
        </p:txBody>
      </p:sp>
      <p:sp>
        <p:nvSpPr>
          <p:cNvPr id="32775" name="TextBox 2"/>
          <p:cNvSpPr txBox="1">
            <a:spLocks noChangeArrowheads="1"/>
          </p:cNvSpPr>
          <p:nvPr/>
        </p:nvSpPr>
        <p:spPr bwMode="auto">
          <a:xfrm>
            <a:off x="1524000" y="5862908"/>
            <a:ext cx="441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2060"/>
                </a:solidFill>
              </a:rPr>
              <a:t>Survival to hospital discharge</a:t>
            </a:r>
          </a:p>
        </p:txBody>
      </p:sp>
    </p:spTree>
    <p:extLst>
      <p:ext uri="{BB962C8B-B14F-4D97-AF65-F5344CB8AC3E}">
        <p14:creationId xmlns:p14="http://schemas.microsoft.com/office/powerpoint/2010/main" val="1928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350" y="1587500"/>
            <a:ext cx="8104188" cy="4914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hlinkClick r:id="rId3"/>
              </a:rPr>
              <a:t>https://www.youtube.com/watch?v=yg3Ry_DzJgI</a:t>
            </a:r>
            <a:r>
              <a:rPr lang="en-US" sz="2000" dirty="0"/>
              <a:t> (5 min – EMS)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www.youtube.com/watch?v=r9blaWHHSls</a:t>
            </a:r>
            <a:r>
              <a:rPr lang="en-US" dirty="0" smtClean="0"/>
              <a:t> (2:32)**(1-1:51)</a:t>
            </a:r>
          </a:p>
          <a:p>
            <a:pPr marL="4572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14525" y="609600"/>
            <a:ext cx="8451850" cy="55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Claire – Project </a:t>
            </a:r>
            <a:r>
              <a:rPr lang="en-US" dirty="0" smtClean="0"/>
              <a:t>Save – When it all goes right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38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11785600" cy="4525963"/>
          </a:xfrm>
        </p:spPr>
        <p:txBody>
          <a:bodyPr>
            <a:noAutofit/>
          </a:bodyPr>
          <a:lstStyle/>
          <a:p>
            <a:r>
              <a:rPr lang="en-US" sz="2200" dirty="0"/>
              <a:t>Regardless of superb screening, there is no magic to always prevent SCA – proper response is key</a:t>
            </a:r>
          </a:p>
          <a:p>
            <a:r>
              <a:rPr lang="en-US" sz="2200" dirty="0"/>
              <a:t>Survival depends on CPR, AEDs, EMS, advanced life support and care, and planning.  The lack of anyone of these decreases the opportunity for survival</a:t>
            </a:r>
          </a:p>
          <a:p>
            <a:r>
              <a:rPr lang="en-US" sz="2200" dirty="0"/>
              <a:t>AEDs require a management plan and must be kept accessible. </a:t>
            </a:r>
          </a:p>
          <a:p>
            <a:pPr lvl="1"/>
            <a:r>
              <a:rPr lang="en-US" sz="2200" dirty="0"/>
              <a:t>They are suitable for children.  Ideally child adaptations are used for those under 8 years of age and less.</a:t>
            </a:r>
          </a:p>
          <a:p>
            <a:r>
              <a:rPr lang="en-US" sz="2200" dirty="0"/>
              <a:t>SCA in a sporting event is more likely to be witnessed with the opportunity for response if preparation has occurred.  That should </a:t>
            </a:r>
            <a:r>
              <a:rPr lang="en-US" sz="2200" u="sng" dirty="0"/>
              <a:t>not</a:t>
            </a:r>
            <a:r>
              <a:rPr lang="en-US" sz="2200" dirty="0"/>
              <a:t> be confused to make one think that most arrests occur at a sporting event.   </a:t>
            </a:r>
            <a:r>
              <a:rPr lang="en-US" sz="1800" dirty="0"/>
              <a:t>Link et al  </a:t>
            </a:r>
            <a:r>
              <a:rPr lang="en-US" sz="1800" dirty="0" err="1"/>
              <a:t>Circ</a:t>
            </a:r>
            <a:r>
              <a:rPr lang="en-US" sz="1800" dirty="0"/>
              <a:t> 2015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21673" y="304800"/>
            <a:ext cx="6535738" cy="54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Conclusions: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800"/>
            <a:ext cx="8940800" cy="4602164"/>
          </a:xfrm>
        </p:spPr>
        <p:txBody>
          <a:bodyPr>
            <a:normAutofit/>
          </a:bodyPr>
          <a:lstStyle/>
          <a:p>
            <a:r>
              <a:rPr lang="en-US" sz="3200" dirty="0"/>
              <a:t>Sudden, unexpected death is always a tragedy.  Professionals and hospitals are in a position to benefit from contributing to this prevention work and to improve outcomes through enhanced knowledge, increased awareness, and advocacy to reduce this cause of tragic, premature death</a:t>
            </a:r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07818" y="228600"/>
            <a:ext cx="6862763" cy="53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Conclusions: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8571"/>
          <a:stretch/>
        </p:blipFill>
        <p:spPr>
          <a:xfrm rot="5400000">
            <a:off x="9358086" y="1081315"/>
            <a:ext cx="246742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1"/>
            <a:ext cx="6477000" cy="4680857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ea typeface="ＭＳ Ｐゴシック" charset="0"/>
                <a:cs typeface="Arial" panose="020B0604020202020204" pitchFamily="34" charset="0"/>
              </a:rPr>
              <a:t>Project </a:t>
            </a:r>
            <a:r>
              <a:rPr lang="en-US" altLang="ja-JP" sz="2800" dirty="0">
                <a:ea typeface="ＭＳ Ｐゴシック" charset="0"/>
                <a:cs typeface="Arial" panose="020B0604020202020204" pitchFamily="34" charset="0"/>
              </a:rPr>
              <a:t>ADAM National and Affiliate Coordinators </a:t>
            </a:r>
          </a:p>
          <a:p>
            <a:pPr lvl="1"/>
            <a:r>
              <a:rPr lang="en-US" altLang="ja-JP" sz="2800" dirty="0">
                <a:ea typeface="ＭＳ Ｐゴシック" charset="0"/>
                <a:cs typeface="Arial" panose="020B0604020202020204" pitchFamily="34" charset="0"/>
              </a:rPr>
              <a:t>Project ADAM MI - Monica Goble MD </a:t>
            </a:r>
          </a:p>
          <a:p>
            <a:r>
              <a:rPr lang="en-US" sz="2800" dirty="0" smtClean="0">
                <a:ea typeface="ＭＳ Ｐゴシック" charset="0"/>
                <a:cs typeface="Arial" panose="020B0604020202020204" pitchFamily="34" charset="0"/>
              </a:rPr>
              <a:t>C</a:t>
            </a:r>
            <a:r>
              <a:rPr lang="en-US" sz="2800" dirty="0">
                <a:ea typeface="ＭＳ Ｐゴシック" charset="0"/>
                <a:cs typeface="Arial" panose="020B0604020202020204" pitchFamily="34" charset="0"/>
              </a:rPr>
              <a:t>. S. Mott Children</a:t>
            </a:r>
            <a:r>
              <a:rPr lang="ja-JP" altLang="en-US" sz="2800" dirty="0"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US" altLang="ja-JP" sz="2800" dirty="0">
                <a:ea typeface="ＭＳ Ｐゴシック" charset="0"/>
                <a:cs typeface="Arial" panose="020B0604020202020204" pitchFamily="34" charset="0"/>
              </a:rPr>
              <a:t>s Hospital </a:t>
            </a:r>
            <a:r>
              <a:rPr lang="en-US" altLang="ja-JP" sz="2800" dirty="0" smtClean="0">
                <a:ea typeface="ＭＳ Ｐゴシック" charset="0"/>
                <a:cs typeface="Arial" panose="020B0604020202020204" pitchFamily="34" charset="0"/>
              </a:rPr>
              <a:t>–University of Michigan Congenital </a:t>
            </a:r>
            <a:r>
              <a:rPr lang="en-US" altLang="ja-JP" sz="2800" dirty="0">
                <a:ea typeface="ＭＳ Ｐゴシック" charset="0"/>
                <a:cs typeface="Arial" panose="020B0604020202020204" pitchFamily="34" charset="0"/>
              </a:rPr>
              <a:t>Heart Center – Sudden Cardiac Death in Young (SCDY) Prevention Committee</a:t>
            </a:r>
          </a:p>
          <a:p>
            <a:r>
              <a:rPr lang="en-US" altLang="ja-JP" sz="2800" dirty="0" err="1" smtClean="0">
                <a:ea typeface="ＭＳ Ｐゴシック" charset="0"/>
                <a:cs typeface="Arial" panose="020B0604020202020204" pitchFamily="34" charset="0"/>
              </a:rPr>
              <a:t>Mi</a:t>
            </a:r>
            <a:r>
              <a:rPr lang="en-US" altLang="ja-JP" sz="2800" dirty="0" smtClean="0"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ea typeface="ＭＳ Ｐゴシック" charset="0"/>
                <a:cs typeface="Arial" panose="020B0604020202020204" pitchFamily="34" charset="0"/>
              </a:rPr>
              <a:t>Dept. of Health &amp; Human Services – Michigan Alliance for </a:t>
            </a:r>
            <a:r>
              <a:rPr lang="en-US" altLang="ja-JP" sz="2800" dirty="0" smtClean="0">
                <a:ea typeface="ＭＳ Ｐゴシック" charset="0"/>
                <a:cs typeface="Arial" panose="020B0604020202020204" pitchFamily="34" charset="0"/>
              </a:rPr>
              <a:t>Prevention </a:t>
            </a:r>
            <a:r>
              <a:rPr lang="en-US" altLang="ja-JP" sz="2800" dirty="0">
                <a:ea typeface="ＭＳ Ｐゴシック" charset="0"/>
                <a:cs typeface="Arial" panose="020B0604020202020204" pitchFamily="34" charset="0"/>
              </a:rPr>
              <a:t>SCDY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9992" y="6389914"/>
            <a:ext cx="327334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5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8900" y="1621064"/>
            <a:ext cx="5791199" cy="4343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46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 HEART CENTER</a:t>
            </a:r>
            <a:endParaRPr lang="en-US" dirty="0"/>
          </a:p>
        </p:txBody>
      </p:sp>
      <p:pic>
        <p:nvPicPr>
          <p:cNvPr id="7" name="Picture 6" descr="Signature-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81403"/>
            <a:ext cx="2133600" cy="14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Objectives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/>
              <a:t>List conditions that create risk for sudden cardiac arrest (SCA)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Define primary and secondary prevention for sudden cardiac death (SCD) in the young. 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Describe collaboration of Project ADAM and Michigan’s strategies 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Raise awareness about the opportunity for collaboration between hospitals, professionals, and schools/communities to implement strategies to respond to SCA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Outline elements of prevention of SCD in school settings</a:t>
            </a:r>
          </a:p>
          <a:p>
            <a:pPr>
              <a:spcBef>
                <a:spcPts val="0"/>
              </a:spcBef>
            </a:pPr>
            <a:endParaRPr lang="en-US" sz="2286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z="1905">
                <a:solidFill>
                  <a:srgbClr val="FFC000"/>
                </a:solidFill>
              </a:rPr>
              <a:pPr/>
              <a:t>5</a:t>
            </a:fld>
            <a:endParaRPr lang="en-US" sz="1905" dirty="0">
              <a:solidFill>
                <a:srgbClr val="FFC000"/>
              </a:solidFill>
            </a:endParaRPr>
          </a:p>
        </p:txBody>
      </p:sp>
      <p:pic>
        <p:nvPicPr>
          <p:cNvPr id="4" name="Picture 3" descr="cpr_pic2.24222247_std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4579514"/>
            <a:ext cx="1614072" cy="133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3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</a:rPr>
              <a:t>Background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00" y="1066800"/>
            <a:ext cx="11430000" cy="507740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CB224"/>
              </a:buClr>
              <a:buSzPct val="125000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Sudden cardiac arrest (SCA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), often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resulting from disruption in the heart’s electrical system (usually from ventricular fibrillation), occurs in approximately 360,000 people/year in community settings.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Mozaffarian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al., 2015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rgbClr val="FCB224"/>
              </a:buClr>
              <a:buSzPct val="125000"/>
              <a:buNone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CB224"/>
              </a:buClr>
              <a:buSzPct val="125000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Individuals of all ages may have conditions that create risk for SCA which can result in neurological impairment or death. </a:t>
            </a: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rgbClr val="FCB224"/>
              </a:buClr>
              <a:buSzPct val="125000"/>
              <a:buNone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CB224"/>
              </a:buClr>
              <a:buSzPct val="125000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While the survival rate of SCA is low, studies show that a prompt response with bystander Cardio-pulmonary Resuscitation (CPR) and Automatic External Defibrillator (AED) availability could double or triple survival rates.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(Institute of Medicine,2015)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Trained teams in schools can save lives. </a:t>
            </a: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rgbClr val="FCB224"/>
              </a:buClr>
              <a:buSzPct val="125000"/>
              <a:buNone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CB224"/>
              </a:buClr>
              <a:buSzPct val="125000"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State laws vary – some require AEDs but not CERPs, CPR, etc.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8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4845050" y="3141664"/>
            <a:ext cx="18573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7" name="Picture 26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890588"/>
            <a:ext cx="6667500" cy="40624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24000" y="5016543"/>
            <a:ext cx="85725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>
              <a:defRPr/>
            </a:pPr>
            <a:r>
              <a:rPr lang="en-US" sz="1400" baseline="30000" dirty="0">
                <a:solidFill>
                  <a:srgbClr val="002060"/>
                </a:solidFill>
                <a:latin typeface="Arial"/>
                <a:cs typeface="Arial"/>
              </a:rPr>
              <a:t>1 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Vital Statistics of the U.S., Data Warehouse, National Center for Health Statistics.;  </a:t>
            </a:r>
            <a:r>
              <a:rPr lang="en-US" sz="1400" baseline="30000" dirty="0">
                <a:solidFill>
                  <a:srgbClr val="002060"/>
                </a:solidFill>
                <a:latin typeface="Arial"/>
                <a:cs typeface="Arial"/>
              </a:rPr>
              <a:t>2 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Chugh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SS, et al. </a:t>
            </a:r>
            <a:r>
              <a:rPr lang="en-US" sz="1400" i="1" dirty="0">
                <a:solidFill>
                  <a:srgbClr val="002060"/>
                </a:solidFill>
                <a:latin typeface="Arial"/>
                <a:cs typeface="Arial"/>
              </a:rPr>
              <a:t>J Am </a:t>
            </a:r>
            <a:r>
              <a:rPr lang="en-US" sz="1400" i="1" dirty="0" err="1">
                <a:solidFill>
                  <a:srgbClr val="002060"/>
                </a:solidFill>
                <a:latin typeface="Arial"/>
                <a:cs typeface="Arial"/>
              </a:rPr>
              <a:t>Coll</a:t>
            </a:r>
            <a:r>
              <a:rPr lang="en-US" sz="1400" i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Arial"/>
                <a:cs typeface="Arial"/>
              </a:rPr>
              <a:t>Cardiol</a:t>
            </a:r>
            <a:r>
              <a:rPr lang="en-US" sz="1400" i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2004;44:1268-1275;  </a:t>
            </a:r>
            <a:r>
              <a:rPr lang="en-US" sz="1400" baseline="30000" dirty="0">
                <a:solidFill>
                  <a:srgbClr val="002060"/>
                </a:solidFill>
                <a:latin typeface="Arial"/>
                <a:cs typeface="Arial"/>
              </a:rPr>
              <a:t>3 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Nichol G, et al. </a:t>
            </a:r>
            <a:r>
              <a:rPr lang="en-US" sz="1400" i="1" dirty="0">
                <a:solidFill>
                  <a:srgbClr val="002060"/>
                </a:solidFill>
                <a:latin typeface="Arial"/>
                <a:cs typeface="Arial"/>
              </a:rPr>
              <a:t>JAMA. 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2008;300:1423-1431.;  </a:t>
            </a:r>
            <a:r>
              <a:rPr lang="en-US" sz="1400" baseline="30000" dirty="0">
                <a:solidFill>
                  <a:srgbClr val="002060"/>
                </a:solidFill>
                <a:latin typeface="Arial"/>
                <a:cs typeface="Arial"/>
              </a:rPr>
              <a:t>4 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Department of Health and Human Services. Centers for Disease Control and Prevention:     </a:t>
            </a:r>
            <a:r>
              <a:rPr lang="en-US" sz="1400" baseline="30000" dirty="0">
                <a:solidFill>
                  <a:srgbClr val="002060"/>
                </a:solidFill>
                <a:latin typeface="Arial"/>
                <a:cs typeface="Arial"/>
              </a:rPr>
              <a:t>5 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Avert Organization: 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hlinkClick r:id="rId4"/>
              </a:rPr>
              <a:t>www.avert.org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;   </a:t>
            </a:r>
            <a:r>
              <a:rPr lang="en-US" sz="1400" baseline="30000" dirty="0">
                <a:solidFill>
                  <a:srgbClr val="002060"/>
                </a:solidFill>
                <a:latin typeface="Arial"/>
                <a:cs typeface="Arial"/>
              </a:rPr>
              <a:t>6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2008 Heart and Stroke Statistics Update. American Heart Association.</a:t>
            </a:r>
          </a:p>
          <a:p>
            <a:pPr marL="342900" indent="-342900">
              <a:defRPr/>
            </a:pPr>
            <a:endParaRPr lang="en-US" sz="10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1269" name="Title 1"/>
          <p:cNvSpPr>
            <a:spLocks noGrp="1"/>
          </p:cNvSpPr>
          <p:nvPr>
            <p:ph type="title"/>
          </p:nvPr>
        </p:nvSpPr>
        <p:spPr bwMode="auto">
          <a:xfrm>
            <a:off x="1828800" y="268246"/>
            <a:ext cx="845185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Number of Deaths in the 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3028"/>
            <a:ext cx="9144000" cy="8382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auses of sudden cardiac death</a:t>
            </a:r>
            <a:endParaRPr lang="en-US" dirty="0"/>
          </a:p>
        </p:txBody>
      </p:sp>
      <p:sp>
        <p:nvSpPr>
          <p:cNvPr id="448514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10515600" cy="468085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82732" indent="-282732">
              <a:spcBef>
                <a:spcPts val="0"/>
              </a:spcBef>
            </a:pP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Structural / Functional Abnormalities – </a:t>
            </a:r>
            <a:r>
              <a:rPr lang="en-US" sz="2191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PUMPING &amp; RHYTHM </a:t>
            </a:r>
          </a:p>
          <a:p>
            <a:pPr marL="609310" lvl="1" indent="-282732">
              <a:spcBef>
                <a:spcPts val="0"/>
              </a:spcBef>
            </a:pP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Coronary artery disease (most common overall)</a:t>
            </a:r>
          </a:p>
          <a:p>
            <a:pPr marL="609310" lvl="1" indent="-282732">
              <a:spcBef>
                <a:spcPts val="0"/>
              </a:spcBef>
            </a:pP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Myocardial Infarction, hypertrophic cardiomyopathy, coronary artery anomalies, myocarditis, dilated cardiomyopathy, congenital heart defect (pre/post-op), </a:t>
            </a:r>
            <a:r>
              <a:rPr lang="en-US" sz="2191" dirty="0" err="1">
                <a:latin typeface="Helvetica" charset="0"/>
                <a:ea typeface="ＭＳ Ｐゴシック" charset="0"/>
                <a:cs typeface="ＭＳ Ｐゴシック" charset="0"/>
              </a:rPr>
              <a:t>Marfan’s</a:t>
            </a: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 syndrome </a:t>
            </a:r>
          </a:p>
          <a:p>
            <a:pPr marL="282732" indent="-282732">
              <a:spcBef>
                <a:spcPts val="0"/>
              </a:spcBef>
            </a:pP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Electrical Abnormalities  - </a:t>
            </a:r>
            <a:r>
              <a:rPr lang="en-US" sz="2191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RHYTHM</a:t>
            </a:r>
            <a:endParaRPr lang="en-US" sz="219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609310" lvl="1" indent="-282732">
              <a:spcBef>
                <a:spcPts val="0"/>
              </a:spcBef>
            </a:pP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Long QT syndrome, Wolff-Parkinson-White, </a:t>
            </a:r>
            <a:r>
              <a:rPr lang="en-US" sz="2191" dirty="0" err="1">
                <a:latin typeface="Helvetica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286" dirty="0" err="1">
                <a:latin typeface="Helvetica"/>
              </a:rPr>
              <a:t>atecholaminergic</a:t>
            </a: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 polymorphic ventricular </a:t>
            </a:r>
            <a:r>
              <a:rPr lang="en-US" sz="2191" dirty="0" smtClean="0">
                <a:latin typeface="Helvetica" charset="0"/>
                <a:ea typeface="ＭＳ Ｐゴシック" charset="0"/>
                <a:cs typeface="ＭＳ Ｐゴシック" charset="0"/>
              </a:rPr>
              <a:t>tachycardia</a:t>
            </a: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191" dirty="0" err="1">
                <a:latin typeface="Helvetica" charset="0"/>
                <a:ea typeface="ＭＳ Ｐゴシック" charset="0"/>
                <a:cs typeface="ＭＳ Ｐゴシック" charset="0"/>
              </a:rPr>
              <a:t>arrhythmogenic</a:t>
            </a: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 RV dysplasia, </a:t>
            </a:r>
            <a:r>
              <a:rPr lang="en-US" sz="2191" dirty="0" err="1">
                <a:latin typeface="Helvetica" charset="0"/>
                <a:ea typeface="ＭＳ Ｐゴシック" charset="0"/>
                <a:cs typeface="ＭＳ Ｐゴシック" charset="0"/>
              </a:rPr>
              <a:t>Brugada</a:t>
            </a: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 syndrome, heart block, Short QT syndrome  </a:t>
            </a:r>
          </a:p>
          <a:p>
            <a:pPr marL="282732" indent="-282732">
              <a:spcBef>
                <a:spcPts val="0"/>
              </a:spcBef>
            </a:pP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Miscellaneous</a:t>
            </a:r>
          </a:p>
          <a:p>
            <a:pPr marL="609310" lvl="1" indent="-282732">
              <a:spcBef>
                <a:spcPts val="0"/>
              </a:spcBef>
            </a:pP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Drugs, Stimulants, Pulmonary HTN, </a:t>
            </a:r>
            <a:r>
              <a:rPr lang="en-US" sz="2191" dirty="0" err="1">
                <a:latin typeface="Helvetica" charset="0"/>
                <a:ea typeface="ＭＳ Ｐゴシック" charset="0"/>
                <a:cs typeface="ＭＳ Ｐゴシック" charset="0"/>
              </a:rPr>
              <a:t>Commotio</a:t>
            </a:r>
            <a:r>
              <a:rPr lang="en-US" sz="219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191" dirty="0" err="1">
                <a:latin typeface="Helvetica" charset="0"/>
                <a:ea typeface="ＭＳ Ｐゴシック" charset="0"/>
                <a:cs typeface="ＭＳ Ｐゴシック" charset="0"/>
              </a:rPr>
              <a:t>cordis</a:t>
            </a:r>
            <a:endParaRPr lang="en-US" sz="2191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609310" lvl="1" indent="-282732"/>
            <a:endParaRPr lang="en-US" sz="2476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4845279" y="3155346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4505-985F-49BE-8C1F-E0CFEEC3F372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6300" y="330962"/>
            <a:ext cx="2336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reen Shot 2014-09-06 at 1.0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-12700"/>
            <a:ext cx="43878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6540500" y="2001253"/>
            <a:ext cx="2489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York Daily News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Sports Illustrated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ESPN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ABC national TV news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4516438"/>
            <a:ext cx="5746750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372226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BD31230-475F-47AC-B6CA-0ACBC074E388}" type="slidenum">
              <a:rPr lang="en-US" altLang="en-US" sz="2000">
                <a:solidFill>
                  <a:srgbClr val="FFC000"/>
                </a:solidFill>
              </a:rPr>
              <a:pPr eaLnBrk="1" hangingPunct="1"/>
              <a:t>9</a:t>
            </a:fld>
            <a:endParaRPr lang="en-US" altLang="en-US" sz="2000">
              <a:solidFill>
                <a:srgbClr val="FFC000"/>
              </a:solidFill>
            </a:endParaRPr>
          </a:p>
        </p:txBody>
      </p:sp>
      <p:sp>
        <p:nvSpPr>
          <p:cNvPr id="23558" name="Rectangle 1"/>
          <p:cNvSpPr>
            <a:spLocks noChangeArrowheads="1"/>
          </p:cNvSpPr>
          <p:nvPr/>
        </p:nvSpPr>
        <p:spPr bwMode="auto">
          <a:xfrm>
            <a:off x="6276975" y="3251201"/>
            <a:ext cx="433228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hlinkClick r:id="rId5"/>
              </a:rPr>
              <a:t>https://vimeo.com/133198608</a:t>
            </a:r>
            <a:endParaRPr lang="en-US" altLang="en-US" sz="240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2800"/>
              <a:t>2:10-3:17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0500" y="332583"/>
            <a:ext cx="54991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When it all goes wrong – </a:t>
            </a:r>
          </a:p>
          <a:p>
            <a:r>
              <a:rPr lang="en-US" sz="2800" dirty="0" smtClean="0"/>
              <a:t>What can happen without </a:t>
            </a:r>
            <a:r>
              <a:rPr lang="en-US" sz="2800" i="1" dirty="0" smtClean="0"/>
              <a:t>adequate</a:t>
            </a:r>
            <a:r>
              <a:rPr lang="en-US" sz="2800" dirty="0" smtClean="0"/>
              <a:t> planning and preparation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75149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UM">
      <a:dk1>
        <a:srgbClr val="000050"/>
      </a:dk1>
      <a:lt1>
        <a:sysClr val="window" lastClr="FFFFFF"/>
      </a:lt1>
      <a:dk2>
        <a:srgbClr val="303C6E"/>
      </a:dk2>
      <a:lt2>
        <a:srgbClr val="FFFFCC"/>
      </a:lt2>
      <a:accent1>
        <a:srgbClr val="000066"/>
      </a:accent1>
      <a:accent2>
        <a:srgbClr val="0000CC"/>
      </a:accent2>
      <a:accent3>
        <a:srgbClr val="FFCC00"/>
      </a:accent3>
      <a:accent4>
        <a:srgbClr val="FFFF00"/>
      </a:accent4>
      <a:accent5>
        <a:srgbClr val="FFFFCC"/>
      </a:accent5>
      <a:accent6>
        <a:srgbClr val="005BD3"/>
      </a:accent6>
      <a:hlink>
        <a:srgbClr val="00349E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13548</TotalTime>
  <Words>2325</Words>
  <Application>Microsoft Office PowerPoint</Application>
  <PresentationFormat>Widescreen</PresentationFormat>
  <Paragraphs>282</Paragraphs>
  <Slides>40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MS PGothic</vt:lpstr>
      <vt:lpstr>MS PGothic</vt:lpstr>
      <vt:lpstr>Arial</vt:lpstr>
      <vt:lpstr>Arial Bold</vt:lpstr>
      <vt:lpstr>Arial Rounded MT Bold</vt:lpstr>
      <vt:lpstr>Calibri</vt:lpstr>
      <vt:lpstr>Century Gothic</vt:lpstr>
      <vt:lpstr>Corbel</vt:lpstr>
      <vt:lpstr>Franklin Gothic Book</vt:lpstr>
      <vt:lpstr>Franklin Gothic Medium</vt:lpstr>
      <vt:lpstr>Helvetica</vt:lpstr>
      <vt:lpstr>msgothic</vt:lpstr>
      <vt:lpstr>NexusSans</vt:lpstr>
      <vt:lpstr>NexusSerif</vt:lpstr>
      <vt:lpstr>Tahoma</vt:lpstr>
      <vt:lpstr>Times New Roman</vt:lpstr>
      <vt:lpstr>Univers LT Std 57 Cn</vt:lpstr>
      <vt:lpstr>Wingdings</vt:lpstr>
      <vt:lpstr>Default Theme</vt:lpstr>
      <vt:lpstr>Microsoft Excel Chart</vt:lpstr>
      <vt:lpstr> Heart Safe Schools: CPR, AEDS, CERPS Project ADAM</vt:lpstr>
      <vt:lpstr>PowerPoint Presentation</vt:lpstr>
      <vt:lpstr>PowerPoint Presentation</vt:lpstr>
      <vt:lpstr>Thanks to……</vt:lpstr>
      <vt:lpstr>Objectives</vt:lpstr>
      <vt:lpstr>Background Information</vt:lpstr>
      <vt:lpstr>Number of Deaths in the US</vt:lpstr>
      <vt:lpstr>Causes of sudden cardiac death</vt:lpstr>
      <vt:lpstr>PowerPoint Presentation</vt:lpstr>
      <vt:lpstr>Prevention –  Lessons from Wes </vt:lpstr>
      <vt:lpstr>PowerPoint Presentation</vt:lpstr>
      <vt:lpstr>Secondary Prevention – prevent the death from the arrest Emergency Preparedness: Controversy FREE!</vt:lpstr>
      <vt:lpstr>Project ADAM –   *In memory of Adam Lemel with Children’s Hospital of Wisconsin –  Automated Defibrillators in Adam’s Memory</vt:lpstr>
      <vt:lpstr>PowerPoint Presentation</vt:lpstr>
      <vt:lpstr>PowerPoint Presentation</vt:lpstr>
      <vt:lpstr>PowerPoint Presentation</vt:lpstr>
      <vt:lpstr>Project ADAM Michigan ‘Our Work’</vt:lpstr>
      <vt:lpstr>Engage Schools  - administrator, nurse, coach….  Contact person in the school is essential Do your teachers, coaches (team captains), EMS, community members, etc. know the plan?</vt:lpstr>
      <vt:lpstr>Two initial questions from Jocelyn Leonard for school teams, students, or anyone who could be a responder…..</vt:lpstr>
      <vt:lpstr>Project ADAM MI – email projectadam@med.umich.edu Suggested Planning Guide for Schools</vt:lpstr>
      <vt:lpstr>Recognition</vt:lpstr>
      <vt:lpstr>PowerPoint Presentation</vt:lpstr>
      <vt:lpstr>PowerPoint Presentation</vt:lpstr>
      <vt:lpstr>Project ADAM MI Guide - AEDs</vt:lpstr>
      <vt:lpstr>Emergency School Drills</vt:lpstr>
      <vt:lpstr>PowerPoint Presentation</vt:lpstr>
      <vt:lpstr>PowerPoint Presentation</vt:lpstr>
      <vt:lpstr>PowerPoint Presentation</vt:lpstr>
      <vt:lpstr>SCA Preparedness in MI (Project ADAM)</vt:lpstr>
      <vt:lpstr>PowerPoint Presentation</vt:lpstr>
      <vt:lpstr>PowerPoint Presentation</vt:lpstr>
      <vt:lpstr>PowerPoint Presentation</vt:lpstr>
      <vt:lpstr>Project ADAM – Need to tailor for state/area/organization</vt:lpstr>
      <vt:lpstr>Preparedness in Schools – Michigan Legislation - Advocacy</vt:lpstr>
      <vt:lpstr>CPR Education - Hands Only CPR:</vt:lpstr>
      <vt:lpstr>AEDs in schools save lives</vt:lpstr>
      <vt:lpstr>Claire – Project Save – When it all goes right </vt:lpstr>
      <vt:lpstr>PowerPoint Presentation</vt:lpstr>
      <vt:lpstr>PowerPoint Presentation</vt:lpstr>
      <vt:lpstr>CONGENITAL HEART CENTER</vt:lpstr>
    </vt:vector>
  </TitlesOfParts>
  <Company>University of Michigan Hospital and Health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UMHS Finance</dc:creator>
  <cp:lastModifiedBy>Fosse, Gwen</cp:lastModifiedBy>
  <cp:revision>209</cp:revision>
  <cp:lastPrinted>2012-12-19T21:37:31Z</cp:lastPrinted>
  <dcterms:created xsi:type="dcterms:W3CDTF">2012-09-24T13:18:52Z</dcterms:created>
  <dcterms:modified xsi:type="dcterms:W3CDTF">2020-01-24T20:48:47Z</dcterms:modified>
</cp:coreProperties>
</file>