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notesSlides/notesSlide1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1.xml" ContentType="application/vnd.openxmlformats-officedocument.presentationml.notesSlide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39.xml" ContentType="application/vnd.openxmlformats-officedocument.presentationml.tags+xml"/>
  <Override PartName="/ppt/notesSlides/notesSlide26.xml" ContentType="application/vnd.openxmlformats-officedocument.presentationml.notesSlide+xml"/>
  <Override PartName="/ppt/tags/tag40.xml" ContentType="application/vnd.openxmlformats-officedocument.presentationml.tags+xml"/>
  <Override PartName="/ppt/notesSlides/notesSlide27.xml" ContentType="application/vnd.openxmlformats-officedocument.presentationml.notesSlide+xml"/>
  <Override PartName="/ppt/tags/tag41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tags/tag42.xml" ContentType="application/vnd.openxmlformats-officedocument.presentationml.tags+xml"/>
  <Override PartName="/ppt/notesSlides/notesSlide30.xml" ContentType="application/vnd.openxmlformats-officedocument.presentationml.notesSlide+xml"/>
  <Override PartName="/ppt/tags/tag43.xml" ContentType="application/vnd.openxmlformats-officedocument.presentationml.tags+xml"/>
  <Override PartName="/ppt/notesSlides/notesSlide31.xml" ContentType="application/vnd.openxmlformats-officedocument.presentationml.notesSlide+xml"/>
  <Override PartName="/ppt/tags/tag44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45.xml" ContentType="application/vnd.openxmlformats-officedocument.presentationml.tags+xml"/>
  <Override PartName="/ppt/notesSlides/notesSlide3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6.xml" ContentType="application/vnd.openxmlformats-officedocument.presentationml.notesSlide+xml"/>
  <Override PartName="/ppt/tags/tag48.xml" ContentType="application/vnd.openxmlformats-officedocument.presentationml.tags+xml"/>
  <Override PartName="/ppt/notesSlides/notesSlide37.xml" ContentType="application/vnd.openxmlformats-officedocument.presentationml.notesSlide+xml"/>
  <Override PartName="/ppt/tags/tag49.xml" ContentType="application/vnd.openxmlformats-officedocument.presentationml.tags+xml"/>
  <Override PartName="/ppt/notesSlides/notesSlide38.xml" ContentType="application/vnd.openxmlformats-officedocument.presentationml.notesSlide+xml"/>
  <Override PartName="/ppt/tags/tag50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  <p:sldMasterId id="2147483908" r:id="rId2"/>
    <p:sldMasterId id="2147483916" r:id="rId3"/>
  </p:sldMasterIdLst>
  <p:notesMasterIdLst>
    <p:notesMasterId r:id="rId55"/>
  </p:notesMasterIdLst>
  <p:handoutMasterIdLst>
    <p:handoutMasterId r:id="rId56"/>
  </p:handoutMasterIdLst>
  <p:sldIdLst>
    <p:sldId id="357" r:id="rId4"/>
    <p:sldId id="295" r:id="rId5"/>
    <p:sldId id="466" r:id="rId6"/>
    <p:sldId id="372" r:id="rId7"/>
    <p:sldId id="460" r:id="rId8"/>
    <p:sldId id="469" r:id="rId9"/>
    <p:sldId id="392" r:id="rId10"/>
    <p:sldId id="447" r:id="rId11"/>
    <p:sldId id="308" r:id="rId12"/>
    <p:sldId id="309" r:id="rId13"/>
    <p:sldId id="314" r:id="rId14"/>
    <p:sldId id="315" r:id="rId15"/>
    <p:sldId id="316" r:id="rId16"/>
    <p:sldId id="318" r:id="rId17"/>
    <p:sldId id="359" r:id="rId18"/>
    <p:sldId id="320" r:id="rId19"/>
    <p:sldId id="321" r:id="rId20"/>
    <p:sldId id="473" r:id="rId21"/>
    <p:sldId id="332" r:id="rId22"/>
    <p:sldId id="396" r:id="rId23"/>
    <p:sldId id="432" r:id="rId24"/>
    <p:sldId id="433" r:id="rId25"/>
    <p:sldId id="380" r:id="rId26"/>
    <p:sldId id="442" r:id="rId27"/>
    <p:sldId id="373" r:id="rId28"/>
    <p:sldId id="260" r:id="rId29"/>
    <p:sldId id="379" r:id="rId30"/>
    <p:sldId id="382" r:id="rId31"/>
    <p:sldId id="499" r:id="rId32"/>
    <p:sldId id="498" r:id="rId33"/>
    <p:sldId id="268" r:id="rId34"/>
    <p:sldId id="462" r:id="rId35"/>
    <p:sldId id="402" r:id="rId36"/>
    <p:sldId id="463" r:id="rId37"/>
    <p:sldId id="390" r:id="rId38"/>
    <p:sldId id="275" r:id="rId39"/>
    <p:sldId id="278" r:id="rId40"/>
    <p:sldId id="464" r:id="rId41"/>
    <p:sldId id="394" r:id="rId42"/>
    <p:sldId id="371" r:id="rId43"/>
    <p:sldId id="474" r:id="rId44"/>
    <p:sldId id="272" r:id="rId45"/>
    <p:sldId id="269" r:id="rId46"/>
    <p:sldId id="270" r:id="rId47"/>
    <p:sldId id="500" r:id="rId48"/>
    <p:sldId id="398" r:id="rId49"/>
    <p:sldId id="293" r:id="rId50"/>
    <p:sldId id="374" r:id="rId51"/>
    <p:sldId id="389" r:id="rId52"/>
    <p:sldId id="468" r:id="rId53"/>
    <p:sldId id="471" r:id="rId54"/>
  </p:sldIdLst>
  <p:sldSz cx="9144000" cy="6858000" type="screen4x3"/>
  <p:notesSz cx="6858000" cy="9144000"/>
  <p:custDataLst>
    <p:tags r:id="rId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57"/>
    <a:srgbClr val="595959"/>
    <a:srgbClr val="005DA4"/>
    <a:srgbClr val="439539"/>
    <a:srgbClr val="1E5A70"/>
    <a:srgbClr val="FBCDA7"/>
    <a:srgbClr val="C198E0"/>
    <a:srgbClr val="FFFFFF"/>
    <a:srgbClr val="2DDB42"/>
    <a:srgbClr val="CE3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5" autoAdjust="0"/>
    <p:restoredTop sz="80400" autoAdjust="0"/>
  </p:normalViewPr>
  <p:slideViewPr>
    <p:cSldViewPr snapToGrid="0">
      <p:cViewPr varScale="1">
        <p:scale>
          <a:sx n="91" d="100"/>
          <a:sy n="91" d="100"/>
        </p:scale>
        <p:origin x="1872" y="96"/>
      </p:cViewPr>
      <p:guideLst>
        <p:guide orient="horz" pos="1032"/>
        <p:guide pos="2880"/>
        <p:guide orient="horz" pos="528"/>
        <p:guide pos="3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10A493-C35E-47CD-80C8-6CDC467661E5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2722C73-C723-4909-8D41-B95E6240F186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Equipment</a:t>
          </a:r>
        </a:p>
      </dgm:t>
    </dgm:pt>
    <dgm:pt modelId="{0A195D27-D5AC-4D62-9995-E972FCD8AECF}" type="parTrans" cxnId="{70454A85-D286-405E-804E-671BC570171B}">
      <dgm:prSet/>
      <dgm:spPr/>
      <dgm:t>
        <a:bodyPr/>
        <a:lstStyle/>
        <a:p>
          <a:endParaRPr lang="en-US"/>
        </a:p>
      </dgm:t>
    </dgm:pt>
    <dgm:pt modelId="{C07A8396-0725-4C2D-A15B-90D52C8A09F5}" type="sibTrans" cxnId="{70454A85-D286-405E-804E-671BC570171B}">
      <dgm:prSet/>
      <dgm:spPr/>
      <dgm:t>
        <a:bodyPr/>
        <a:lstStyle/>
        <a:p>
          <a:endParaRPr lang="en-US"/>
        </a:p>
      </dgm:t>
    </dgm:pt>
    <dgm:pt modelId="{BBD06B4C-1FC0-4B83-8250-AB2ACF0AB643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Do you have an AED?</a:t>
          </a:r>
        </a:p>
      </dgm:t>
    </dgm:pt>
    <dgm:pt modelId="{250D3557-E8DE-4CD1-9903-E4C3B5637D91}" type="parTrans" cxnId="{0958B7F4-7A51-4C06-BD97-B9AAEE09203D}">
      <dgm:prSet/>
      <dgm:spPr/>
      <dgm:t>
        <a:bodyPr/>
        <a:lstStyle/>
        <a:p>
          <a:endParaRPr lang="en-US"/>
        </a:p>
      </dgm:t>
    </dgm:pt>
    <dgm:pt modelId="{0DA0746F-EE51-4F4C-BCAE-6B823BB7E623}" type="sibTrans" cxnId="{0958B7F4-7A51-4C06-BD97-B9AAEE09203D}">
      <dgm:prSet/>
      <dgm:spPr/>
      <dgm:t>
        <a:bodyPr/>
        <a:lstStyle/>
        <a:p>
          <a:endParaRPr lang="en-US"/>
        </a:p>
      </dgm:t>
    </dgm:pt>
    <dgm:pt modelId="{6A5D1F52-E53A-4DA8-BBF9-C751B5258F61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Buildings</a:t>
          </a:r>
        </a:p>
      </dgm:t>
    </dgm:pt>
    <dgm:pt modelId="{F1C89F84-0EAA-439F-9887-F793E096E8E2}" type="parTrans" cxnId="{E22CBF75-D7C3-4C98-8BE6-68C33DBE0EC2}">
      <dgm:prSet/>
      <dgm:spPr/>
      <dgm:t>
        <a:bodyPr/>
        <a:lstStyle/>
        <a:p>
          <a:endParaRPr lang="en-US"/>
        </a:p>
      </dgm:t>
    </dgm:pt>
    <dgm:pt modelId="{16288A66-271B-4A6A-A97A-B7FBEDAEC427}" type="sibTrans" cxnId="{E22CBF75-D7C3-4C98-8BE6-68C33DBE0EC2}">
      <dgm:prSet/>
      <dgm:spPr/>
      <dgm:t>
        <a:bodyPr/>
        <a:lstStyle/>
        <a:p>
          <a:endParaRPr lang="en-US"/>
        </a:p>
      </dgm:t>
    </dgm:pt>
    <dgm:pt modelId="{762CA03C-66D9-403B-9F16-DA59D697222E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Building Names</a:t>
          </a:r>
        </a:p>
      </dgm:t>
    </dgm:pt>
    <dgm:pt modelId="{DEF5D02E-3361-4AB3-8189-7D2E29835EEC}" type="parTrans" cxnId="{C7AFEC39-D2F3-48C0-A59C-8B7B580364D3}">
      <dgm:prSet/>
      <dgm:spPr/>
      <dgm:t>
        <a:bodyPr/>
        <a:lstStyle/>
        <a:p>
          <a:endParaRPr lang="en-US"/>
        </a:p>
      </dgm:t>
    </dgm:pt>
    <dgm:pt modelId="{6B348DA4-1C98-44E5-B852-F7B0D8E2B9FA}" type="sibTrans" cxnId="{C7AFEC39-D2F3-48C0-A59C-8B7B580364D3}">
      <dgm:prSet/>
      <dgm:spPr/>
      <dgm:t>
        <a:bodyPr/>
        <a:lstStyle/>
        <a:p>
          <a:endParaRPr lang="en-US"/>
        </a:p>
      </dgm:t>
    </dgm:pt>
    <dgm:pt modelId="{A8C98F4A-48DF-4755-9E26-68BD15C83D57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EMS Access Points</a:t>
          </a:r>
        </a:p>
      </dgm:t>
    </dgm:pt>
    <dgm:pt modelId="{DEB96F93-9A76-4E6E-8E18-AC16379F82EE}" type="parTrans" cxnId="{375CD80D-B2A7-4530-AFA1-709CEA1F4A2F}">
      <dgm:prSet/>
      <dgm:spPr/>
      <dgm:t>
        <a:bodyPr/>
        <a:lstStyle/>
        <a:p>
          <a:endParaRPr lang="en-US"/>
        </a:p>
      </dgm:t>
    </dgm:pt>
    <dgm:pt modelId="{BE74B6A8-7E4B-4EDC-9826-30F41C552828}" type="sibTrans" cxnId="{375CD80D-B2A7-4530-AFA1-709CEA1F4A2F}">
      <dgm:prSet/>
      <dgm:spPr/>
      <dgm:t>
        <a:bodyPr/>
        <a:lstStyle/>
        <a:p>
          <a:endParaRPr lang="en-US"/>
        </a:p>
      </dgm:t>
    </dgm:pt>
    <dgm:pt modelId="{789A64D4-DC05-4408-B6EB-11E8C94155A8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Construction </a:t>
          </a:r>
        </a:p>
      </dgm:t>
    </dgm:pt>
    <dgm:pt modelId="{8B8DBE3C-FEA6-4BB2-9171-F817FE4FAC19}" type="parTrans" cxnId="{C7AD0348-D1F2-4C04-B714-EE8BDCCCA22F}">
      <dgm:prSet/>
      <dgm:spPr/>
      <dgm:t>
        <a:bodyPr/>
        <a:lstStyle/>
        <a:p>
          <a:endParaRPr lang="en-US"/>
        </a:p>
      </dgm:t>
    </dgm:pt>
    <dgm:pt modelId="{9408AAAA-0962-4EC7-8B8C-B94DC0C838AE}" type="sibTrans" cxnId="{C7AD0348-D1F2-4C04-B714-EE8BDCCCA22F}">
      <dgm:prSet/>
      <dgm:spPr/>
      <dgm:t>
        <a:bodyPr/>
        <a:lstStyle/>
        <a:p>
          <a:endParaRPr lang="en-US"/>
        </a:p>
      </dgm:t>
    </dgm:pt>
    <dgm:pt modelId="{B6C2A05A-767C-4D75-809C-BD274DFFF715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Locked gates</a:t>
          </a:r>
        </a:p>
      </dgm:t>
    </dgm:pt>
    <dgm:pt modelId="{981FBE23-5A02-417C-B47C-124CFCBD3030}" type="parTrans" cxnId="{257921F9-F96D-41BB-A024-91F241FD1359}">
      <dgm:prSet/>
      <dgm:spPr/>
      <dgm:t>
        <a:bodyPr/>
        <a:lstStyle/>
        <a:p>
          <a:endParaRPr lang="en-US"/>
        </a:p>
      </dgm:t>
    </dgm:pt>
    <dgm:pt modelId="{97AA3BE4-6A36-456E-90E5-EE535FFE1EA5}" type="sibTrans" cxnId="{257921F9-F96D-41BB-A024-91F241FD1359}">
      <dgm:prSet/>
      <dgm:spPr/>
      <dgm:t>
        <a:bodyPr/>
        <a:lstStyle/>
        <a:p>
          <a:endParaRPr lang="en-US"/>
        </a:p>
      </dgm:t>
    </dgm:pt>
    <dgm:pt modelId="{CE707197-C0B7-4823-A367-9C1765035657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How many?</a:t>
          </a:r>
        </a:p>
      </dgm:t>
    </dgm:pt>
    <dgm:pt modelId="{91F06E79-5D86-4A7B-9EF3-CFFFF1B74B1D}" type="parTrans" cxnId="{308B4209-B954-412A-8A1C-0D05477D1BE5}">
      <dgm:prSet/>
      <dgm:spPr/>
      <dgm:t>
        <a:bodyPr/>
        <a:lstStyle/>
        <a:p>
          <a:endParaRPr lang="en-US"/>
        </a:p>
      </dgm:t>
    </dgm:pt>
    <dgm:pt modelId="{022B2DA3-8BE1-4B24-9BD5-FA78137ADB39}" type="sibTrans" cxnId="{308B4209-B954-412A-8A1C-0D05477D1BE5}">
      <dgm:prSet/>
      <dgm:spPr/>
      <dgm:t>
        <a:bodyPr/>
        <a:lstStyle/>
        <a:p>
          <a:endParaRPr lang="en-US"/>
        </a:p>
      </dgm:t>
    </dgm:pt>
    <dgm:pt modelId="{C81EA626-4EF2-48BF-939D-540322BF579E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Accessibility</a:t>
          </a:r>
        </a:p>
      </dgm:t>
    </dgm:pt>
    <dgm:pt modelId="{D6B9B6DE-17B7-4FC3-9BCB-524E8DC1AEBF}" type="parTrans" cxnId="{A8FA9FCB-CB35-4313-9541-82814BF46B9D}">
      <dgm:prSet/>
      <dgm:spPr/>
      <dgm:t>
        <a:bodyPr/>
        <a:lstStyle/>
        <a:p>
          <a:endParaRPr lang="en-US"/>
        </a:p>
      </dgm:t>
    </dgm:pt>
    <dgm:pt modelId="{70FBFE27-9685-4FD2-AAFE-6B47EBF5B867}" type="sibTrans" cxnId="{A8FA9FCB-CB35-4313-9541-82814BF46B9D}">
      <dgm:prSet/>
      <dgm:spPr/>
      <dgm:t>
        <a:bodyPr/>
        <a:lstStyle/>
        <a:p>
          <a:endParaRPr lang="en-US"/>
        </a:p>
      </dgm:t>
    </dgm:pt>
    <dgm:pt modelId="{E7C28184-9465-464A-92EA-D5DCA50E6E1F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Budget for replacement pads &amp; batteries</a:t>
          </a:r>
        </a:p>
      </dgm:t>
    </dgm:pt>
    <dgm:pt modelId="{A571571A-45FA-4C98-9FF5-E74F8A31B1A4}" type="parTrans" cxnId="{663EB058-0F72-4A46-9E4F-F49AFB4117B2}">
      <dgm:prSet/>
      <dgm:spPr/>
      <dgm:t>
        <a:bodyPr/>
        <a:lstStyle/>
        <a:p>
          <a:endParaRPr lang="en-US"/>
        </a:p>
      </dgm:t>
    </dgm:pt>
    <dgm:pt modelId="{AD93B832-B703-4333-969A-B666ADDEAD38}" type="sibTrans" cxnId="{663EB058-0F72-4A46-9E4F-F49AFB4117B2}">
      <dgm:prSet/>
      <dgm:spPr/>
      <dgm:t>
        <a:bodyPr/>
        <a:lstStyle/>
        <a:p>
          <a:endParaRPr lang="en-US"/>
        </a:p>
      </dgm:t>
    </dgm:pt>
    <dgm:pt modelId="{87C0E986-9929-4808-9FF1-CBFD2B025453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Doors – keys or access codes</a:t>
          </a:r>
        </a:p>
      </dgm:t>
    </dgm:pt>
    <dgm:pt modelId="{31D8A0DA-C943-4D66-8D0D-AFC5E8892B73}" type="parTrans" cxnId="{69169576-D370-4CF7-8213-F5D86DE6E071}">
      <dgm:prSet/>
      <dgm:spPr/>
      <dgm:t>
        <a:bodyPr/>
        <a:lstStyle/>
        <a:p>
          <a:endParaRPr lang="en-US"/>
        </a:p>
      </dgm:t>
    </dgm:pt>
    <dgm:pt modelId="{8AC14676-DE04-4348-A24A-B19AAA1B75E0}" type="sibTrans" cxnId="{69169576-D370-4CF7-8213-F5D86DE6E071}">
      <dgm:prSet/>
      <dgm:spPr/>
      <dgm:t>
        <a:bodyPr/>
        <a:lstStyle/>
        <a:p>
          <a:endParaRPr lang="en-US"/>
        </a:p>
      </dgm:t>
    </dgm:pt>
    <dgm:pt modelId="{E5A4F4DF-F40C-4D19-8ED1-EBC5BFA07319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009D57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Elevators or stairs</a:t>
          </a:r>
        </a:p>
      </dgm:t>
    </dgm:pt>
    <dgm:pt modelId="{9F58E2E4-B92C-454B-99A3-C5DFEE7006DF}" type="parTrans" cxnId="{6D832685-D297-469E-B2BA-1EE3F56A484C}">
      <dgm:prSet/>
      <dgm:spPr/>
      <dgm:t>
        <a:bodyPr/>
        <a:lstStyle/>
        <a:p>
          <a:endParaRPr lang="en-US"/>
        </a:p>
      </dgm:t>
    </dgm:pt>
    <dgm:pt modelId="{A4AC3F18-A7E2-4043-A829-B1E43A2EF615}" type="sibTrans" cxnId="{6D832685-D297-469E-B2BA-1EE3F56A484C}">
      <dgm:prSet/>
      <dgm:spPr/>
      <dgm:t>
        <a:bodyPr/>
        <a:lstStyle/>
        <a:p>
          <a:endParaRPr lang="en-US"/>
        </a:p>
      </dgm:t>
    </dgm:pt>
    <dgm:pt modelId="{07F781E6-EF38-4D24-99EC-1EDE722D19BC}" type="pres">
      <dgm:prSet presAssocID="{F710A493-C35E-47CD-80C8-6CDC467661E5}" presName="Name0" presStyleCnt="0">
        <dgm:presLayoutVars>
          <dgm:dir/>
          <dgm:animLvl val="lvl"/>
          <dgm:resizeHandles val="exact"/>
        </dgm:presLayoutVars>
      </dgm:prSet>
      <dgm:spPr/>
    </dgm:pt>
    <dgm:pt modelId="{46B2A4E3-1191-4D35-8A82-69C3499AED0E}" type="pres">
      <dgm:prSet presAssocID="{82722C73-C723-4909-8D41-B95E6240F186}" presName="linNode" presStyleCnt="0"/>
      <dgm:spPr/>
    </dgm:pt>
    <dgm:pt modelId="{F0317EDB-0EE4-46AA-B44E-2A0E7BC5087D}" type="pres">
      <dgm:prSet presAssocID="{82722C73-C723-4909-8D41-B95E6240F18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681981E-9ECB-4E6E-8554-3EB54B07E83F}" type="pres">
      <dgm:prSet presAssocID="{82722C73-C723-4909-8D41-B95E6240F186}" presName="descendantText" presStyleLbl="alignAccFollowNode1" presStyleIdx="0" presStyleCnt="3">
        <dgm:presLayoutVars>
          <dgm:bulletEnabled val="1"/>
        </dgm:presLayoutVars>
      </dgm:prSet>
      <dgm:spPr/>
    </dgm:pt>
    <dgm:pt modelId="{F6A5A9A6-2427-4465-81B7-C7C81B08776A}" type="pres">
      <dgm:prSet presAssocID="{C07A8396-0725-4C2D-A15B-90D52C8A09F5}" presName="sp" presStyleCnt="0"/>
      <dgm:spPr/>
    </dgm:pt>
    <dgm:pt modelId="{F7BDAA25-2D7E-4E76-A515-58822C479CD4}" type="pres">
      <dgm:prSet presAssocID="{6A5D1F52-E53A-4DA8-BBF9-C751B5258F61}" presName="linNode" presStyleCnt="0"/>
      <dgm:spPr/>
    </dgm:pt>
    <dgm:pt modelId="{A80BDD6F-2704-4729-A06D-A6D169E86ECD}" type="pres">
      <dgm:prSet presAssocID="{6A5D1F52-E53A-4DA8-BBF9-C751B5258F6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F1D556A8-2879-4236-BBD9-33A5A8F83AED}" type="pres">
      <dgm:prSet presAssocID="{6A5D1F52-E53A-4DA8-BBF9-C751B5258F61}" presName="descendantText" presStyleLbl="alignAccFollowNode1" presStyleIdx="1" presStyleCnt="3">
        <dgm:presLayoutVars>
          <dgm:bulletEnabled val="1"/>
        </dgm:presLayoutVars>
      </dgm:prSet>
      <dgm:spPr/>
    </dgm:pt>
    <dgm:pt modelId="{B058EA4E-5E02-493B-B287-308BDE743CD4}" type="pres">
      <dgm:prSet presAssocID="{16288A66-271B-4A6A-A97A-B7FBEDAEC427}" presName="sp" presStyleCnt="0"/>
      <dgm:spPr/>
    </dgm:pt>
    <dgm:pt modelId="{EB0AA4B1-5E38-4C74-B625-5C9E7F08F60E}" type="pres">
      <dgm:prSet presAssocID="{A8C98F4A-48DF-4755-9E26-68BD15C83D57}" presName="linNode" presStyleCnt="0"/>
      <dgm:spPr/>
    </dgm:pt>
    <dgm:pt modelId="{AE861C55-FBF1-4167-94B4-0E2F531FE831}" type="pres">
      <dgm:prSet presAssocID="{A8C98F4A-48DF-4755-9E26-68BD15C83D5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535ECC0-E878-497F-A97D-DA08E28B0777}" type="pres">
      <dgm:prSet presAssocID="{A8C98F4A-48DF-4755-9E26-68BD15C83D57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51626E04-6F52-4F07-B352-075C291C153E}" type="presOf" srcId="{E5A4F4DF-F40C-4D19-8ED1-EBC5BFA07319}" destId="{F1D556A8-2879-4236-BBD9-33A5A8F83AED}" srcOrd="0" destOrd="2" presId="urn:microsoft.com/office/officeart/2005/8/layout/vList5"/>
    <dgm:cxn modelId="{E383B706-6788-4C17-B1A9-3FBBE3918E44}" type="presOf" srcId="{82722C73-C723-4909-8D41-B95E6240F186}" destId="{F0317EDB-0EE4-46AA-B44E-2A0E7BC5087D}" srcOrd="0" destOrd="0" presId="urn:microsoft.com/office/officeart/2005/8/layout/vList5"/>
    <dgm:cxn modelId="{CDD43707-1419-4A67-89E4-9777807906D1}" type="presOf" srcId="{F710A493-C35E-47CD-80C8-6CDC467661E5}" destId="{07F781E6-EF38-4D24-99EC-1EDE722D19BC}" srcOrd="0" destOrd="0" presId="urn:microsoft.com/office/officeart/2005/8/layout/vList5"/>
    <dgm:cxn modelId="{308B4209-B954-412A-8A1C-0D05477D1BE5}" srcId="{82722C73-C723-4909-8D41-B95E6240F186}" destId="{CE707197-C0B7-4823-A367-9C1765035657}" srcOrd="1" destOrd="0" parTransId="{91F06E79-5D86-4A7B-9EF3-CFFFF1B74B1D}" sibTransId="{022B2DA3-8BE1-4B24-9BD5-FA78137ADB39}"/>
    <dgm:cxn modelId="{5482780D-F48F-4C07-AB53-19F5728BB557}" type="presOf" srcId="{CE707197-C0B7-4823-A367-9C1765035657}" destId="{6681981E-9ECB-4E6E-8554-3EB54B07E83F}" srcOrd="0" destOrd="1" presId="urn:microsoft.com/office/officeart/2005/8/layout/vList5"/>
    <dgm:cxn modelId="{375CD80D-B2A7-4530-AFA1-709CEA1F4A2F}" srcId="{F710A493-C35E-47CD-80C8-6CDC467661E5}" destId="{A8C98F4A-48DF-4755-9E26-68BD15C83D57}" srcOrd="2" destOrd="0" parTransId="{DEB96F93-9A76-4E6E-8E18-AC16379F82EE}" sibTransId="{BE74B6A8-7E4B-4EDC-9826-30F41C552828}"/>
    <dgm:cxn modelId="{3BD06311-4ECA-4F9B-AC59-F6CD30DA383A}" type="presOf" srcId="{E7C28184-9465-464A-92EA-D5DCA50E6E1F}" destId="{6681981E-9ECB-4E6E-8554-3EB54B07E83F}" srcOrd="0" destOrd="3" presId="urn:microsoft.com/office/officeart/2005/8/layout/vList5"/>
    <dgm:cxn modelId="{DB4DE015-3C11-47FD-9AC3-42E75D99B81A}" type="presOf" srcId="{A8C98F4A-48DF-4755-9E26-68BD15C83D57}" destId="{AE861C55-FBF1-4167-94B4-0E2F531FE831}" srcOrd="0" destOrd="0" presId="urn:microsoft.com/office/officeart/2005/8/layout/vList5"/>
    <dgm:cxn modelId="{C7AFEC39-D2F3-48C0-A59C-8B7B580364D3}" srcId="{6A5D1F52-E53A-4DA8-BBF9-C751B5258F61}" destId="{762CA03C-66D9-403B-9F16-DA59D697222E}" srcOrd="0" destOrd="0" parTransId="{DEF5D02E-3361-4AB3-8189-7D2E29835EEC}" sibTransId="{6B348DA4-1C98-44E5-B852-F7B0D8E2B9FA}"/>
    <dgm:cxn modelId="{E18B243B-9EC5-4C91-B8DF-2EE610A13738}" type="presOf" srcId="{789A64D4-DC05-4408-B6EB-11E8C94155A8}" destId="{9535ECC0-E878-497F-A97D-DA08E28B0777}" srcOrd="0" destOrd="0" presId="urn:microsoft.com/office/officeart/2005/8/layout/vList5"/>
    <dgm:cxn modelId="{C7AD0348-D1F2-4C04-B714-EE8BDCCCA22F}" srcId="{A8C98F4A-48DF-4755-9E26-68BD15C83D57}" destId="{789A64D4-DC05-4408-B6EB-11E8C94155A8}" srcOrd="0" destOrd="0" parTransId="{8B8DBE3C-FEA6-4BB2-9171-F817FE4FAC19}" sibTransId="{9408AAAA-0962-4EC7-8B8C-B94DC0C838AE}"/>
    <dgm:cxn modelId="{E22CBF75-D7C3-4C98-8BE6-68C33DBE0EC2}" srcId="{F710A493-C35E-47CD-80C8-6CDC467661E5}" destId="{6A5D1F52-E53A-4DA8-BBF9-C751B5258F61}" srcOrd="1" destOrd="0" parTransId="{F1C89F84-0EAA-439F-9887-F793E096E8E2}" sibTransId="{16288A66-271B-4A6A-A97A-B7FBEDAEC427}"/>
    <dgm:cxn modelId="{69169576-D370-4CF7-8213-F5D86DE6E071}" srcId="{6A5D1F52-E53A-4DA8-BBF9-C751B5258F61}" destId="{87C0E986-9929-4808-9FF1-CBFD2B025453}" srcOrd="1" destOrd="0" parTransId="{31D8A0DA-C943-4D66-8D0D-AFC5E8892B73}" sibTransId="{8AC14676-DE04-4348-A24A-B19AAA1B75E0}"/>
    <dgm:cxn modelId="{663EB058-0F72-4A46-9E4F-F49AFB4117B2}" srcId="{82722C73-C723-4909-8D41-B95E6240F186}" destId="{E7C28184-9465-464A-92EA-D5DCA50E6E1F}" srcOrd="3" destOrd="0" parTransId="{A571571A-45FA-4C98-9FF5-E74F8A31B1A4}" sibTransId="{AD93B832-B703-4333-969A-B666ADDEAD38}"/>
    <dgm:cxn modelId="{057F7681-C6FF-417C-A758-ECEEF59FD3F3}" type="presOf" srcId="{87C0E986-9929-4808-9FF1-CBFD2B025453}" destId="{F1D556A8-2879-4236-BBD9-33A5A8F83AED}" srcOrd="0" destOrd="1" presId="urn:microsoft.com/office/officeart/2005/8/layout/vList5"/>
    <dgm:cxn modelId="{6D832685-D297-469E-B2BA-1EE3F56A484C}" srcId="{6A5D1F52-E53A-4DA8-BBF9-C751B5258F61}" destId="{E5A4F4DF-F40C-4D19-8ED1-EBC5BFA07319}" srcOrd="2" destOrd="0" parTransId="{9F58E2E4-B92C-454B-99A3-C5DFEE7006DF}" sibTransId="{A4AC3F18-A7E2-4043-A829-B1E43A2EF615}"/>
    <dgm:cxn modelId="{70454A85-D286-405E-804E-671BC570171B}" srcId="{F710A493-C35E-47CD-80C8-6CDC467661E5}" destId="{82722C73-C723-4909-8D41-B95E6240F186}" srcOrd="0" destOrd="0" parTransId="{0A195D27-D5AC-4D62-9995-E972FCD8AECF}" sibTransId="{C07A8396-0725-4C2D-A15B-90D52C8A09F5}"/>
    <dgm:cxn modelId="{E2D8068C-0D31-4DE0-8F7E-D74ABF654A74}" type="presOf" srcId="{C81EA626-4EF2-48BF-939D-540322BF579E}" destId="{6681981E-9ECB-4E6E-8554-3EB54B07E83F}" srcOrd="0" destOrd="2" presId="urn:microsoft.com/office/officeart/2005/8/layout/vList5"/>
    <dgm:cxn modelId="{8F5F3A91-CA9E-4F94-A6C5-75042F7E4E3E}" type="presOf" srcId="{762CA03C-66D9-403B-9F16-DA59D697222E}" destId="{F1D556A8-2879-4236-BBD9-33A5A8F83AED}" srcOrd="0" destOrd="0" presId="urn:microsoft.com/office/officeart/2005/8/layout/vList5"/>
    <dgm:cxn modelId="{8F1043A2-E9F0-46B3-9E71-AC345A02E3DF}" type="presOf" srcId="{6A5D1F52-E53A-4DA8-BBF9-C751B5258F61}" destId="{A80BDD6F-2704-4729-A06D-A6D169E86ECD}" srcOrd="0" destOrd="0" presId="urn:microsoft.com/office/officeart/2005/8/layout/vList5"/>
    <dgm:cxn modelId="{A8FA9FCB-CB35-4313-9541-82814BF46B9D}" srcId="{82722C73-C723-4909-8D41-B95E6240F186}" destId="{C81EA626-4EF2-48BF-939D-540322BF579E}" srcOrd="2" destOrd="0" parTransId="{D6B9B6DE-17B7-4FC3-9BCB-524E8DC1AEBF}" sibTransId="{70FBFE27-9685-4FD2-AAFE-6B47EBF5B867}"/>
    <dgm:cxn modelId="{AED6A0CD-D6D4-4112-A3FD-BDD4AFEBEFBE}" type="presOf" srcId="{B6C2A05A-767C-4D75-809C-BD274DFFF715}" destId="{9535ECC0-E878-497F-A97D-DA08E28B0777}" srcOrd="0" destOrd="1" presId="urn:microsoft.com/office/officeart/2005/8/layout/vList5"/>
    <dgm:cxn modelId="{BAA014DA-5A2A-45FA-B74F-B3D729AF9564}" type="presOf" srcId="{BBD06B4C-1FC0-4B83-8250-AB2ACF0AB643}" destId="{6681981E-9ECB-4E6E-8554-3EB54B07E83F}" srcOrd="0" destOrd="0" presId="urn:microsoft.com/office/officeart/2005/8/layout/vList5"/>
    <dgm:cxn modelId="{0958B7F4-7A51-4C06-BD97-B9AAEE09203D}" srcId="{82722C73-C723-4909-8D41-B95E6240F186}" destId="{BBD06B4C-1FC0-4B83-8250-AB2ACF0AB643}" srcOrd="0" destOrd="0" parTransId="{250D3557-E8DE-4CD1-9903-E4C3B5637D91}" sibTransId="{0DA0746F-EE51-4F4C-BCAE-6B823BB7E623}"/>
    <dgm:cxn modelId="{257921F9-F96D-41BB-A024-91F241FD1359}" srcId="{A8C98F4A-48DF-4755-9E26-68BD15C83D57}" destId="{B6C2A05A-767C-4D75-809C-BD274DFFF715}" srcOrd="1" destOrd="0" parTransId="{981FBE23-5A02-417C-B47C-124CFCBD3030}" sibTransId="{97AA3BE4-6A36-456E-90E5-EE535FFE1EA5}"/>
    <dgm:cxn modelId="{794FEEB6-C762-4E83-82A9-9E556B1CB700}" type="presParOf" srcId="{07F781E6-EF38-4D24-99EC-1EDE722D19BC}" destId="{46B2A4E3-1191-4D35-8A82-69C3499AED0E}" srcOrd="0" destOrd="0" presId="urn:microsoft.com/office/officeart/2005/8/layout/vList5"/>
    <dgm:cxn modelId="{A5DCA499-C4EC-49D6-A6EA-69BDCC87F5EB}" type="presParOf" srcId="{46B2A4E3-1191-4D35-8A82-69C3499AED0E}" destId="{F0317EDB-0EE4-46AA-B44E-2A0E7BC5087D}" srcOrd="0" destOrd="0" presId="urn:microsoft.com/office/officeart/2005/8/layout/vList5"/>
    <dgm:cxn modelId="{211DB53F-F36A-4E3C-A72D-EE682FC24590}" type="presParOf" srcId="{46B2A4E3-1191-4D35-8A82-69C3499AED0E}" destId="{6681981E-9ECB-4E6E-8554-3EB54B07E83F}" srcOrd="1" destOrd="0" presId="urn:microsoft.com/office/officeart/2005/8/layout/vList5"/>
    <dgm:cxn modelId="{731A3AF6-55C6-414B-9D68-3DA783531EF9}" type="presParOf" srcId="{07F781E6-EF38-4D24-99EC-1EDE722D19BC}" destId="{F6A5A9A6-2427-4465-81B7-C7C81B08776A}" srcOrd="1" destOrd="0" presId="urn:microsoft.com/office/officeart/2005/8/layout/vList5"/>
    <dgm:cxn modelId="{8EBE0E51-0232-46E8-95C3-36567EAD3487}" type="presParOf" srcId="{07F781E6-EF38-4D24-99EC-1EDE722D19BC}" destId="{F7BDAA25-2D7E-4E76-A515-58822C479CD4}" srcOrd="2" destOrd="0" presId="urn:microsoft.com/office/officeart/2005/8/layout/vList5"/>
    <dgm:cxn modelId="{0A523F86-442E-4BB3-9944-86A8197986D7}" type="presParOf" srcId="{F7BDAA25-2D7E-4E76-A515-58822C479CD4}" destId="{A80BDD6F-2704-4729-A06D-A6D169E86ECD}" srcOrd="0" destOrd="0" presId="urn:microsoft.com/office/officeart/2005/8/layout/vList5"/>
    <dgm:cxn modelId="{959FA8A0-8338-44EB-9776-9CA1F41CFB27}" type="presParOf" srcId="{F7BDAA25-2D7E-4E76-A515-58822C479CD4}" destId="{F1D556A8-2879-4236-BBD9-33A5A8F83AED}" srcOrd="1" destOrd="0" presId="urn:microsoft.com/office/officeart/2005/8/layout/vList5"/>
    <dgm:cxn modelId="{B7D201C3-83B8-42FC-894F-2A6FCF01FD92}" type="presParOf" srcId="{07F781E6-EF38-4D24-99EC-1EDE722D19BC}" destId="{B058EA4E-5E02-493B-B287-308BDE743CD4}" srcOrd="3" destOrd="0" presId="urn:microsoft.com/office/officeart/2005/8/layout/vList5"/>
    <dgm:cxn modelId="{A08F15BC-A66C-4C77-9B00-34BECF709A32}" type="presParOf" srcId="{07F781E6-EF38-4D24-99EC-1EDE722D19BC}" destId="{EB0AA4B1-5E38-4C74-B625-5C9E7F08F60E}" srcOrd="4" destOrd="0" presId="urn:microsoft.com/office/officeart/2005/8/layout/vList5"/>
    <dgm:cxn modelId="{9B253C9F-AB3E-4CC7-AB6B-D17AC19653B2}" type="presParOf" srcId="{EB0AA4B1-5E38-4C74-B625-5C9E7F08F60E}" destId="{AE861C55-FBF1-4167-94B4-0E2F531FE831}" srcOrd="0" destOrd="0" presId="urn:microsoft.com/office/officeart/2005/8/layout/vList5"/>
    <dgm:cxn modelId="{62FC47B7-C576-42F8-9BB6-91C85639AB13}" type="presParOf" srcId="{EB0AA4B1-5E38-4C74-B625-5C9E7F08F60E}" destId="{9535ECC0-E878-497F-A97D-DA08E28B077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1981E-9ECB-4E6E-8554-3EB54B07E83F}">
      <dsp:nvSpPr>
        <dsp:cNvPr id="0" name=""/>
        <dsp:cNvSpPr/>
      </dsp:nvSpPr>
      <dsp:spPr>
        <a:xfrm rot="5400000">
          <a:off x="4553932" y="-1694629"/>
          <a:ext cx="1145041" cy="4824897"/>
        </a:xfrm>
        <a:prstGeom prst="round2SameRect">
          <a:avLst/>
        </a:prstGeom>
        <a:solidFill>
          <a:srgbClr val="009D57"/>
        </a:soli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Do you have an AED?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How many?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Accessibility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Budget for replacement pads &amp; batteries</a:t>
          </a:r>
        </a:p>
      </dsp:txBody>
      <dsp:txXfrm rot="-5400000">
        <a:off x="2714004" y="201195"/>
        <a:ext cx="4769001" cy="1033249"/>
      </dsp:txXfrm>
    </dsp:sp>
    <dsp:sp modelId="{F0317EDB-0EE4-46AA-B44E-2A0E7BC5087D}">
      <dsp:nvSpPr>
        <dsp:cNvPr id="0" name=""/>
        <dsp:cNvSpPr/>
      </dsp:nvSpPr>
      <dsp:spPr>
        <a:xfrm>
          <a:off x="0" y="2168"/>
          <a:ext cx="2714004" cy="1431301"/>
        </a:xfrm>
        <a:prstGeom prst="roundRect">
          <a:avLst/>
        </a:prstGeom>
        <a:solidFill>
          <a:srgbClr val="009D5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Arial" panose="020B0604020202020204" pitchFamily="34" charset="0"/>
              <a:cs typeface="Arial" panose="020B0604020202020204" pitchFamily="34" charset="0"/>
            </a:rPr>
            <a:t>Equipment</a:t>
          </a:r>
        </a:p>
      </dsp:txBody>
      <dsp:txXfrm>
        <a:off x="69870" y="72038"/>
        <a:ext cx="2574264" cy="1291561"/>
      </dsp:txXfrm>
    </dsp:sp>
    <dsp:sp modelId="{F1D556A8-2879-4236-BBD9-33A5A8F83AED}">
      <dsp:nvSpPr>
        <dsp:cNvPr id="0" name=""/>
        <dsp:cNvSpPr/>
      </dsp:nvSpPr>
      <dsp:spPr>
        <a:xfrm rot="5400000">
          <a:off x="4553932" y="-191762"/>
          <a:ext cx="1145041" cy="4824897"/>
        </a:xfrm>
        <a:prstGeom prst="round2SameRect">
          <a:avLst/>
        </a:prstGeom>
        <a:solidFill>
          <a:srgbClr val="009D57"/>
        </a:soli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Building Names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Doors – keys or access codes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Elevators or stairs</a:t>
          </a:r>
        </a:p>
      </dsp:txBody>
      <dsp:txXfrm rot="-5400000">
        <a:off x="2714004" y="1704062"/>
        <a:ext cx="4769001" cy="1033249"/>
      </dsp:txXfrm>
    </dsp:sp>
    <dsp:sp modelId="{A80BDD6F-2704-4729-A06D-A6D169E86ECD}">
      <dsp:nvSpPr>
        <dsp:cNvPr id="0" name=""/>
        <dsp:cNvSpPr/>
      </dsp:nvSpPr>
      <dsp:spPr>
        <a:xfrm>
          <a:off x="0" y="1505035"/>
          <a:ext cx="2714004" cy="1431301"/>
        </a:xfrm>
        <a:prstGeom prst="roundRect">
          <a:avLst/>
        </a:prstGeom>
        <a:solidFill>
          <a:srgbClr val="009D5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Arial" panose="020B0604020202020204" pitchFamily="34" charset="0"/>
              <a:cs typeface="Arial" panose="020B0604020202020204" pitchFamily="34" charset="0"/>
            </a:rPr>
            <a:t>Buildings</a:t>
          </a:r>
        </a:p>
      </dsp:txBody>
      <dsp:txXfrm>
        <a:off x="69870" y="1574905"/>
        <a:ext cx="2574264" cy="1291561"/>
      </dsp:txXfrm>
    </dsp:sp>
    <dsp:sp modelId="{9535ECC0-E878-497F-A97D-DA08E28B0777}">
      <dsp:nvSpPr>
        <dsp:cNvPr id="0" name=""/>
        <dsp:cNvSpPr/>
      </dsp:nvSpPr>
      <dsp:spPr>
        <a:xfrm rot="5400000">
          <a:off x="4553932" y="1311103"/>
          <a:ext cx="1145041" cy="4824897"/>
        </a:xfrm>
        <a:prstGeom prst="round2SameRect">
          <a:avLst/>
        </a:prstGeom>
        <a:solidFill>
          <a:srgbClr val="009D57"/>
        </a:soli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Construction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Locked gates</a:t>
          </a:r>
        </a:p>
      </dsp:txBody>
      <dsp:txXfrm rot="-5400000">
        <a:off x="2714004" y="3206927"/>
        <a:ext cx="4769001" cy="1033249"/>
      </dsp:txXfrm>
    </dsp:sp>
    <dsp:sp modelId="{AE861C55-FBF1-4167-94B4-0E2F531FE831}">
      <dsp:nvSpPr>
        <dsp:cNvPr id="0" name=""/>
        <dsp:cNvSpPr/>
      </dsp:nvSpPr>
      <dsp:spPr>
        <a:xfrm>
          <a:off x="0" y="3007901"/>
          <a:ext cx="2714004" cy="1431301"/>
        </a:xfrm>
        <a:prstGeom prst="roundRect">
          <a:avLst/>
        </a:prstGeom>
        <a:solidFill>
          <a:srgbClr val="009D5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Arial" panose="020B0604020202020204" pitchFamily="34" charset="0"/>
              <a:cs typeface="Arial" panose="020B0604020202020204" pitchFamily="34" charset="0"/>
            </a:rPr>
            <a:t>EMS Access Points</a:t>
          </a:r>
        </a:p>
      </dsp:txBody>
      <dsp:txXfrm>
        <a:off x="69870" y="3077771"/>
        <a:ext cx="2574264" cy="1291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4CA410-77C6-495D-AA05-0CA2A3062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290E5-E769-4564-A3CE-A601BFD1A3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F1E14-EF4C-4BA0-99AC-E97E6E493210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FBAAC-793C-498F-B920-C1BF91B3C4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8C95A-84AF-4119-8B57-D5A3B404A8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94796-3821-4CDC-A1AA-193F8A501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85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E41A0-E5A3-4116-A9C7-E3E5569B895A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40BDC-EFB8-483B-815C-2A225832D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76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51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56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(Click for</a:t>
            </a:r>
            <a:r>
              <a:rPr lang="en-US" b="1" baseline="0" dirty="0"/>
              <a:t> each of the three remaining bullets (checks) to appear.)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00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0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1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20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AAP 4th Edition PPE (Q2 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29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39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08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66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01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9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5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0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Schools have 20% of the Countries population during school days,</a:t>
            </a:r>
          </a:p>
          <a:p>
            <a:r>
              <a:rPr lang="en-US" dirty="0"/>
              <a:t>AL-</a:t>
            </a:r>
            <a:r>
              <a:rPr lang="en-US" baseline="0" dirty="0"/>
              <a:t> coaches are usually parents who get off work @ 3 or 4, may have little or no training</a:t>
            </a:r>
          </a:p>
          <a:p>
            <a:r>
              <a:rPr lang="en-US" baseline="0" dirty="0"/>
              <a:t>CC Boys and Girls clubs Metro Atlanta have 150-450 kids/day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975A-B3AA-445B-A404-82FED0C4B4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9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42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CFDE9-9175-49C6-BF92-DE61E10159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77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places that need it the most often have the least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E3AD5-2746-41D7-A37D-DBF6A57D98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74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B2D7A-F5CE-4CBF-8235-8EC14CD6BF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446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defibrillation matters (</a:t>
            </a:r>
            <a:r>
              <a:rPr lang="en-US" b="1" dirty="0"/>
              <a:t>FYI </a:t>
            </a:r>
            <a:r>
              <a:rPr lang="en-US" dirty="0"/>
              <a:t>The</a:t>
            </a:r>
            <a:r>
              <a:rPr lang="en-US" baseline="0" dirty="0"/>
              <a:t> red line is set to take 12 seconds to draw)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B2D7A-F5CE-4CBF-8235-8EC14CD6BF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04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</a:t>
            </a:r>
            <a:r>
              <a:rPr lang="en-US" baseline="0" dirty="0"/>
              <a:t> working on design</a:t>
            </a:r>
            <a:endParaRPr lang="en-US" dirty="0"/>
          </a:p>
          <a:p>
            <a:pPr defTabSz="914350">
              <a:defRPr/>
            </a:pPr>
            <a:r>
              <a:rPr lang="en-US" dirty="0"/>
              <a:t>County</a:t>
            </a:r>
            <a:r>
              <a:rPr lang="en-US" baseline="0" dirty="0"/>
              <a:t> lines, cell towers full? Mention concerts/sporting events, Atlanta’s big Chicken, is their construction between venue and EMS-secondary route </a:t>
            </a:r>
          </a:p>
          <a:p>
            <a:endParaRPr lang="en-US" dirty="0"/>
          </a:p>
          <a:p>
            <a:r>
              <a:rPr lang="en-US" dirty="0"/>
              <a:t>Can you get a</a:t>
            </a:r>
            <a:r>
              <a:rPr lang="en-US" baseline="0" dirty="0"/>
              <a:t> shock off in less than 3 minutes??? Closer to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B2D7A-F5CE-4CBF-8235-8EC14CD6BF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784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call 911</a:t>
            </a:r>
          </a:p>
          <a:p>
            <a:r>
              <a:rPr lang="en-US" dirty="0"/>
              <a:t>Land Lines vs Cellular</a:t>
            </a:r>
          </a:p>
          <a:p>
            <a:r>
              <a:rPr lang="en-US" dirty="0"/>
              <a:t>Who Activates the Communication Tree</a:t>
            </a:r>
          </a:p>
          <a:p>
            <a:endParaRPr lang="en-US" baseline="0" dirty="0"/>
          </a:p>
          <a:p>
            <a:endParaRPr lang="en-US" dirty="0"/>
          </a:p>
          <a:p>
            <a:r>
              <a:rPr lang="en-US" dirty="0"/>
              <a:t>Do</a:t>
            </a:r>
            <a:r>
              <a:rPr lang="en-US" baseline="0" dirty="0"/>
              <a:t> they know what to say? Is it a Secretary that says Mr. France isn’t breathing? We are briefed at races for communicating over radio</a:t>
            </a:r>
          </a:p>
          <a:p>
            <a:r>
              <a:rPr lang="en-US" baseline="0" dirty="0"/>
              <a:t>Public relations team </a:t>
            </a:r>
          </a:p>
          <a:p>
            <a:r>
              <a:rPr lang="en-US" baseline="0" dirty="0"/>
              <a:t>administrators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40BDC-EFB8-483B-815C-2A225832D2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6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0BDC-EFB8-483B-815C-2A225832D2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37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Hairy Chest</a:t>
            </a:r>
          </a:p>
          <a:p>
            <a:r>
              <a:rPr lang="en-US" dirty="0"/>
              <a:t>Hands Only CPR</a:t>
            </a:r>
          </a:p>
          <a:p>
            <a:r>
              <a:rPr lang="en-US" dirty="0"/>
              <a:t>Talk about male having pain/female upset stomach Not GI Symptoms</a:t>
            </a:r>
          </a:p>
          <a:p>
            <a:r>
              <a:rPr lang="en-US" dirty="0"/>
              <a:t>Seizure</a:t>
            </a:r>
            <a:r>
              <a:rPr lang="en-US" baseline="0" dirty="0"/>
              <a:t> Activity</a:t>
            </a:r>
          </a:p>
          <a:p>
            <a:r>
              <a:rPr lang="en-US" baseline="0" dirty="0"/>
              <a:t>Respiratory Distress</a:t>
            </a:r>
          </a:p>
          <a:p>
            <a:r>
              <a:rPr lang="en-US" baseline="0" dirty="0"/>
              <a:t>80% Bystander syndrome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B2D7A-F5CE-4CBF-8235-8EC14CD6BF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0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</a:t>
            </a:r>
            <a:r>
              <a:rPr lang="en-US" baseline="0" dirty="0"/>
              <a:t> work well with specific tasks, Leave AED alarm on, </a:t>
            </a:r>
          </a:p>
          <a:p>
            <a:r>
              <a:rPr lang="en-US" baseline="0" dirty="0"/>
              <a:t>Take Times, and names Who recognized SCA, when was CPR started, when did the AED get there, When was 1</a:t>
            </a:r>
            <a:r>
              <a:rPr lang="en-US" baseline="30000" dirty="0"/>
              <a:t>st</a:t>
            </a:r>
            <a:r>
              <a:rPr lang="en-US" baseline="0" dirty="0"/>
              <a:t> shock delivered</a:t>
            </a:r>
          </a:p>
          <a:p>
            <a:r>
              <a:rPr lang="en-US" baseline="0" dirty="0"/>
              <a:t>What went well, invite EMS director to drills-tell Madison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975A-B3AA-445B-A404-82FED0C4B4B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762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Measurable outcomes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B2D7A-F5CE-4CBF-8235-8EC14CD6BF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40BDC-EFB8-483B-815C-2A225832D22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8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CFDE9-9175-49C6-BF92-DE61E10159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27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(Click</a:t>
            </a:r>
            <a:r>
              <a:rPr lang="en-US" b="1" baseline="0" dirty="0"/>
              <a:t> for each line to appear (5))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40BDC-EFB8-483B-815C-2A225832D22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9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945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B2D7A-F5CE-4CBF-8235-8EC14CD6BF2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33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B2D7A-F5CE-4CBF-8235-8EC14CD6BF2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487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854FA-B65D-491E-BDDE-8EE2FAAC744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7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0BDC-EFB8-483B-815C-2A225832D2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8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0BDC-EFB8-483B-815C-2A225832D2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29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0BDC-EFB8-483B-815C-2A225832D2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85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40BDC-EFB8-483B-815C-2A225832D2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0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37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505E0-C87E-4A39-88A4-9FA70ED059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3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733800"/>
            <a:ext cx="77724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 anchorCtr="0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019800" cy="9144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91182-EEC1-4E9A-9336-46704A491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46" y="5545677"/>
            <a:ext cx="3444254" cy="11605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34384B-3C0B-46D3-8574-8AA59941A0B5}"/>
              </a:ext>
            </a:extLst>
          </p:cNvPr>
          <p:cNvCxnSpPr/>
          <p:nvPr userDrawn="1"/>
        </p:nvCxnSpPr>
        <p:spPr>
          <a:xfrm>
            <a:off x="672830" y="3740280"/>
            <a:ext cx="77724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9658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816" y="274639"/>
            <a:ext cx="8354985" cy="1143000"/>
          </a:xfrm>
        </p:spPr>
        <p:txBody>
          <a:bodyPr>
            <a:noAutofit/>
          </a:bodyPr>
          <a:lstStyle>
            <a:lvl1pPr algn="l">
              <a:defRPr sz="3598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374561" y="1429918"/>
            <a:ext cx="8382000" cy="45720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8520" indent="-38020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0801" indent="-304160">
              <a:buSzPct val="80000"/>
              <a:buFont typeface="Courier New" panose="02070309020205020404" pitchFamily="49" charset="0"/>
              <a:buChar char="o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29121" indent="-30416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37442" indent="-30416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20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1582" y="2667002"/>
            <a:ext cx="5385423" cy="838201"/>
          </a:xfrm>
        </p:spPr>
        <p:txBody>
          <a:bodyPr anchor="b">
            <a:noAutofit/>
          </a:bodyPr>
          <a:lstStyle>
            <a:lvl1pPr algn="l">
              <a:defRPr sz="2399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1582" y="3657600"/>
            <a:ext cx="5384827" cy="987552"/>
          </a:xfrm>
        </p:spPr>
        <p:txBody>
          <a:bodyPr>
            <a:noAutofit/>
          </a:bodyPr>
          <a:lstStyle>
            <a:lvl1pPr marL="0" indent="0" algn="l">
              <a:buNone/>
              <a:defRPr sz="1799" b="1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77272" y="1485901"/>
            <a:ext cx="2635862" cy="40386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7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 noChangeAspect="1"/>
          </p:cNvSpPr>
          <p:nvPr>
            <p:ph idx="1"/>
          </p:nvPr>
        </p:nvSpPr>
        <p:spPr>
          <a:xfrm>
            <a:off x="374561" y="1429918"/>
            <a:ext cx="8382000" cy="45720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8520" indent="-38020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0801" indent="-304160">
              <a:buSzPct val="80000"/>
              <a:buFont typeface="Courier New" panose="02070309020205020404" pitchFamily="49" charset="0"/>
              <a:buChar char="o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29121" indent="-30416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37442" indent="-30416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7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816" y="274639"/>
            <a:ext cx="8354985" cy="1143000"/>
          </a:xfrm>
        </p:spPr>
        <p:txBody>
          <a:bodyPr>
            <a:normAutofit/>
          </a:bodyPr>
          <a:lstStyle>
            <a:lvl1pPr algn="l">
              <a:defRPr sz="3598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 noChangeAspect="1"/>
          </p:cNvSpPr>
          <p:nvPr>
            <p:ph idx="1"/>
          </p:nvPr>
        </p:nvSpPr>
        <p:spPr>
          <a:xfrm>
            <a:off x="374561" y="1429918"/>
            <a:ext cx="8382000" cy="45720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8520" indent="-38020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0801" indent="-304160">
              <a:buSzPct val="80000"/>
              <a:buFont typeface="Courier New" panose="02070309020205020404" pitchFamily="49" charset="0"/>
              <a:buChar char="o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29121" indent="-30416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37442" indent="-30416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4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D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>
                <a:solidFill>
                  <a:schemeClr val="bg1"/>
                </a:solidFill>
                <a:latin typeface="Arial Rounded MT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00801"/>
            <a:ext cx="457200" cy="4572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1D945C9-0277-4107-B589-EC55ECD240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676400" y="6477001"/>
            <a:ext cx="6477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chemeClr val="bg1"/>
                </a:solidFill>
                <a:latin typeface="Arial Rounded MT Bold" pitchFamily="34" charset="0"/>
              </a:rPr>
              <a:t>Children’s Healthcare of Atlanta | Sibley Heart Center Cardiology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16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D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76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7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92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5387975"/>
            <a:ext cx="5410200" cy="1317625"/>
          </a:xfrm>
        </p:spPr>
        <p:txBody>
          <a:bodyPr anchor="b" anchorCtr="0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42C2B-FC14-422B-95C9-64E4674C7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89" y="5671091"/>
            <a:ext cx="3070111" cy="10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7506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85800" y="3733800"/>
            <a:ext cx="77724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 anchorCtr="0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019800" cy="9144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91182-EEC1-4E9A-9336-46704A491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46" y="5545677"/>
            <a:ext cx="3444254" cy="116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64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5387975"/>
            <a:ext cx="5410200" cy="1317625"/>
          </a:xfrm>
        </p:spPr>
        <p:txBody>
          <a:bodyPr anchor="b" anchorCtr="0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42C2B-FC14-422B-95C9-64E4674C7D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89" y="5671091"/>
            <a:ext cx="3070111" cy="10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06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 anchorCtr="0"/>
          <a:lstStyle>
            <a:lvl1pPr>
              <a:defRPr>
                <a:latin typeface="Arial Rounded MT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00801"/>
            <a:ext cx="457200" cy="457200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1D945C9-0277-4107-B589-EC55ECD240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676400" y="6477001"/>
            <a:ext cx="6477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 Rounded MT Bold" pitchFamily="34" charset="0"/>
              </a:rPr>
              <a:t>Children’s Healthcare of Atlanta | Sibley Heart Center Cardiology</a:t>
            </a:r>
          </a:p>
        </p:txBody>
      </p:sp>
    </p:spTree>
    <p:extLst>
      <p:ext uri="{BB962C8B-B14F-4D97-AF65-F5344CB8AC3E}">
        <p14:creationId xmlns:p14="http://schemas.microsoft.com/office/powerpoint/2010/main" val="2514458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D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>
                <a:solidFill>
                  <a:schemeClr val="bg1"/>
                </a:solidFill>
                <a:latin typeface="Arial Rounded MT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00801"/>
            <a:ext cx="457200" cy="4572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1D945C9-0277-4107-B589-EC55ECD240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676400" y="6477001"/>
            <a:ext cx="6477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chemeClr val="bg1"/>
                </a:solidFill>
                <a:latin typeface="Arial Rounded MT Bold" pitchFamily="34" charset="0"/>
              </a:rPr>
              <a:t>Children’s Healthcare of Atlanta | Sibley Heart Center Cardiology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3252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 anchorCtr="0"/>
          <a:lstStyle>
            <a:lvl1pPr>
              <a:defRPr>
                <a:latin typeface="Arial Rounded MT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00801"/>
            <a:ext cx="457200" cy="457200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1D945C9-0277-4107-B589-EC55ECD240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676400" y="6477001"/>
            <a:ext cx="6477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 Rounded MT Bold" pitchFamily="34" charset="0"/>
              </a:rPr>
              <a:t>Children’s Healthcare of Atlanta | Sibley Heart Center Cardiology</a:t>
            </a:r>
          </a:p>
        </p:txBody>
      </p:sp>
    </p:spTree>
    <p:extLst>
      <p:ext uri="{BB962C8B-B14F-4D97-AF65-F5344CB8AC3E}">
        <p14:creationId xmlns:p14="http://schemas.microsoft.com/office/powerpoint/2010/main" val="1628735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182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D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673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2666" y="0"/>
            <a:ext cx="838919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1/7/2020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52135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2665" y="0"/>
            <a:ext cx="838919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9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0097" y="0"/>
            <a:ext cx="8361767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4747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 anchorCtr="0"/>
          <a:lstStyle>
            <a:lvl1pPr>
              <a:defRPr>
                <a:latin typeface="Arial Rounded MT Bold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00801"/>
            <a:ext cx="457200" cy="457200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76400" y="6477001"/>
            <a:ext cx="6477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 Rounded MT Bold" pitchFamily="34" charset="0"/>
              </a:rPr>
              <a:t>Children’s Healthcare of Atlanta | Sibley Heart Center Cardiology</a:t>
            </a:r>
          </a:p>
        </p:txBody>
      </p:sp>
    </p:spTree>
    <p:extLst>
      <p:ext uri="{BB962C8B-B14F-4D97-AF65-F5344CB8AC3E}">
        <p14:creationId xmlns:p14="http://schemas.microsoft.com/office/powerpoint/2010/main" val="9163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317" y="246598"/>
            <a:ext cx="5882780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97" y="1497580"/>
            <a:ext cx="2855547" cy="39931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38570" y="1497580"/>
            <a:ext cx="2859527" cy="39931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33307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1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5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51971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6233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303415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815" y="2743201"/>
            <a:ext cx="8365190" cy="838201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4198">
                <a:solidFill>
                  <a:srgbClr val="439539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816" y="3657600"/>
            <a:ext cx="8364593" cy="987552"/>
          </a:xfrm>
        </p:spPr>
        <p:txBody>
          <a:bodyPr>
            <a:noAutofit/>
          </a:bodyPr>
          <a:lstStyle>
            <a:lvl1pPr marL="0" indent="0" algn="l">
              <a:buNone/>
              <a:defRPr sz="2599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44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45103" y="2133602"/>
            <a:ext cx="8351456" cy="1200647"/>
          </a:xfrm>
        </p:spPr>
        <p:txBody>
          <a:bodyPr anchor="b">
            <a:noAutofit/>
          </a:bodyPr>
          <a:lstStyle>
            <a:lvl1pPr algn="l">
              <a:defRPr sz="3198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31815" y="3505200"/>
            <a:ext cx="5896673" cy="987552"/>
          </a:xfrm>
        </p:spPr>
        <p:txBody>
          <a:bodyPr>
            <a:noAutofit/>
          </a:bodyPr>
          <a:lstStyle>
            <a:lvl1pPr marL="0" indent="0" algn="l">
              <a:buNone/>
              <a:defRPr sz="2599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93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D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>
                <a:solidFill>
                  <a:schemeClr val="bg1"/>
                </a:solidFill>
                <a:latin typeface="Arial Rounded MT Bold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00801"/>
            <a:ext cx="457200" cy="4572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1D945C9-0277-4107-B589-EC55ECD240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6477001"/>
            <a:ext cx="6477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chemeClr val="bg1"/>
                </a:solidFill>
                <a:latin typeface="Arial Rounded MT Bold" pitchFamily="34" charset="0"/>
              </a:rPr>
              <a:t>Children’s Healthcare of Atlanta | Sibley Heart Center Cardiology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310946-B911-4E03-B145-4D0B350890A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D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AD9FAB-5D63-4FA0-BE4C-FED469BA2F58}"/>
              </a:ext>
            </a:extLst>
          </p:cNvPr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7AAB2DE-1023-4A99-A351-142DBF8532FD}"/>
              </a:ext>
            </a:extLst>
          </p:cNvPr>
          <p:cNvSpPr txBox="1"/>
          <p:nvPr userDrawn="1"/>
        </p:nvSpPr>
        <p:spPr>
          <a:xfrm>
            <a:off x="1676400" y="6477001"/>
            <a:ext cx="6477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chemeClr val="bg1"/>
                </a:solidFill>
                <a:latin typeface="Arial Rounded MT Bold" pitchFamily="34" charset="0"/>
              </a:rPr>
              <a:t>Children’s Healthcare of Atlanta | Sibley Heart Center Cardiology</a:t>
            </a:r>
          </a:p>
        </p:txBody>
      </p:sp>
    </p:spTree>
    <p:extLst>
      <p:ext uri="{BB962C8B-B14F-4D97-AF65-F5344CB8AC3E}">
        <p14:creationId xmlns:p14="http://schemas.microsoft.com/office/powerpoint/2010/main" val="9686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1582" y="2667002"/>
            <a:ext cx="5385423" cy="838201"/>
          </a:xfrm>
        </p:spPr>
        <p:txBody>
          <a:bodyPr anchor="b">
            <a:noAutofit/>
          </a:bodyPr>
          <a:lstStyle>
            <a:lvl1pPr algn="l">
              <a:defRPr sz="2399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1582" y="3657600"/>
            <a:ext cx="5384827" cy="987552"/>
          </a:xfrm>
        </p:spPr>
        <p:txBody>
          <a:bodyPr>
            <a:noAutofit/>
          </a:bodyPr>
          <a:lstStyle>
            <a:lvl1pPr marL="0" indent="0" algn="l">
              <a:buNone/>
              <a:defRPr sz="1799" b="1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77272" y="1485901"/>
            <a:ext cx="2635862" cy="40386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1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816" y="274639"/>
            <a:ext cx="8354985" cy="1143000"/>
          </a:xfrm>
        </p:spPr>
        <p:txBody>
          <a:bodyPr>
            <a:noAutofit/>
          </a:bodyPr>
          <a:lstStyle>
            <a:lvl1pPr algn="l">
              <a:defRPr sz="3598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374561" y="1429918"/>
            <a:ext cx="8382000" cy="45720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8520" indent="-38020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0801" indent="-304160">
              <a:buSzPct val="80000"/>
              <a:buFont typeface="Courier New" panose="02070309020205020404" pitchFamily="49" charset="0"/>
              <a:buChar char="o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29121" indent="-30416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37442" indent="-30416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6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 noChangeAspect="1"/>
          </p:cNvSpPr>
          <p:nvPr>
            <p:ph idx="1"/>
          </p:nvPr>
        </p:nvSpPr>
        <p:spPr>
          <a:xfrm>
            <a:off x="374561" y="1429918"/>
            <a:ext cx="8382000" cy="45720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8520" indent="-38020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0801" indent="-304160">
              <a:buSzPct val="80000"/>
              <a:buFont typeface="Courier New" panose="02070309020205020404" pitchFamily="49" charset="0"/>
              <a:buChar char="o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29121" indent="-30416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37442" indent="-304160">
              <a:buFont typeface="Arial" panose="020B0604020202020204" pitchFamily="34" charset="0"/>
              <a:buChar char="•"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53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pe-and-Will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269164" y="6299837"/>
            <a:ext cx="1112837" cy="55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2000" y="6544312"/>
            <a:ext cx="3810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01D945C9-0277-4107-B589-EC55ECD240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09600" y="6477003"/>
            <a:ext cx="6477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 Rounded MT Bold" pitchFamily="34" charset="0"/>
              </a:rPr>
              <a:t>Children’s Healthcare of Atlanta</a:t>
            </a:r>
          </a:p>
        </p:txBody>
      </p:sp>
      <p:pic>
        <p:nvPicPr>
          <p:cNvPr id="10" name="Picture 9" descr="Hope and Will Truncated CMYK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99654" y="6096000"/>
            <a:ext cx="138234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49556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5246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5387975"/>
            <a:ext cx="4953000" cy="1317625"/>
          </a:xfrm>
        </p:spPr>
        <p:txBody>
          <a:bodyPr anchor="b" anchorCtr="0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72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214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6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 anchorCtr="0"/>
          <a:lstStyle>
            <a:lvl1pPr>
              <a:defRPr>
                <a:latin typeface="Arial Rounded MT Bold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2298" y="1165698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00801"/>
            <a:ext cx="457200" cy="457200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1D945C9-0277-4107-B589-EC55ECD240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76400" y="6477001"/>
            <a:ext cx="6477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Arial Rounded MT Bold" pitchFamily="34" charset="0"/>
              </a:rPr>
              <a:t>Children’s Healthcare of Atlanta | Sibley Heart Center Cardiology</a:t>
            </a:r>
          </a:p>
        </p:txBody>
      </p:sp>
    </p:spTree>
    <p:extLst>
      <p:ext uri="{BB962C8B-B14F-4D97-AF65-F5344CB8AC3E}">
        <p14:creationId xmlns:p14="http://schemas.microsoft.com/office/powerpoint/2010/main" val="32049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47A209F-D320-4F9D-B099-43F569119E56}"/>
              </a:ext>
            </a:extLst>
          </p:cNvPr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82417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D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D7FBA5-EDDE-4FBE-9F32-A1C87E4A5DF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D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14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815" y="2743201"/>
            <a:ext cx="8365190" cy="838201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4198">
                <a:solidFill>
                  <a:srgbClr val="439539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816" y="3657600"/>
            <a:ext cx="8364593" cy="987552"/>
          </a:xfrm>
        </p:spPr>
        <p:txBody>
          <a:bodyPr>
            <a:noAutofit/>
          </a:bodyPr>
          <a:lstStyle>
            <a:lvl1pPr marL="0" indent="0" algn="l">
              <a:buNone/>
              <a:defRPr sz="2599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83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45103" y="2133602"/>
            <a:ext cx="8351456" cy="1200647"/>
          </a:xfrm>
        </p:spPr>
        <p:txBody>
          <a:bodyPr anchor="b">
            <a:noAutofit/>
          </a:bodyPr>
          <a:lstStyle>
            <a:lvl1pPr algn="l">
              <a:defRPr sz="3198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31815" y="3505200"/>
            <a:ext cx="5896673" cy="987552"/>
          </a:xfrm>
        </p:spPr>
        <p:txBody>
          <a:bodyPr>
            <a:noAutofit/>
          </a:bodyPr>
          <a:lstStyle>
            <a:lvl1pPr marL="0" indent="0" algn="l">
              <a:buNone/>
              <a:defRPr sz="2599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68CED9-E7D2-4B98-8A0B-AF0974FB12D0}"/>
              </a:ext>
            </a:extLst>
          </p:cNvPr>
          <p:cNvSpPr/>
          <p:nvPr userDrawn="1"/>
        </p:nvSpPr>
        <p:spPr>
          <a:xfrm>
            <a:off x="0" y="0"/>
            <a:ext cx="5926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DC4CB3-2377-41B9-9391-D0DE9EA95F4A}"/>
              </a:ext>
            </a:extLst>
          </p:cNvPr>
          <p:cNvSpPr/>
          <p:nvPr userDrawn="1"/>
        </p:nvSpPr>
        <p:spPr>
          <a:xfrm>
            <a:off x="572105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924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889" r:id="rId15"/>
    <p:sldLayoutId id="2147483891" r:id="rId16"/>
    <p:sldLayoutId id="2147483892" r:id="rId17"/>
    <p:sldLayoutId id="2147483702" r:id="rId18"/>
    <p:sldLayoutId id="2147483703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009D57"/>
          </a:solidFill>
          <a:latin typeface="Arial Rounded MT Bold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bg1">
              <a:lumMod val="65000"/>
            </a:schemeClr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>
              <a:lumMod val="65000"/>
            </a:schemeClr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bg1">
              <a:lumMod val="65000"/>
            </a:schemeClr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bg1">
              <a:lumMod val="65000"/>
            </a:schemeClr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bg1">
              <a:lumMod val="65000"/>
            </a:schemeClr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423F924-74D2-45C3-9581-52674854CC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4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9D57"/>
          </a:solidFill>
          <a:latin typeface="Arial Rounded MT Bold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9D57"/>
          </a:solidFill>
          <a:latin typeface="Archer Semibold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bg1">
              <a:lumMod val="65000"/>
            </a:schemeClr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>
              <a:lumMod val="65000"/>
            </a:schemeClr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bg1">
              <a:lumMod val="65000"/>
            </a:schemeClr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bg1">
              <a:lumMod val="65000"/>
            </a:schemeClr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bg1">
              <a:lumMod val="65000"/>
            </a:schemeClr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59266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 userDrawn="1"/>
        </p:nvSpPr>
        <p:spPr>
          <a:xfrm>
            <a:off x="572105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1789" y="187146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6708" y="1428967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160EA64-D806-43AC-9DF2-F8C432F32B4C}" type="datetimeFigureOut">
              <a:rPr lang="en-US" smtClean="0"/>
              <a:pPr/>
              <a:t>1/7/2020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10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  <p:sldLayoutId id="2147483935" r:id="rId19"/>
    <p:sldLayoutId id="2147483936" r:id="rId20"/>
    <p:sldLayoutId id="2147483937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4028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.xml"/><Relationship Id="rId4" Type="http://schemas.openxmlformats.org/officeDocument/2006/relationships/hyperlink" Target="https://www.choa.org/~/media/files/Childrens/medical-services/cardiac/risk-assessment-form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8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26.xml"/><Relationship Id="rId12" Type="http://schemas.openxmlformats.org/officeDocument/2006/relationships/image" Target="../media/image29.jpeg"/><Relationship Id="rId2" Type="http://schemas.microsoft.com/office/2007/relationships/media" Target="../media/media1.wav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8.jpg"/><Relationship Id="rId5" Type="http://schemas.openxmlformats.org/officeDocument/2006/relationships/audio" Target="../media/media2.wav"/><Relationship Id="rId10" Type="http://schemas.openxmlformats.org/officeDocument/2006/relationships/image" Target="../media/image27.jpeg"/><Relationship Id="rId4" Type="http://schemas.microsoft.com/office/2007/relationships/media" Target="../media/media2.wav"/><Relationship Id="rId9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3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4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7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hyperlink" Target="https://www.choa.org/medical-services/cardiac-care/project-save-program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9.xml"/><Relationship Id="rId6" Type="http://schemas.openxmlformats.org/officeDocument/2006/relationships/hyperlink" Target="https://www.choa.org/~/media/files/Childrens/medical-services/cardiac/risk-assessment-form.PDF" TargetMode="External"/><Relationship Id="rId5" Type="http://schemas.openxmlformats.org/officeDocument/2006/relationships/hyperlink" Target="https://www.youtube.com/watch?v=r9blaWHHSls" TargetMode="External"/><Relationship Id="rId4" Type="http://schemas.openxmlformats.org/officeDocument/2006/relationships/hyperlink" Target="http://www.ncbi.nlm.nih.gov/pubmed/27502104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66014"/>
            <a:ext cx="7772400" cy="1470025"/>
          </a:xfrm>
          <a:ln w="28575"/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9D57"/>
                </a:solidFill>
              </a:rPr>
              <a:t>STOP IT!</a:t>
            </a:r>
            <a:br>
              <a:rPr lang="en-US" sz="4000" dirty="0">
                <a:solidFill>
                  <a:srgbClr val="009D57"/>
                </a:solidFill>
              </a:rPr>
            </a:br>
            <a:r>
              <a:rPr lang="en-US" sz="4000" dirty="0">
                <a:solidFill>
                  <a:srgbClr val="009D57"/>
                </a:solidFill>
              </a:rPr>
              <a:t>Preventing Sudden Cardiac Arrest in the Young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FB39AB0-C931-44DA-A546-539CC7780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523728"/>
            <a:ext cx="6019800" cy="21545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Robert M. Campbell, MD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Children’s Healthcare of Atlanta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+mn-lt"/>
                <a:ea typeface="+mj-ea"/>
                <a:cs typeface="+mj-cs"/>
              </a:rPr>
              <a:t>campbellr@kidsheart.com</a:t>
            </a:r>
            <a:endParaRPr lang="en-US" sz="1800" b="0" dirty="0">
              <a:solidFill>
                <a:schemeClr val="bg1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chemeClr val="bg1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Richard Lamphier, RN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chemeClr val="bg1">
                    <a:lumMod val="50000"/>
                  </a:schemeClr>
                </a:solidFill>
              </a:rPr>
              <a:t>Children’s Healthcare of Atlanta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richard.lamphier@choa.org</a:t>
            </a:r>
            <a:endParaRPr lang="en-US" sz="1800" b="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chemeClr val="bg1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chemeClr val="bg1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January 10, 2020</a:t>
            </a:r>
          </a:p>
          <a:p>
            <a:pPr>
              <a:spcBef>
                <a:spcPts val="0"/>
              </a:spcBef>
            </a:pPr>
            <a:endParaRPr lang="en-US" sz="1800" b="0" dirty="0">
              <a:solidFill>
                <a:schemeClr val="bg1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99A4A0-2E0A-462D-89B2-1DA768FE1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98" y="5629684"/>
            <a:ext cx="2836552" cy="955809"/>
          </a:xfrm>
          <a:prstGeom prst="rect">
            <a:avLst/>
          </a:prstGeom>
        </p:spPr>
      </p:pic>
      <p:pic>
        <p:nvPicPr>
          <p:cNvPr id="11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BFBE076-B5C6-489E-A1FB-6774054BCB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9398" r="-8354" b="10504"/>
          <a:stretch/>
        </p:blipFill>
        <p:spPr>
          <a:xfrm>
            <a:off x="7904926" y="5568916"/>
            <a:ext cx="944855" cy="111902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CB6219-5DC1-4A9B-8669-2EF1CD269DD7}"/>
              </a:ext>
            </a:extLst>
          </p:cNvPr>
          <p:cNvCxnSpPr/>
          <p:nvPr/>
        </p:nvCxnSpPr>
        <p:spPr>
          <a:xfrm>
            <a:off x="7782874" y="5706868"/>
            <a:ext cx="0" cy="878625"/>
          </a:xfrm>
          <a:prstGeom prst="line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93E66B-3DB0-482F-B77C-DF4D77370643}"/>
              </a:ext>
            </a:extLst>
          </p:cNvPr>
          <p:cNvCxnSpPr/>
          <p:nvPr/>
        </p:nvCxnSpPr>
        <p:spPr>
          <a:xfrm>
            <a:off x="685800" y="3169389"/>
            <a:ext cx="77724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82D9EE-350C-4419-9676-A80AE1C607E9}"/>
              </a:ext>
            </a:extLst>
          </p:cNvPr>
          <p:cNvCxnSpPr>
            <a:cxnSpLocks/>
          </p:cNvCxnSpPr>
          <p:nvPr/>
        </p:nvCxnSpPr>
        <p:spPr>
          <a:xfrm flipV="1">
            <a:off x="7782874" y="5678324"/>
            <a:ext cx="0" cy="88508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002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65515" y="2919411"/>
            <a:ext cx="5660969" cy="1247778"/>
          </a:xfrm>
        </p:spPr>
        <p:txBody>
          <a:bodyPr/>
          <a:lstStyle/>
          <a:p>
            <a:r>
              <a:rPr lang="en-US" sz="4800" dirty="0">
                <a:solidFill>
                  <a:srgbClr val="009D57"/>
                </a:solidFill>
              </a:rPr>
              <a:t>Warning signs and symptoms</a:t>
            </a:r>
          </a:p>
        </p:txBody>
      </p:sp>
      <p:sp>
        <p:nvSpPr>
          <p:cNvPr id="8" name="Rectangle 7"/>
          <p:cNvSpPr/>
          <p:nvPr/>
        </p:nvSpPr>
        <p:spPr>
          <a:xfrm>
            <a:off x="677289" y="1905000"/>
            <a:ext cx="2171700" cy="3276600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Arial Rounded MT Bold" panose="020F070403050403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13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0" y="838200"/>
            <a:ext cx="537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4350" y="76200"/>
            <a:ext cx="8172450" cy="1143000"/>
          </a:xfrm>
        </p:spPr>
        <p:txBody>
          <a:bodyPr/>
          <a:lstStyle/>
          <a:p>
            <a:r>
              <a:rPr lang="en-US" sz="2800" dirty="0">
                <a:solidFill>
                  <a:srgbClr val="009D57"/>
                </a:solidFill>
              </a:rPr>
              <a:t>Clinical Presentation of Pediatric Patients at Risk for Sudden Cardiac Arrest.  2016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3538" y="1377434"/>
            <a:ext cx="8382000" cy="5123282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A total of 450 patients (257M/193F; median 10.1 years; range 0-21yrs) were enrolled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SCA was the initial presentation in 7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CPVT patients had the highest incidence of SCA (45%), but normal physical evaluations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Patients with LQTS and HCM were most likely referred because of family history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ALCA-R patients presented with exercise related symptoms or signs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Cardiac subspecialty evaluation (Level 2) revealed pertinent family history, patient history, and exam findings above and beyond the information obtained through the initial referral</a:t>
            </a:r>
          </a:p>
          <a:p>
            <a:endParaRPr lang="en-US" sz="2400" dirty="0">
              <a:solidFill>
                <a:srgbClr val="59595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6DE4F9-4DD9-4A7D-82DC-CEE3DCBD2CE8}"/>
              </a:ext>
            </a:extLst>
          </p:cNvPr>
          <p:cNvSpPr/>
          <p:nvPr/>
        </p:nvSpPr>
        <p:spPr>
          <a:xfrm>
            <a:off x="6227817" y="6488668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rgbClr val="595959"/>
                </a:solidFill>
              </a:rPr>
              <a:t>Journal of </a:t>
            </a:r>
            <a:r>
              <a:rPr lang="fr-FR" i="1" dirty="0" err="1">
                <a:solidFill>
                  <a:srgbClr val="595959"/>
                </a:solidFill>
              </a:rPr>
              <a:t>Pediatrics</a:t>
            </a:r>
            <a:r>
              <a:rPr lang="fr-FR" dirty="0">
                <a:solidFill>
                  <a:srgbClr val="595959"/>
                </a:solidFill>
              </a:rPr>
              <a:t>. 2016</a:t>
            </a:r>
            <a:endParaRPr lang="en-US" dirty="0">
              <a:solidFill>
                <a:srgbClr val="595959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2DD7F4-407E-43CA-8EB1-855B05DE1EC4}"/>
              </a:ext>
            </a:extLst>
          </p:cNvPr>
          <p:cNvCxnSpPr/>
          <p:nvPr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530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22315" y="34046"/>
            <a:ext cx="835498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009D57"/>
                </a:solidFill>
              </a:rPr>
              <a:t>Key SCA Warning Signs / Symptoms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512197"/>
            <a:ext cx="8382000" cy="4572000"/>
          </a:xfrm>
        </p:spPr>
        <p:txBody>
          <a:bodyPr>
            <a:normAutofit/>
          </a:bodyPr>
          <a:lstStyle/>
          <a:p>
            <a:pPr marL="342900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Exercise, emotion, startle seizure or syncope</a:t>
            </a:r>
          </a:p>
          <a:p>
            <a:pPr marL="342900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Exercise chest or shoulder pain or SOB</a:t>
            </a:r>
          </a:p>
          <a:p>
            <a:pPr marL="342900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Sudden, unexpected, unexplained death before age 50 years</a:t>
            </a:r>
          </a:p>
          <a:p>
            <a:pPr marL="342900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Family history known genetic aortopathy, cardiomyopathy, </a:t>
            </a:r>
            <a:r>
              <a:rPr lang="en-US" sz="2800" dirty="0" err="1">
                <a:solidFill>
                  <a:srgbClr val="595959"/>
                </a:solidFill>
                <a:latin typeface="Arial Rounded MT Bold" panose="020F0704030504030204" pitchFamily="34" charset="0"/>
              </a:rPr>
              <a:t>channelopathy</a:t>
            </a:r>
            <a:endParaRPr lang="en-US" sz="2800" dirty="0">
              <a:solidFill>
                <a:srgbClr val="595959"/>
              </a:solidFill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dirty="0">
              <a:solidFill>
                <a:srgbClr val="595959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89D062-A205-4F72-BC70-A6442E121012}"/>
              </a:ext>
            </a:extLst>
          </p:cNvPr>
          <p:cNvCxnSpPr/>
          <p:nvPr/>
        </p:nvCxnSpPr>
        <p:spPr>
          <a:xfrm>
            <a:off x="484215" y="1024646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200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914153"/>
            <a:ext cx="8351456" cy="1200647"/>
          </a:xfrm>
        </p:spPr>
        <p:txBody>
          <a:bodyPr/>
          <a:lstStyle/>
          <a:p>
            <a:r>
              <a:rPr lang="en-US" sz="7200" dirty="0">
                <a:solidFill>
                  <a:srgbClr val="009D57"/>
                </a:solidFill>
              </a:rPr>
              <a:t>Misdirects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7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33400" y="0"/>
            <a:ext cx="8354985" cy="1143000"/>
          </a:xfrm>
        </p:spPr>
        <p:txBody>
          <a:bodyPr/>
          <a:lstStyle/>
          <a:p>
            <a:r>
              <a:rPr lang="en-US" sz="3200" dirty="0">
                <a:solidFill>
                  <a:srgbClr val="009D57"/>
                </a:solidFill>
              </a:rPr>
              <a:t>Misdirects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21685" y="1371600"/>
            <a:ext cx="8302214" cy="45981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Respiratory Symptoms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Chest Pain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Seizures, Neurologic, Vasovagal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Palpitations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Drowning/Near Drowning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SIDS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Febrile Seizure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Congenital Deafness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75938D-76C1-485C-9DE3-7F45C78DB2AE}"/>
              </a:ext>
            </a:extLst>
          </p:cNvPr>
          <p:cNvCxnSpPr/>
          <p:nvPr/>
        </p:nvCxnSpPr>
        <p:spPr>
          <a:xfrm>
            <a:off x="495300" y="9906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41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57550" y="3009899"/>
            <a:ext cx="5385423" cy="838201"/>
          </a:xfrm>
        </p:spPr>
        <p:txBody>
          <a:bodyPr/>
          <a:lstStyle/>
          <a:p>
            <a:r>
              <a:rPr lang="en-US" sz="4800" dirty="0">
                <a:solidFill>
                  <a:srgbClr val="009D57"/>
                </a:solidFill>
              </a:rPr>
              <a:t>Screening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764837" y="1943911"/>
            <a:ext cx="2171700" cy="3276600"/>
          </a:xfrm>
          <a:prstGeom prst="rect">
            <a:avLst/>
          </a:prstGeom>
          <a:solidFill>
            <a:srgbClr val="0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Arial Rounded MT Bold" panose="020F070403050403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3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84" y="141635"/>
            <a:ext cx="5625278" cy="6813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9"/>
            <a:ext cx="5334000" cy="676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417937" y="2590799"/>
            <a:ext cx="3831517" cy="838201"/>
          </a:xfrm>
        </p:spPr>
        <p:txBody>
          <a:bodyPr/>
          <a:lstStyle/>
          <a:p>
            <a:r>
              <a:rPr lang="en-US" sz="3600" dirty="0">
                <a:solidFill>
                  <a:srgbClr val="009D57"/>
                </a:solidFill>
              </a:rPr>
              <a:t>Cardiovascular</a:t>
            </a:r>
            <a:r>
              <a:rPr lang="en-US" sz="3200" dirty="0">
                <a:solidFill>
                  <a:srgbClr val="009D57"/>
                </a:solidFill>
              </a:rPr>
              <a:t> Risk Assessment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BCBCF1-459F-4B17-803D-5BFE03082397}"/>
              </a:ext>
            </a:extLst>
          </p:cNvPr>
          <p:cNvSpPr/>
          <p:nvPr/>
        </p:nvSpPr>
        <p:spPr>
          <a:xfrm>
            <a:off x="5417937" y="5380672"/>
            <a:ext cx="37260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https://www.choa.org/~/media/files/Childrens/medical-services/cardiac/risk-assessment-form.PDF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38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272" y="866775"/>
            <a:ext cx="8351456" cy="2009775"/>
          </a:xfrm>
        </p:spPr>
        <p:txBody>
          <a:bodyPr/>
          <a:lstStyle/>
          <a:p>
            <a:pPr algn="ctr"/>
            <a:r>
              <a:rPr lang="en-US" sz="8800" dirty="0">
                <a:solidFill>
                  <a:srgbClr val="009D57"/>
                </a:solidFill>
              </a:rPr>
              <a:t>You See What You Know</a:t>
            </a:r>
          </a:p>
        </p:txBody>
      </p:sp>
      <p:pic>
        <p:nvPicPr>
          <p:cNvPr id="2052" name="Picture 4" descr="Google's reverse image search thought this was a a crow- but it is actually a cat">
            <a:extLst>
              <a:ext uri="{FF2B5EF4-FFF2-40B4-BE49-F238E27FC236}">
                <a16:creationId xmlns:a16="http://schemas.microsoft.com/office/drawing/2014/main" id="{8ED60160-670B-4ADD-A2D8-58C15E6B0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5"/>
          <a:stretch/>
        </p:blipFill>
        <p:spPr bwMode="auto">
          <a:xfrm>
            <a:off x="2402732" y="3085086"/>
            <a:ext cx="4513634" cy="34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bowl of milk for cat">
            <a:extLst>
              <a:ext uri="{FF2B5EF4-FFF2-40B4-BE49-F238E27FC236}">
                <a16:creationId xmlns:a16="http://schemas.microsoft.com/office/drawing/2014/main" id="{61B42269-EE6E-4D89-AA7E-6BD020913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08" y="5924144"/>
            <a:ext cx="1145919" cy="93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9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00050" y="1342825"/>
            <a:ext cx="4057650" cy="480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>
              <a:lnSpc>
                <a:spcPct val="90000"/>
              </a:lnSpc>
              <a:spcAft>
                <a:spcPts val="0"/>
              </a:spcAft>
              <a:buNone/>
            </a:pPr>
            <a:r>
              <a:rPr lang="en-US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Structural/Functional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HCM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Other CM (DCM, RCM, ARVC, LVNC)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Coronary Artery Anomalies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Aortic Rupture/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Marfan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Myocarditis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Left Ventricular Outflow Tract Obstruction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Mitral Valve Prolapse (MVP) </a:t>
            </a:r>
          </a:p>
          <a:p>
            <a:pPr marL="228600" indent="-228600">
              <a:spcBef>
                <a:spcPts val="0"/>
              </a:spcBef>
              <a:spcAft>
                <a:spcPct val="25000"/>
              </a:spcAft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Coronary Artery Atherosclerotic Disease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Postoperative Congenital Heart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Disease </a:t>
            </a:r>
          </a:p>
          <a:p>
            <a:pPr marL="419100" indent="-41910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                             </a:t>
            </a:r>
          </a:p>
          <a:p>
            <a:pPr marL="419100" indent="-419100">
              <a:lnSpc>
                <a:spcPct val="90000"/>
              </a:lnSpc>
              <a:buNone/>
            </a:pP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241495" y="1342825"/>
            <a:ext cx="3746807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>
              <a:lnSpc>
                <a:spcPct val="90000"/>
              </a:lnSpc>
              <a:spcAft>
                <a:spcPts val="0"/>
              </a:spcAft>
              <a:buNone/>
            </a:pPr>
            <a:r>
              <a:rPr lang="en-US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Electrical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Long QT Syndrome (LQTS)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Wolff-Parkinson-White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Syndrome (WPW)</a:t>
            </a:r>
          </a:p>
          <a:p>
            <a:pPr marL="0" indent="0">
              <a:spcBef>
                <a:spcPts val="0"/>
              </a:spcBef>
              <a:spcAft>
                <a:spcPct val="25000"/>
              </a:spcAft>
              <a:buClr>
                <a:schemeClr val="tx1"/>
              </a:buClr>
              <a:buNone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Brugada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Syndrome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Catecholaminergic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 Polymorphic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Ventricular Tachycardia (CPVT)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Short QT Syndrome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Complete Heart Block (CHB)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257800" y="5051515"/>
            <a:ext cx="3730502" cy="17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19100" indent="-419100" fontAlgn="base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800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Other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Drugs and Stimulants </a:t>
            </a:r>
          </a:p>
          <a:p>
            <a:pPr marL="228600" indent="-228600">
              <a:buClr>
                <a:schemeClr val="tx1"/>
              </a:buClr>
              <a:buSzPct val="100000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Primary Pulmonary Hypertension (PPH)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Commotio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Cordis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 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134159"/>
            <a:ext cx="6783082" cy="762000"/>
          </a:xfrm>
        </p:spPr>
        <p:txBody>
          <a:bodyPr/>
          <a:lstStyle/>
          <a:p>
            <a:r>
              <a:rPr lang="en-US" dirty="0">
                <a:solidFill>
                  <a:srgbClr val="009D57"/>
                </a:solidFill>
              </a:rPr>
              <a:t>SCA Differential Diagnosis</a:t>
            </a:r>
            <a:br>
              <a:rPr lang="en-US" dirty="0">
                <a:solidFill>
                  <a:srgbClr val="009D57"/>
                </a:solidFill>
              </a:rPr>
            </a:br>
            <a:r>
              <a:rPr lang="en-US" dirty="0">
                <a:solidFill>
                  <a:srgbClr val="009D57"/>
                </a:solidFill>
              </a:rPr>
              <a:t>What About ECG Screening?</a:t>
            </a:r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3CE673CE-49B3-42C3-B4E2-C458893F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624" y="8175712"/>
            <a:ext cx="3730502" cy="17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19100" indent="-419100" fontAlgn="base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Other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000" dirty="0">
                <a:latin typeface="Arial" charset="0"/>
                <a:cs typeface="Times New Roman" pitchFamily="18" charset="0"/>
              </a:rPr>
              <a:t>Drugs and Stimulants </a:t>
            </a:r>
          </a:p>
          <a:p>
            <a:pPr marL="228600" indent="-228600">
              <a:buClr>
                <a:schemeClr val="tx1"/>
              </a:buClr>
              <a:buSzPct val="100000"/>
            </a:pPr>
            <a:r>
              <a:rPr lang="en-US" sz="2000" dirty="0">
                <a:latin typeface="Arial" charset="0"/>
              </a:rPr>
              <a:t>Primary Pulmonary Hypertension (PPH)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000" dirty="0" err="1">
                <a:latin typeface="Arial" charset="0"/>
                <a:cs typeface="Times New Roman" pitchFamily="18" charset="0"/>
              </a:rPr>
              <a:t>Commotio</a:t>
            </a:r>
            <a:r>
              <a:rPr lang="en-US" sz="2000" dirty="0">
                <a:latin typeface="Arial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charset="0"/>
                <a:cs typeface="Times New Roman" pitchFamily="18" charset="0"/>
              </a:rPr>
              <a:t>Cordis</a:t>
            </a:r>
            <a:r>
              <a:rPr lang="en-US" sz="2000" dirty="0">
                <a:latin typeface="Arial" charset="0"/>
                <a:cs typeface="Times New Roman" pitchFamily="18" charset="0"/>
              </a:rPr>
              <a:t> </a:t>
            </a:r>
            <a:endParaRPr lang="en-US" sz="2000" dirty="0">
              <a:latin typeface="Arial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D39654-4208-45BB-937E-E3369EC277D6}"/>
              </a:ext>
            </a:extLst>
          </p:cNvPr>
          <p:cNvCxnSpPr/>
          <p:nvPr/>
        </p:nvCxnSpPr>
        <p:spPr>
          <a:xfrm>
            <a:off x="457200" y="1143609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3008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9642"/>
            <a:ext cx="8229600" cy="990600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rgbClr val="009D57"/>
                </a:solidFill>
              </a:rPr>
              <a:t>No Disclosures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1A690-1C00-4A0F-802F-636F97961AAC}"/>
              </a:ext>
            </a:extLst>
          </p:cNvPr>
          <p:cNvSpPr txBox="1"/>
          <p:nvPr/>
        </p:nvSpPr>
        <p:spPr>
          <a:xfrm>
            <a:off x="1343024" y="2846040"/>
            <a:ext cx="5210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Affiliations: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Project SAVE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Project ADAM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SADS Foundation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30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00049" y="1343634"/>
            <a:ext cx="3902505" cy="480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>
              <a:lnSpc>
                <a:spcPct val="90000"/>
              </a:lnSpc>
              <a:spcAft>
                <a:spcPts val="0"/>
              </a:spcAft>
              <a:buNone/>
            </a:pPr>
            <a:r>
              <a:rPr lang="en-US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Structural/Functional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HCM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Other CM (DCM, RCM, ARVC, LVNC)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Coronary Artery Anomalies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Aortic Rupture/</a:t>
            </a:r>
            <a:r>
              <a:rPr lang="en-US" sz="1600" dirty="0" err="1">
                <a:solidFill>
                  <a:schemeClr val="tx1"/>
                </a:solidFill>
              </a:rPr>
              <a:t>Marfan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Myocarditis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Left Ventricular Outflow Tract Obstruction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Mitral Valve Prolapse (MVP)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Coronary Artery Atherosclerotic Disease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Postoperative Congenital Heart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Disease </a:t>
            </a:r>
          </a:p>
          <a:p>
            <a:pPr marL="419100" indent="-41910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                              </a:t>
            </a:r>
          </a:p>
          <a:p>
            <a:pPr marL="419100" indent="-419100">
              <a:lnSpc>
                <a:spcPct val="9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841448" y="1343634"/>
            <a:ext cx="4159677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>
              <a:lnSpc>
                <a:spcPct val="90000"/>
              </a:lnSpc>
              <a:spcAft>
                <a:spcPts val="0"/>
              </a:spcAft>
              <a:buNone/>
            </a:pPr>
            <a:r>
              <a:rPr lang="en-US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Electrical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Long QT Syndrome (LQTS)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Wolff-Parkinson-White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Syndrome (WPW)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 err="1">
                <a:solidFill>
                  <a:schemeClr val="tx1"/>
                </a:solidFill>
              </a:rPr>
              <a:t>Brugada</a:t>
            </a:r>
            <a:r>
              <a:rPr lang="en-US" sz="1600" dirty="0">
                <a:solidFill>
                  <a:schemeClr val="tx1"/>
                </a:solidFill>
              </a:rPr>
              <a:t> Syndrome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 err="1">
                <a:solidFill>
                  <a:schemeClr val="tx1"/>
                </a:solidFill>
              </a:rPr>
              <a:t>Catecholaminergic</a:t>
            </a:r>
            <a:r>
              <a:rPr lang="en-US" sz="1600" dirty="0">
                <a:solidFill>
                  <a:schemeClr val="tx1"/>
                </a:solidFill>
              </a:rPr>
              <a:t> Polymorphic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Ventricular Tachycardia (CPVT)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Short QT Syndrome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Complete Heart Block (CHB)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7926"/>
            <a:ext cx="6783082" cy="833657"/>
          </a:xfrm>
        </p:spPr>
        <p:txBody>
          <a:bodyPr/>
          <a:lstStyle/>
          <a:p>
            <a:r>
              <a:rPr lang="en-US" sz="3600" dirty="0">
                <a:solidFill>
                  <a:srgbClr val="009D57"/>
                </a:solidFill>
              </a:rPr>
              <a:t>SCA Differential Diagnosis</a:t>
            </a:r>
            <a:br>
              <a:rPr lang="en-US" sz="2800" dirty="0">
                <a:solidFill>
                  <a:srgbClr val="005DA4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Expected ECG Findings</a:t>
            </a:r>
            <a:endParaRPr lang="en-US" sz="2800" dirty="0">
              <a:solidFill>
                <a:srgbClr val="005DA4"/>
              </a:solidFill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391BFC4-8DDB-42E8-A4F4-210683CE4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448" y="4879040"/>
            <a:ext cx="4245898" cy="17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19100" indent="-419100" fontAlgn="base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800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Other</a:t>
            </a:r>
          </a:p>
          <a:p>
            <a:pPr fontAlgn="base">
              <a:spcAft>
                <a:spcPct val="0"/>
              </a:spcAft>
              <a:buClr>
                <a:schemeClr val="tx1"/>
              </a:buClr>
              <a:buSzPct val="100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Drugs and Stimulants </a:t>
            </a:r>
          </a:p>
          <a:p>
            <a:pPr marL="228600" indent="-228600">
              <a:buClr>
                <a:schemeClr val="tx1"/>
              </a:buClr>
              <a:buSzPct val="100000"/>
            </a:pP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Primary Pulmonary Hypertension (PPH)</a:t>
            </a:r>
          </a:p>
          <a:p>
            <a:pPr fontAlgn="base">
              <a:spcAft>
                <a:spcPct val="0"/>
              </a:spcAft>
              <a:buClr>
                <a:schemeClr val="tx1"/>
              </a:buClr>
              <a:buSzPct val="100000"/>
            </a:pPr>
            <a:r>
              <a:rPr lang="en-US" sz="1600" dirty="0" err="1">
                <a:latin typeface="Arial" pitchFamily="34" charset="0"/>
                <a:cs typeface="Arial" pitchFamily="34" charset="0"/>
              </a:rPr>
              <a:t>Commotio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Cordis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019A00-B4DB-4784-B567-344BE463FB25}"/>
              </a:ext>
            </a:extLst>
          </p:cNvPr>
          <p:cNvCxnSpPr/>
          <p:nvPr/>
        </p:nvCxnSpPr>
        <p:spPr>
          <a:xfrm>
            <a:off x="457200" y="1125574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560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19100" y="1339168"/>
            <a:ext cx="3902505" cy="480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>
              <a:lnSpc>
                <a:spcPct val="90000"/>
              </a:lnSpc>
              <a:spcAft>
                <a:spcPts val="0"/>
              </a:spcAft>
              <a:buNone/>
            </a:pPr>
            <a:r>
              <a:rPr lang="en-US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Structural/Functional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HCM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Other CM (DCM, RCM, ARVC, LVNC)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Coronary Artery Anomalies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Aortic Rupture/</a:t>
            </a:r>
            <a:r>
              <a:rPr lang="en-US" sz="1600" dirty="0" err="1">
                <a:solidFill>
                  <a:schemeClr val="tx1"/>
                </a:solidFill>
              </a:rPr>
              <a:t>Marfan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Myocarditis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Left Ventricular Outflow Tract Obstruction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Mitral Valve Prolapse (MVP)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Coronary Artery Atherosclerotic Disease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Postoperative Congenital Heart Disease </a:t>
            </a:r>
          </a:p>
          <a:p>
            <a:pPr marL="419100" indent="-41910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                              </a:t>
            </a:r>
          </a:p>
          <a:p>
            <a:pPr marL="419100" indent="-419100">
              <a:lnSpc>
                <a:spcPct val="9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860499" y="1339168"/>
            <a:ext cx="4159677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>
              <a:lnSpc>
                <a:spcPct val="90000"/>
              </a:lnSpc>
              <a:spcAft>
                <a:spcPts val="0"/>
              </a:spcAft>
              <a:buNone/>
            </a:pPr>
            <a:r>
              <a:rPr lang="en-US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Electrical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Long QT Syndrome (LQTS)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Wolff-Parkinson-White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Syndrome (WPW)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 err="1">
                <a:solidFill>
                  <a:srgbClr val="FF0000"/>
                </a:solidFill>
              </a:rPr>
              <a:t>Brugada</a:t>
            </a:r>
            <a:r>
              <a:rPr lang="en-US" sz="2400" dirty="0">
                <a:solidFill>
                  <a:srgbClr val="FF0000"/>
                </a:solidFill>
              </a:rPr>
              <a:t> Syndrome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 err="1">
                <a:solidFill>
                  <a:schemeClr val="tx1"/>
                </a:solidFill>
              </a:rPr>
              <a:t>Catecholaminergic</a:t>
            </a:r>
            <a:r>
              <a:rPr lang="en-US" sz="1600" dirty="0">
                <a:solidFill>
                  <a:schemeClr val="tx1"/>
                </a:solidFill>
              </a:rPr>
              <a:t> Polymorphic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Ventricular Tachycardia (CPVT)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Short QT Syndrome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Complete Heart Block (CHB)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391BFC4-8DDB-42E8-A4F4-210683CE4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499" y="4874574"/>
            <a:ext cx="4245898" cy="121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19100" indent="-419100" fontAlgn="base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800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Other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Drugs and Stimulants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Primary Pulmonary Hypertension (PPH)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1600" dirty="0" err="1">
                <a:latin typeface="Arial" pitchFamily="34" charset="0"/>
                <a:cs typeface="Arial" pitchFamily="34" charset="0"/>
              </a:rPr>
              <a:t>Commotio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Cordis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C260D6-6BF2-4C6C-9305-3B89434BA089}"/>
              </a:ext>
            </a:extLst>
          </p:cNvPr>
          <p:cNvSpPr txBox="1">
            <a:spLocks/>
          </p:cNvSpPr>
          <p:nvPr/>
        </p:nvSpPr>
        <p:spPr bwMode="auto">
          <a:xfrm>
            <a:off x="533400" y="160481"/>
            <a:ext cx="6783082" cy="83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98" kern="1200">
                <a:solidFill>
                  <a:schemeClr val="tx2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9pPr>
          </a:lstStyle>
          <a:p>
            <a:r>
              <a:rPr lang="en-US" sz="3600" dirty="0">
                <a:solidFill>
                  <a:srgbClr val="009D57"/>
                </a:solidFill>
              </a:rPr>
              <a:t>SCA Differential Diagnosis</a:t>
            </a:r>
            <a:br>
              <a:rPr lang="en-US" sz="2800" dirty="0">
                <a:solidFill>
                  <a:srgbClr val="005DA4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Possible ECG Findings</a:t>
            </a:r>
            <a:endParaRPr lang="en-US" sz="2800" dirty="0">
              <a:solidFill>
                <a:srgbClr val="005DA4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6EAA9D-014F-4D7D-A93B-9A02B64D4F7C}"/>
              </a:ext>
            </a:extLst>
          </p:cNvPr>
          <p:cNvCxnSpPr/>
          <p:nvPr/>
        </p:nvCxnSpPr>
        <p:spPr>
          <a:xfrm>
            <a:off x="495300" y="1128129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7868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6703" y="1339175"/>
            <a:ext cx="3902505" cy="480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>
              <a:lnSpc>
                <a:spcPct val="90000"/>
              </a:lnSpc>
              <a:spcAft>
                <a:spcPts val="0"/>
              </a:spcAft>
              <a:buNone/>
            </a:pPr>
            <a:r>
              <a:rPr lang="en-US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Structural/Functional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HCM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Other CM (DCM, RCM, ARVC, LVNC)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Coronary Artery Anomalies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Aortic Rupture/</a:t>
            </a:r>
            <a:r>
              <a:rPr lang="en-US" sz="2400" dirty="0" err="1">
                <a:solidFill>
                  <a:srgbClr val="FF0000"/>
                </a:solidFill>
              </a:rPr>
              <a:t>Marfan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Myocarditis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Left Ventricular Outflow Tract Obstruction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rgbClr val="FF0000"/>
                </a:solidFill>
              </a:rPr>
              <a:t>Mitral Valve Prolapse (MVP)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Coronary Artery Atherosclerotic Disease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Postoperative Congenital Heart Disease </a:t>
            </a:r>
          </a:p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                     </a:t>
            </a:r>
            <a:r>
              <a:rPr lang="en-US" sz="2000" dirty="0">
                <a:solidFill>
                  <a:schemeClr val="tx1"/>
                </a:solidFill>
              </a:rPr>
              <a:t>         </a:t>
            </a:r>
          </a:p>
          <a:p>
            <a:pPr marL="419100" indent="-419100">
              <a:lnSpc>
                <a:spcPct val="9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898102" y="1339175"/>
            <a:ext cx="4302552" cy="335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>
              <a:lnSpc>
                <a:spcPct val="90000"/>
              </a:lnSpc>
              <a:spcAft>
                <a:spcPts val="0"/>
              </a:spcAft>
              <a:buNone/>
            </a:pPr>
            <a:r>
              <a:rPr lang="en-US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Electrical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Long QT Syndrome (LQTS)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Wolff-Parkinson-White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Syndrome (WPW)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 err="1">
                <a:solidFill>
                  <a:schemeClr val="tx1"/>
                </a:solidFill>
              </a:rPr>
              <a:t>Brugada</a:t>
            </a:r>
            <a:r>
              <a:rPr lang="en-US" sz="1600" dirty="0">
                <a:solidFill>
                  <a:schemeClr val="tx1"/>
                </a:solidFill>
              </a:rPr>
              <a:t> Syndrome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 err="1">
                <a:solidFill>
                  <a:srgbClr val="FF0000"/>
                </a:solidFill>
              </a:rPr>
              <a:t>Catecholaminergic</a:t>
            </a:r>
            <a:r>
              <a:rPr lang="en-US" sz="2400" dirty="0">
                <a:solidFill>
                  <a:srgbClr val="FF0000"/>
                </a:solidFill>
              </a:rPr>
              <a:t> Polymorphic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Ventricular Tachycardia (CPVT)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Short QT Syndrome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Complete Heart Block (CHB)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391BFC4-8DDB-42E8-A4F4-210683CE4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102" y="4874581"/>
            <a:ext cx="4245898" cy="134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19100" indent="-419100" fontAlgn="base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800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Other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Drugs and Stimulants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Primary Pulmonary Hypertension (PPH)</a:t>
            </a:r>
          </a:p>
          <a:p>
            <a:pPr fontAlgn="base">
              <a:spcAft>
                <a:spcPct val="0"/>
              </a:spcAft>
              <a:buClr>
                <a:schemeClr val="tx1"/>
              </a:buClr>
              <a:buSzPct val="100000"/>
            </a:pP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Commotio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Cordis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F977EB-FD78-4EA7-8928-E4C5502567D3}"/>
              </a:ext>
            </a:extLst>
          </p:cNvPr>
          <p:cNvSpPr txBox="1">
            <a:spLocks/>
          </p:cNvSpPr>
          <p:nvPr/>
        </p:nvSpPr>
        <p:spPr bwMode="auto">
          <a:xfrm>
            <a:off x="495300" y="175352"/>
            <a:ext cx="6783082" cy="83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98" kern="1200">
                <a:solidFill>
                  <a:schemeClr val="tx2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9D57"/>
                </a:solidFill>
                <a:latin typeface="Archer Semibold" pitchFamily="50" charset="0"/>
              </a:defRPr>
            </a:lvl9pPr>
          </a:lstStyle>
          <a:p>
            <a:r>
              <a:rPr lang="en-US" sz="3600" dirty="0">
                <a:solidFill>
                  <a:srgbClr val="009D57"/>
                </a:solidFill>
              </a:rPr>
              <a:t>SCA Differential Diagnosis</a:t>
            </a:r>
            <a:br>
              <a:rPr lang="en-US" sz="2800" dirty="0">
                <a:solidFill>
                  <a:srgbClr val="005DA4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Predictably Normal ECG</a:t>
            </a:r>
            <a:endParaRPr lang="en-US" sz="2800" dirty="0">
              <a:solidFill>
                <a:srgbClr val="005DA4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F7D079-B7CF-46CE-AB3B-08B4761EE013}"/>
              </a:ext>
            </a:extLst>
          </p:cNvPr>
          <p:cNvCxnSpPr/>
          <p:nvPr/>
        </p:nvCxnSpPr>
        <p:spPr>
          <a:xfrm>
            <a:off x="457200" y="11430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276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001001" cy="1143000"/>
          </a:xfrm>
        </p:spPr>
        <p:txBody>
          <a:bodyPr/>
          <a:lstStyle/>
          <a:p>
            <a:r>
              <a:rPr lang="en-US" dirty="0">
                <a:solidFill>
                  <a:srgbClr val="009D57"/>
                </a:solidFill>
              </a:rPr>
              <a:t>10 issues to be addressed before ECG screening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300" y="1753768"/>
            <a:ext cx="8382000" cy="4361281"/>
          </a:xfrm>
        </p:spPr>
        <p:txBody>
          <a:bodyPr/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+mn-lt"/>
              </a:rPr>
              <a:t>Who to screen?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+mn-lt"/>
              </a:rPr>
              <a:t>When to screen?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+mn-lt"/>
              </a:rPr>
              <a:t>Who performs screen and interpretation?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+mn-lt"/>
              </a:rPr>
              <a:t>Where to screen?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+mn-lt"/>
              </a:rPr>
              <a:t>What are the validated normal ECG values?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700" dirty="0" err="1">
                <a:solidFill>
                  <a:schemeClr val="tx1"/>
                </a:solidFill>
                <a:latin typeface="+mn-lt"/>
              </a:rPr>
              <a:t>Overread</a:t>
            </a:r>
            <a:r>
              <a:rPr lang="en-US" sz="2700" dirty="0">
                <a:solidFill>
                  <a:schemeClr val="tx1"/>
                </a:solidFill>
                <a:latin typeface="+mn-lt"/>
              </a:rPr>
              <a:t>? Vs </a:t>
            </a:r>
            <a:r>
              <a:rPr lang="en-US" sz="2700" dirty="0" err="1">
                <a:solidFill>
                  <a:schemeClr val="tx1"/>
                </a:solidFill>
                <a:latin typeface="+mn-lt"/>
              </a:rPr>
              <a:t>Underread</a:t>
            </a:r>
            <a:r>
              <a:rPr lang="en-US" sz="2700" dirty="0">
                <a:solidFill>
                  <a:schemeClr val="tx1"/>
                </a:solidFill>
                <a:latin typeface="+mn-lt"/>
              </a:rPr>
              <a:t>?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+mn-lt"/>
              </a:rPr>
              <a:t>Follow-up after positive ECG screen?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+mn-lt"/>
              </a:rPr>
              <a:t>Database for ECG screen outcomes?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+mn-lt"/>
              </a:rPr>
              <a:t>Is ECG screening suggested or mandated?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+mn-lt"/>
              </a:rPr>
              <a:t>Costs?</a:t>
            </a:r>
          </a:p>
          <a:p>
            <a:pPr marL="514350" indent="-514350">
              <a:buFont typeface="+mj-lt"/>
              <a:buAutoNum type="arabicPeriod"/>
            </a:pPr>
            <a:endParaRPr lang="en-US" sz="27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B3E733-8363-4E25-A661-358CAA5A2026}"/>
              </a:ext>
            </a:extLst>
          </p:cNvPr>
          <p:cNvCxnSpPr/>
          <p:nvPr/>
        </p:nvCxnSpPr>
        <p:spPr>
          <a:xfrm>
            <a:off x="495300" y="1438275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169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80D1D0-0A8A-4E80-B135-BD5E752E79C8}"/>
              </a:ext>
            </a:extLst>
          </p:cNvPr>
          <p:cNvSpPr txBox="1"/>
          <p:nvPr/>
        </p:nvSpPr>
        <p:spPr>
          <a:xfrm>
            <a:off x="552449" y="1664038"/>
            <a:ext cx="82581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5DA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Fast Forward 5 years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 ICD Follow-up: “Any change in family history?”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Mom’s 40YO brother found dead in bed, autopsy negative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Mom’s 5 YO daughter referred to SHC arrhythmia clinic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Asymptomatic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QTc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475ms w/abnormal T-waves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Genetic testing reveals LQTS2 mutation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Mom, daughter, and mom’s niece were LQTS2 gene positive (deceased brother obligate positive)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BAA6D-A557-46E6-A624-6C847B15363F}"/>
              </a:ext>
            </a:extLst>
          </p:cNvPr>
          <p:cNvSpPr txBox="1"/>
          <p:nvPr/>
        </p:nvSpPr>
        <p:spPr>
          <a:xfrm>
            <a:off x="552449" y="695325"/>
            <a:ext cx="8258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YO F s/p VF arrest 5 weeks postpartum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LVEF 20 %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ICD,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5D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Amiodarone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5DA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3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544" y="3048002"/>
            <a:ext cx="8351456" cy="1200647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009D57"/>
                </a:solidFill>
              </a:rPr>
              <a:t>Secondary Prevention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26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32426"/>
            <a:ext cx="8354985" cy="8461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9D57"/>
                </a:solidFill>
              </a:rPr>
              <a:t>Primary Focus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6813" y="1292872"/>
            <a:ext cx="3390900" cy="2545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3759" r="14540" b="11434"/>
          <a:stretch/>
        </p:blipFill>
        <p:spPr>
          <a:xfrm>
            <a:off x="4343400" y="3837952"/>
            <a:ext cx="3369887" cy="29691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Image result for sport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 bwMode="auto">
          <a:xfrm>
            <a:off x="4343400" y="865189"/>
            <a:ext cx="5014075" cy="27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003271-CFFD-4541-90C1-F8FE4A2AA843}"/>
              </a:ext>
            </a:extLst>
          </p:cNvPr>
          <p:cNvCxnSpPr/>
          <p:nvPr/>
        </p:nvCxnSpPr>
        <p:spPr>
          <a:xfrm>
            <a:off x="495300" y="997316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8854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354985" cy="1143000"/>
          </a:xfrm>
        </p:spPr>
        <p:txBody>
          <a:bodyPr/>
          <a:lstStyle/>
          <a:p>
            <a:r>
              <a:rPr lang="en-US" dirty="0">
                <a:solidFill>
                  <a:srgbClr val="009D57"/>
                </a:solidFill>
              </a:rPr>
              <a:t>Practice Chain of Survival (AHA)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523914" y="1371600"/>
            <a:ext cx="8382000" cy="4572000"/>
          </a:xfrm>
        </p:spPr>
        <p:txBody>
          <a:bodyPr/>
          <a:lstStyle/>
          <a:p>
            <a:pPr>
              <a:buClrTx/>
              <a:buFont typeface="Wingdings" pitchFamily="2" charset="2"/>
              <a:buChar char="ü"/>
            </a:pPr>
            <a:r>
              <a:rPr lang="en-US" sz="2800" dirty="0">
                <a:solidFill>
                  <a:srgbClr val="595959"/>
                </a:solidFill>
                <a:latin typeface="+mn-lt"/>
              </a:rPr>
              <a:t>Early Recognition and Call 911</a:t>
            </a:r>
          </a:p>
          <a:p>
            <a:pPr>
              <a:buClrTx/>
              <a:buFont typeface="Wingdings" pitchFamily="2" charset="2"/>
              <a:buChar char="ü"/>
            </a:pPr>
            <a:r>
              <a:rPr lang="en-US" sz="2800" dirty="0">
                <a:solidFill>
                  <a:srgbClr val="595959"/>
                </a:solidFill>
                <a:latin typeface="+mn-lt"/>
              </a:rPr>
              <a:t>Early Cardiopulmonary Resuscitation (CPR)</a:t>
            </a:r>
          </a:p>
          <a:p>
            <a:pPr>
              <a:buClrTx/>
              <a:buFont typeface="Wingdings" pitchFamily="2" charset="2"/>
              <a:buChar char="ü"/>
            </a:pPr>
            <a:r>
              <a:rPr lang="en-US" sz="2800" dirty="0">
                <a:solidFill>
                  <a:srgbClr val="595959"/>
                </a:solidFill>
                <a:latin typeface="+mn-lt"/>
              </a:rPr>
              <a:t>Early Defibrillation</a:t>
            </a:r>
          </a:p>
          <a:p>
            <a:pPr>
              <a:buClrTx/>
              <a:buFont typeface="Wingdings" pitchFamily="2" charset="2"/>
              <a:buChar char="ü"/>
            </a:pPr>
            <a:r>
              <a:rPr lang="en-US" sz="2800" dirty="0">
                <a:solidFill>
                  <a:srgbClr val="595959"/>
                </a:solidFill>
                <a:latin typeface="+mn-lt"/>
              </a:rPr>
              <a:t>Effective Advanced Care</a:t>
            </a:r>
          </a:p>
          <a:p>
            <a:pPr>
              <a:buClrTx/>
              <a:buFont typeface="Wingdings" pitchFamily="2" charset="2"/>
              <a:buChar char="ü"/>
            </a:pPr>
            <a:r>
              <a:rPr lang="en-US" sz="2800" dirty="0">
                <a:solidFill>
                  <a:srgbClr val="595959"/>
                </a:solidFill>
                <a:latin typeface="+mn-lt"/>
              </a:rPr>
              <a:t>Coordination of Care in the Hospital</a:t>
            </a:r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1085118" y="6261986"/>
            <a:ext cx="72595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595959"/>
                </a:solidFill>
                <a:latin typeface="Arial" charset="0"/>
              </a:rPr>
              <a:t>Assume the Worst – Hope for the Best</a:t>
            </a:r>
          </a:p>
        </p:txBody>
      </p:sp>
      <p:pic>
        <p:nvPicPr>
          <p:cNvPr id="6" name="Picture 5" descr="http://www.georgiahealth.edu/som/ahactc/images/chain%20of%20survival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4"/>
          <a:stretch>
            <a:fillRect/>
          </a:stretch>
        </p:blipFill>
        <p:spPr bwMode="auto">
          <a:xfrm>
            <a:off x="1676262" y="4508315"/>
            <a:ext cx="6421531" cy="175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72E4E6-BE56-48D4-BB47-3C3DA3BF9360}"/>
              </a:ext>
            </a:extLst>
          </p:cNvPr>
          <p:cNvCxnSpPr/>
          <p:nvPr/>
        </p:nvCxnSpPr>
        <p:spPr>
          <a:xfrm>
            <a:off x="457200" y="9906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617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www.arlingtontx.gov/fire/images/Hands-Only-CP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33400"/>
            <a:ext cx="751947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1025" y="3721001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rgbClr val="009D57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009D57"/>
                </a:solidFill>
                <a:cs typeface="Arial" panose="020B0604020202020204" pitchFamily="34" charset="0"/>
              </a:rPr>
              <a:t>“CPR is inherently inefficient; it provides only10% to 30% of normal blood flow to the heart and 30% to 40% of normal blood flow to the brain even when delivered according to guidelines.   This inefficiency highlights the need for trained rescuers to deliver the highest quality CPR possible.”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5768223" y="6324600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Circulation. </a:t>
            </a:r>
            <a:r>
              <a:rPr lang="en-US" dirty="0">
                <a:solidFill>
                  <a:schemeClr val="bg1"/>
                </a:solidFill>
              </a:rPr>
              <a:t>2013;128:417-435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8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28E640B-E86E-4AA1-A1A8-EC4199581894}"/>
              </a:ext>
            </a:extLst>
          </p:cNvPr>
          <p:cNvSpPr txBox="1">
            <a:spLocks/>
          </p:cNvSpPr>
          <p:nvPr/>
        </p:nvSpPr>
        <p:spPr bwMode="auto">
          <a:xfrm>
            <a:off x="541792" y="386776"/>
            <a:ext cx="8506693" cy="5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342900">
              <a:defRPr/>
            </a:pPr>
            <a:r>
              <a:rPr lang="en-US" sz="3200" dirty="0">
                <a:solidFill>
                  <a:srgbClr val="009D57"/>
                </a:solidFill>
                <a:latin typeface="Arial Rounded MT Bold" pitchFamily="34" charset="0"/>
                <a:ea typeface="+mj-ea"/>
                <a:cs typeface="+mj-cs"/>
              </a:rPr>
              <a:t>Rates of CPR Training in the United States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8482F-0894-45A1-BF2E-2ABE08B6F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84" y="1600549"/>
            <a:ext cx="3802206" cy="3627716"/>
          </a:xfrm>
          <a:prstGeom prst="rect">
            <a:avLst/>
          </a:prstGeom>
          <a:ln>
            <a:solidFill>
              <a:srgbClr val="1B1D2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B55EF-E936-4F7D-9802-F4E74EBAB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472" y="1600549"/>
            <a:ext cx="3938309" cy="3627716"/>
          </a:xfrm>
          <a:prstGeom prst="rect">
            <a:avLst/>
          </a:prstGeom>
          <a:ln w="12700" cmpd="sng">
            <a:solidFill>
              <a:srgbClr val="1B1D22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7D204C-0721-48CF-BC6A-6AB0B707CED9}"/>
              </a:ext>
            </a:extLst>
          </p:cNvPr>
          <p:cNvSpPr/>
          <p:nvPr/>
        </p:nvSpPr>
        <p:spPr>
          <a:xfrm>
            <a:off x="6143626" y="6512809"/>
            <a:ext cx="2914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342900"/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Anderson, ML. JAMA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ＭＳ Ｐゴシック" charset="-128"/>
              </a:rPr>
              <a:t> 2014; 174(2):194-201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EB107E-0FE1-4B4C-BA0C-81C960EED91E}"/>
              </a:ext>
            </a:extLst>
          </p:cNvPr>
          <p:cNvSpPr/>
          <p:nvPr/>
        </p:nvSpPr>
        <p:spPr>
          <a:xfrm>
            <a:off x="803834" y="5714146"/>
            <a:ext cx="7311711" cy="64633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kern="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13.1 million persons in 3143 US counties received CPR training. </a:t>
            </a:r>
            <a:r>
              <a:rPr lang="en-US" b="1" kern="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Median rate 2.39%. </a:t>
            </a:r>
            <a:endParaRPr lang="en-US" b="1" kern="0" dirty="0">
              <a:solidFill>
                <a:prstClr val="black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703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0D8D6-A48E-4E4A-B4FA-E003AC62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28" y="375685"/>
            <a:ext cx="8351456" cy="600323"/>
          </a:xfrm>
        </p:spPr>
        <p:txBody>
          <a:bodyPr/>
          <a:lstStyle/>
          <a:p>
            <a:r>
              <a:rPr lang="en-US" dirty="0">
                <a:solidFill>
                  <a:srgbClr val="009D57"/>
                </a:solidFill>
              </a:rPr>
              <a:t>Learning Objectives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C47833-862D-4C64-BB8E-D5041FB4E536}"/>
              </a:ext>
            </a:extLst>
          </p:cNvPr>
          <p:cNvSpPr/>
          <p:nvPr/>
        </p:nvSpPr>
        <p:spPr>
          <a:xfrm>
            <a:off x="505028" y="1495628"/>
            <a:ext cx="7772400" cy="465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At the completion of this webinar, the learner will be able to: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Describe the purpose of Project S.A.V.E. and how the program improves prevention of sudden cardiac arrest in children, adolescents and others in Georgia communities. </a:t>
            </a:r>
          </a:p>
          <a:p>
            <a:pPr marL="457200" marR="0" lvl="0" indent="-4572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Recognize warning signs and symptoms of pediatric heart conditions to prevent sudden cardiac arrest.</a:t>
            </a:r>
          </a:p>
          <a:p>
            <a:pPr marL="457200" marR="0" lvl="0" indent="-4572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Identify resources developed by Project S.A.V.E. and describe how they can be utilized in your practice.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780F73-F38F-4093-AC85-1A8373389616}"/>
              </a:ext>
            </a:extLst>
          </p:cNvPr>
          <p:cNvCxnSpPr/>
          <p:nvPr/>
        </p:nvCxnSpPr>
        <p:spPr>
          <a:xfrm>
            <a:off x="505028" y="976008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8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243189"/>
            <a:ext cx="7543800" cy="857250"/>
          </a:xfrm>
        </p:spPr>
        <p:txBody>
          <a:bodyPr/>
          <a:lstStyle/>
          <a:p>
            <a:r>
              <a:rPr lang="en-US" dirty="0"/>
              <a:t>Barriers to AEDs in Schools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608137"/>
            <a:ext cx="8534400" cy="43259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9595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Schools that did not have AEDs</a:t>
            </a:r>
          </a:p>
          <a:p>
            <a:r>
              <a:rPr lang="en-US" dirty="0">
                <a:solidFill>
                  <a:srgbClr val="59595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263 Reported Most Common Barriers</a:t>
            </a:r>
          </a:p>
          <a:p>
            <a:pPr lvl="1"/>
            <a:r>
              <a:rPr lang="en-US" sz="2600" dirty="0">
                <a:solidFill>
                  <a:srgbClr val="59595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80% Limited Financial Resources </a:t>
            </a:r>
          </a:p>
          <a:p>
            <a:pPr lvl="1"/>
            <a:r>
              <a:rPr lang="en-US" sz="2600" dirty="0">
                <a:solidFill>
                  <a:srgbClr val="59595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24% Legal Issues / Liability</a:t>
            </a:r>
          </a:p>
          <a:p>
            <a:pPr lvl="1"/>
            <a:r>
              <a:rPr lang="en-US" sz="2600" dirty="0">
                <a:solidFill>
                  <a:srgbClr val="59595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13 % Didn't Know Where to put It </a:t>
            </a:r>
          </a:p>
          <a:p>
            <a:pPr lvl="1"/>
            <a:r>
              <a:rPr lang="en-US" sz="2600" dirty="0">
                <a:solidFill>
                  <a:srgbClr val="59595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10% Reported School Policy</a:t>
            </a:r>
          </a:p>
          <a:p>
            <a:pPr lvl="1"/>
            <a:r>
              <a:rPr lang="en-US" sz="2600" dirty="0">
                <a:solidFill>
                  <a:srgbClr val="59595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1% did not think an AED was Cost-Effective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A2020-87B4-4591-8179-40402B58F878}"/>
              </a:ext>
            </a:extLst>
          </p:cNvPr>
          <p:cNvSpPr txBox="1"/>
          <p:nvPr/>
        </p:nvSpPr>
        <p:spPr>
          <a:xfrm>
            <a:off x="6105525" y="6470820"/>
            <a:ext cx="28098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Drezner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Jonathan et al BJSM Vol 47 Issue</a:t>
            </a:r>
          </a:p>
        </p:txBody>
      </p:sp>
    </p:spTree>
    <p:extLst>
      <p:ext uri="{BB962C8B-B14F-4D97-AF65-F5344CB8AC3E}">
        <p14:creationId xmlns:p14="http://schemas.microsoft.com/office/powerpoint/2010/main" val="37631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under_sound_FX-Grant_Evans-1523270250 Audio Extracted Audio Extract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14701" y="7162801"/>
            <a:ext cx="365522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257246-687B-484F-8893-C1C2E07933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152400"/>
            <a:ext cx="6858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495300" y="-41189"/>
            <a:ext cx="9189720" cy="6899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633EB-966F-4927-B1ED-C7DF3A2798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5605"/>
            <a:ext cx="6705600" cy="6705600"/>
          </a:xfrm>
          <a:prstGeom prst="rect">
            <a:avLst/>
          </a:prstGeom>
        </p:spPr>
      </p:pic>
      <p:pic>
        <p:nvPicPr>
          <p:cNvPr id="11" name="airplane-fly-by-01a Audio Extracted_1">
            <a:hlinkClick r:id="" action="ppaction://media"/>
            <a:extLst>
              <a:ext uri="{FF2B5EF4-FFF2-40B4-BE49-F238E27FC236}">
                <a16:creationId xmlns:a16="http://schemas.microsoft.com/office/drawing/2014/main" id="{707CD7D5-96CE-492C-8250-9A6341C3873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9101" y="7086600"/>
            <a:ext cx="365522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B3C8C8-8B99-469E-9A0D-950ADED501A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8" r="128" b="4677"/>
          <a:stretch/>
        </p:blipFill>
        <p:spPr>
          <a:xfrm>
            <a:off x="22623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39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6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279193"/>
            <a:ext cx="8354985" cy="696911"/>
          </a:xfrm>
        </p:spPr>
        <p:txBody>
          <a:bodyPr/>
          <a:lstStyle/>
          <a:p>
            <a:r>
              <a:rPr lang="en-US" sz="3200" dirty="0">
                <a:solidFill>
                  <a:srgbClr val="009D57"/>
                </a:solidFill>
              </a:rPr>
              <a:t>Early Defibrillation Impacts Survival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93072"/>
            <a:ext cx="4876800" cy="5212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6" t="10894" r="3795" b="34340"/>
          <a:stretch/>
        </p:blipFill>
        <p:spPr>
          <a:xfrm>
            <a:off x="3295650" y="2117302"/>
            <a:ext cx="3028950" cy="2819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2C177-69DF-4B72-B798-0891AAF1E517}"/>
              </a:ext>
            </a:extLst>
          </p:cNvPr>
          <p:cNvCxnSpPr/>
          <p:nvPr/>
        </p:nvCxnSpPr>
        <p:spPr>
          <a:xfrm>
            <a:off x="495300" y="9906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864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0210B-F1BB-4C4C-BBCC-70F81076BFF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9970924">
            <a:off x="-506949" y="2612016"/>
            <a:ext cx="9766038" cy="733425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009D57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Emergency Action Plan</a:t>
            </a:r>
          </a:p>
        </p:txBody>
      </p:sp>
    </p:spTree>
    <p:extLst>
      <p:ext uri="{BB962C8B-B14F-4D97-AF65-F5344CB8AC3E}">
        <p14:creationId xmlns:p14="http://schemas.microsoft.com/office/powerpoint/2010/main" val="10422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4975"/>
            <a:ext cx="8354985" cy="724350"/>
          </a:xfrm>
        </p:spPr>
        <p:txBody>
          <a:bodyPr/>
          <a:lstStyle/>
          <a:p>
            <a:r>
              <a:rPr lang="en-US" dirty="0">
                <a:solidFill>
                  <a:srgbClr val="009D57"/>
                </a:solidFill>
              </a:rPr>
              <a:t>Venue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1792288"/>
            <a:ext cx="3440113" cy="470058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89898" y="1792882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20376572"/>
              </p:ext>
            </p:extLst>
          </p:nvPr>
        </p:nvGraphicFramePr>
        <p:xfrm>
          <a:off x="800100" y="1417639"/>
          <a:ext cx="7538902" cy="444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65748B-840C-4E43-BCAA-709B18DA92B6}"/>
              </a:ext>
            </a:extLst>
          </p:cNvPr>
          <p:cNvCxnSpPr/>
          <p:nvPr/>
        </p:nvCxnSpPr>
        <p:spPr>
          <a:xfrm>
            <a:off x="457200" y="998989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5970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52BA2-7C54-4BC1-8117-1DDC3F42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38038"/>
            <a:ext cx="8354985" cy="696911"/>
          </a:xfrm>
        </p:spPr>
        <p:txBody>
          <a:bodyPr/>
          <a:lstStyle/>
          <a:p>
            <a:r>
              <a:rPr lang="en-US" sz="3200" dirty="0">
                <a:solidFill>
                  <a:srgbClr val="009D57"/>
                </a:solidFill>
              </a:rPr>
              <a:t>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3E5F0-BF94-4C90-8909-07C88F1E7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1" y="1756200"/>
            <a:ext cx="2916899" cy="4266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7469F-C177-485C-BB7C-2B8570CC2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4721252"/>
            <a:ext cx="3129929" cy="2131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9F7040-5625-46B9-847A-8F9F3FB71A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44" y="2484614"/>
            <a:ext cx="3199776" cy="21751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171261-7BEA-4D86-B678-2418575D045B}"/>
              </a:ext>
            </a:extLst>
          </p:cNvPr>
          <p:cNvCxnSpPr/>
          <p:nvPr/>
        </p:nvCxnSpPr>
        <p:spPr>
          <a:xfrm>
            <a:off x="457200" y="9906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CD3AD48-B771-4EC9-B29C-924AD773F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67" y="405188"/>
            <a:ext cx="2703484" cy="201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568" y="4206198"/>
            <a:ext cx="3712786" cy="2402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9" y="213758"/>
            <a:ext cx="8354985" cy="744536"/>
          </a:xfrm>
        </p:spPr>
        <p:txBody>
          <a:bodyPr/>
          <a:lstStyle/>
          <a:p>
            <a:r>
              <a:rPr lang="en-US" dirty="0">
                <a:solidFill>
                  <a:srgbClr val="009D57"/>
                </a:solidFill>
              </a:rPr>
              <a:t>First Responder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6629" y="1441922"/>
            <a:ext cx="7516784" cy="4598026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3200" b="1" dirty="0">
                <a:solidFill>
                  <a:srgbClr val="595959"/>
                </a:solidFill>
                <a:latin typeface="Arial Rounded MT Bold" panose="020F0704030504030204" pitchFamily="34" charset="0"/>
              </a:rPr>
              <a:t>Training: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AED special circumstances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Incorporate with fire safety-HR Training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What does a cardiac/medical emergency look like?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Hands Only CPR/AED 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595959"/>
              </a:solidFill>
              <a:latin typeface="Arial Rounded MT Bold" panose="020F0704030504030204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595959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F47D02-AC15-4C56-8EFE-F973DCBD8C54}"/>
              </a:ext>
            </a:extLst>
          </p:cNvPr>
          <p:cNvCxnSpPr/>
          <p:nvPr/>
        </p:nvCxnSpPr>
        <p:spPr>
          <a:xfrm>
            <a:off x="495300" y="9906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708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5735" y="228600"/>
            <a:ext cx="8354985" cy="715961"/>
          </a:xfrm>
        </p:spPr>
        <p:txBody>
          <a:bodyPr/>
          <a:lstStyle/>
          <a:p>
            <a:r>
              <a:rPr lang="en-US" dirty="0">
                <a:solidFill>
                  <a:srgbClr val="009D57"/>
                </a:solidFill>
              </a:rPr>
              <a:t>Practice Drills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5028" y="1543456"/>
            <a:ext cx="6650714" cy="4572000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Assign tasks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Bring AED to every emergency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Emphasize early CPR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Debrief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524376"/>
            <a:ext cx="6542016" cy="21050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D6FB2A-7C2F-479E-9C5D-041BA135568F}"/>
              </a:ext>
            </a:extLst>
          </p:cNvPr>
          <p:cNvCxnSpPr/>
          <p:nvPr/>
        </p:nvCxnSpPr>
        <p:spPr>
          <a:xfrm>
            <a:off x="505028" y="984926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5360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26677"/>
            <a:ext cx="8354985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9D57"/>
                </a:solidFill>
              </a:rPr>
              <a:t>School-Based AED Program</a:t>
            </a:r>
            <a:br>
              <a:rPr lang="en-US" dirty="0">
                <a:solidFill>
                  <a:srgbClr val="009D57"/>
                </a:solidFill>
              </a:rPr>
            </a:br>
            <a:r>
              <a:rPr lang="en-US" dirty="0">
                <a:solidFill>
                  <a:srgbClr val="009D57"/>
                </a:solidFill>
              </a:rPr>
              <a:t>Sample Checklist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AF2420-DAA6-4E88-BD88-78006181D676}"/>
              </a:ext>
            </a:extLst>
          </p:cNvPr>
          <p:cNvSpPr/>
          <p:nvPr/>
        </p:nvSpPr>
        <p:spPr>
          <a:xfrm>
            <a:off x="1355672" y="1387798"/>
            <a:ext cx="7048499" cy="53435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9B6EDD-4A59-4F25-9D25-8C4D29991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76"/>
          <a:stretch/>
        </p:blipFill>
        <p:spPr>
          <a:xfrm>
            <a:off x="1382686" y="1368747"/>
            <a:ext cx="6802784" cy="535590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6A1BDC-968E-4C04-A0EE-D31BD877B968}"/>
              </a:ext>
            </a:extLst>
          </p:cNvPr>
          <p:cNvCxnSpPr/>
          <p:nvPr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2000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eeth-mike-tyson-400a071807">
            <a:extLst>
              <a:ext uri="{FF2B5EF4-FFF2-40B4-BE49-F238E27FC236}">
                <a16:creationId xmlns:a16="http://schemas.microsoft.com/office/drawing/2014/main" id="{2C9B48E0-8CC9-4D18-A2A1-013419A27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52A47A26-F2E0-488E-A3CA-F90FAE9A7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362200"/>
            <a:ext cx="3886200" cy="1943100"/>
          </a:xfrm>
          <a:prstGeom prst="wedgeRoundRectCallout">
            <a:avLst>
              <a:gd name="adj1" fmla="val -71655"/>
              <a:gd name="adj2" fmla="val 52176"/>
              <a:gd name="adj3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/>
              <a:t>Everybody has a plan until they get punched in the mouth.</a:t>
            </a:r>
          </a:p>
        </p:txBody>
      </p:sp>
    </p:spTree>
    <p:extLst>
      <p:ext uri="{BB962C8B-B14F-4D97-AF65-F5344CB8AC3E}">
        <p14:creationId xmlns:p14="http://schemas.microsoft.com/office/powerpoint/2010/main" val="88722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73C270-F9D2-46BA-B8A5-2D31135EEF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5D81182-AE42-40F5-8214-DC26DA8557F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4800" dirty="0"/>
              <a:t>How could this happen….?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E19B7-33CF-4225-8E26-370FA237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775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11F3F9-C277-4429-A0CC-4A4BDB8B9831}"/>
              </a:ext>
            </a:extLst>
          </p:cNvPr>
          <p:cNvSpPr txBox="1"/>
          <p:nvPr/>
        </p:nvSpPr>
        <p:spPr>
          <a:xfrm>
            <a:off x="0" y="16244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9D57"/>
                </a:solidFill>
                <a:latin typeface="Arial Rounded MT Bold" panose="020F0704030504030204" pitchFamily="34" charset="0"/>
              </a:rPr>
              <a:t>How could this happen to a perfectly </a:t>
            </a:r>
            <a:br>
              <a:rPr lang="en-US" sz="3200" dirty="0">
                <a:solidFill>
                  <a:srgbClr val="009D57"/>
                </a:solidFill>
                <a:latin typeface="Arial Rounded MT Bold" panose="020F0704030504030204" pitchFamily="34" charset="0"/>
              </a:rPr>
            </a:br>
            <a:r>
              <a:rPr lang="en-US" sz="3200" dirty="0">
                <a:solidFill>
                  <a:srgbClr val="009D57"/>
                </a:solidFill>
                <a:latin typeface="Arial Rounded MT Bold" panose="020F0704030504030204" pitchFamily="34" charset="0"/>
              </a:rPr>
              <a:t>healthy athlete?</a:t>
            </a:r>
          </a:p>
        </p:txBody>
      </p:sp>
    </p:spTree>
    <p:extLst>
      <p:ext uri="{BB962C8B-B14F-4D97-AF65-F5344CB8AC3E}">
        <p14:creationId xmlns:p14="http://schemas.microsoft.com/office/powerpoint/2010/main" val="19992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F9AA3-5B76-4546-A59C-1C8654A3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07" y="70358"/>
            <a:ext cx="8354985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9D57"/>
                </a:solidFill>
              </a:rPr>
              <a:t>Video</a:t>
            </a:r>
          </a:p>
        </p:txBody>
      </p:sp>
      <p:pic>
        <p:nvPicPr>
          <p:cNvPr id="3" name="Clair Crawford-Timeline">
            <a:hlinkClick r:id="" action="ppaction://media"/>
            <a:extLst>
              <a:ext uri="{FF2B5EF4-FFF2-40B4-BE49-F238E27FC236}">
                <a16:creationId xmlns:a16="http://schemas.microsoft.com/office/drawing/2014/main" id="{E73D8842-9AF3-49FD-B084-2163E66543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08114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3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5DDE8-E9DD-4E52-87BE-23391C4D0F23}"/>
              </a:ext>
            </a:extLst>
          </p:cNvPr>
          <p:cNvSpPr txBox="1">
            <a:spLocks/>
          </p:cNvSpPr>
          <p:nvPr/>
        </p:nvSpPr>
        <p:spPr bwMode="auto">
          <a:xfrm>
            <a:off x="76200" y="244658"/>
            <a:ext cx="8915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342900">
              <a:defRPr/>
            </a:pPr>
            <a:r>
              <a:rPr lang="en-US" altLang="en-US" sz="3200" dirty="0">
                <a:solidFill>
                  <a:srgbClr val="009D57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Inequities in SCA Resuscitation in Youth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F37C85-CE66-42BC-9B2D-D4D933B978D1}"/>
              </a:ext>
            </a:extLst>
          </p:cNvPr>
          <p:cNvSpPr txBox="1"/>
          <p:nvPr/>
        </p:nvSpPr>
        <p:spPr>
          <a:xfrm>
            <a:off x="671069" y="1638300"/>
            <a:ext cx="7930006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Importance of awareness of inequities</a:t>
            </a:r>
          </a:p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Identification of socioeconomic disadvantage</a:t>
            </a:r>
          </a:p>
          <a:p>
            <a:pPr marL="2857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Disparities exist in SCA education and training</a:t>
            </a:r>
          </a:p>
        </p:txBody>
      </p:sp>
    </p:spTree>
    <p:extLst>
      <p:ext uri="{BB962C8B-B14F-4D97-AF65-F5344CB8AC3E}">
        <p14:creationId xmlns:p14="http://schemas.microsoft.com/office/powerpoint/2010/main" val="22990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93E048-656A-4DB4-AF4B-0C7389729D82}"/>
              </a:ext>
            </a:extLst>
          </p:cNvPr>
          <p:cNvSpPr txBox="1">
            <a:spLocks/>
          </p:cNvSpPr>
          <p:nvPr/>
        </p:nvSpPr>
        <p:spPr bwMode="auto">
          <a:xfrm>
            <a:off x="533399" y="249860"/>
            <a:ext cx="8258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defTabSz="342900">
              <a:defRPr/>
            </a:pPr>
            <a:r>
              <a:rPr lang="en-US" sz="3000" dirty="0">
                <a:solidFill>
                  <a:srgbClr val="009D57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Disparities in AED training in public schools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74BE903-5F69-44AB-97BD-4B7660EC3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69293" y="1290925"/>
            <a:ext cx="5003007" cy="55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FB07A-2B30-4408-A308-96598445528B}"/>
              </a:ext>
            </a:extLst>
          </p:cNvPr>
          <p:cNvSpPr txBox="1"/>
          <p:nvPr/>
        </p:nvSpPr>
        <p:spPr>
          <a:xfrm>
            <a:off x="5277056" y="6550990"/>
            <a:ext cx="3829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/>
            <a:r>
              <a:rPr lang="en-US" sz="1000" dirty="0" err="1">
                <a:solidFill>
                  <a:prstClr val="white">
                    <a:lumMod val="50000"/>
                  </a:prstClr>
                </a:solidFill>
                <a:ea typeface="ＭＳ Ｐゴシック" charset="-128"/>
              </a:rPr>
              <a:t>Saberian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ＭＳ Ｐゴシック" charset="-128"/>
              </a:rPr>
              <a:t>, et al. Am J </a:t>
            </a:r>
            <a:r>
              <a:rPr lang="en-US" sz="1000" dirty="0" err="1">
                <a:solidFill>
                  <a:prstClr val="white">
                    <a:lumMod val="50000"/>
                  </a:prstClr>
                </a:solidFill>
                <a:ea typeface="ＭＳ Ｐゴシック" charset="-128"/>
              </a:rPr>
              <a:t>Cardiol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ＭＳ Ｐゴシック" charset="-128"/>
              </a:rPr>
              <a:t>. 2018;00:1-5</a:t>
            </a:r>
          </a:p>
        </p:txBody>
      </p:sp>
    </p:spTree>
    <p:extLst>
      <p:ext uri="{BB962C8B-B14F-4D97-AF65-F5344CB8AC3E}">
        <p14:creationId xmlns:p14="http://schemas.microsoft.com/office/powerpoint/2010/main" val="137774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37F148-7BCA-4A7A-A787-F3CD6FA08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9" y="581929"/>
            <a:ext cx="8580333" cy="55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5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BBA6A2C-D34A-4B0D-97E1-80F0387A920C}"/>
              </a:ext>
            </a:extLst>
          </p:cNvPr>
          <p:cNvSpPr txBox="1">
            <a:spLocks/>
          </p:cNvSpPr>
          <p:nvPr/>
        </p:nvSpPr>
        <p:spPr bwMode="auto">
          <a:xfrm>
            <a:off x="560867" y="1543050"/>
            <a:ext cx="3649055" cy="177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dirty="0">
                <a:solidFill>
                  <a:srgbClr val="595959"/>
                </a:solidFill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Area Deprivation Index (ADI):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solidFill>
                  <a:srgbClr val="595959"/>
                </a:solidFill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Ranking by SE status disadvantage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solidFill>
                  <a:srgbClr val="595959"/>
                </a:solidFill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Includes factors for income, education, employment, and housing quality 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solidFill>
                  <a:srgbClr val="595959"/>
                </a:solidFill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Uses 2015 American Community Survey 5yr estimates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5C946-AA11-4C1E-879D-E62BF2014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28" y="1727094"/>
            <a:ext cx="3747977" cy="461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70BD85-DF52-44D8-A283-549713054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52" y="3429000"/>
            <a:ext cx="1764752" cy="28507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FA2288A-88D6-45CE-B75D-69D01FBAF08B}"/>
              </a:ext>
            </a:extLst>
          </p:cNvPr>
          <p:cNvSpPr txBox="1">
            <a:spLocks/>
          </p:cNvSpPr>
          <p:nvPr/>
        </p:nvSpPr>
        <p:spPr bwMode="auto">
          <a:xfrm>
            <a:off x="560867" y="225289"/>
            <a:ext cx="8022266" cy="85725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defTabSz="342900">
              <a:defRPr/>
            </a:pPr>
            <a:r>
              <a:rPr lang="en-US" altLang="en-US" sz="3600" dirty="0">
                <a:solidFill>
                  <a:srgbClr val="009D57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The Neighborhood Atlas</a:t>
            </a:r>
          </a:p>
        </p:txBody>
      </p:sp>
    </p:spTree>
    <p:extLst>
      <p:ext uri="{BB962C8B-B14F-4D97-AF65-F5344CB8AC3E}">
        <p14:creationId xmlns:p14="http://schemas.microsoft.com/office/powerpoint/2010/main" val="202185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244F6-7E38-4725-8B9E-CDB4FD560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6BCEE-0EED-4789-A903-F3CD2F0E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26" name="Picture 2" descr="Image result for equality vs equity&quot;">
            <a:extLst>
              <a:ext uri="{FF2B5EF4-FFF2-40B4-BE49-F238E27FC236}">
                <a16:creationId xmlns:a16="http://schemas.microsoft.com/office/drawing/2014/main" id="{AC318FFC-6178-4092-B39F-A4A51FEB1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475"/>
            <a:ext cx="9144000" cy="509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273847"/>
            <a:ext cx="8354985" cy="715961"/>
          </a:xfrm>
        </p:spPr>
        <p:txBody>
          <a:bodyPr/>
          <a:lstStyle/>
          <a:p>
            <a:r>
              <a:rPr lang="en-US" dirty="0">
                <a:solidFill>
                  <a:srgbClr val="009D57"/>
                </a:solidFill>
              </a:rPr>
              <a:t>How successful is Project S.A.V.E.?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448593"/>
            <a:ext cx="883920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solidFill>
                  <a:srgbClr val="595959"/>
                </a:solidFill>
                <a:latin typeface="+mn-lt"/>
              </a:rPr>
              <a:t>Over 1,400 Schools and Community Centers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595959"/>
                </a:solidFill>
                <a:latin typeface="+mn-lt"/>
              </a:rPr>
              <a:t>     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123</a:t>
            </a:r>
            <a:r>
              <a:rPr lang="en-US" sz="4000" dirty="0">
                <a:solidFill>
                  <a:srgbClr val="595959"/>
                </a:solidFill>
                <a:latin typeface="+mn-lt"/>
              </a:rPr>
              <a:t> Lives Saved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595959"/>
                </a:solidFill>
                <a:latin typeface="+mn-lt"/>
              </a:rPr>
              <a:t>60 Children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595959"/>
                </a:solidFill>
                <a:latin typeface="+mn-lt"/>
              </a:rPr>
              <a:t>63 Adults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595959"/>
                </a:solidFill>
                <a:latin typeface="+mn-lt"/>
              </a:rPr>
              <a:t>(2 School Nurses)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774EBA-5420-41F3-921D-2E92334009A0}"/>
              </a:ext>
            </a:extLst>
          </p:cNvPr>
          <p:cNvCxnSpPr/>
          <p:nvPr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5096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490" y="196126"/>
            <a:ext cx="8354985" cy="658811"/>
          </a:xfrm>
        </p:spPr>
        <p:txBody>
          <a:bodyPr/>
          <a:lstStyle/>
          <a:p>
            <a:r>
              <a:rPr lang="en-US" sz="3200" dirty="0">
                <a:solidFill>
                  <a:srgbClr val="009D57"/>
                </a:solidFill>
              </a:rPr>
              <a:t>CPR &amp; AEDs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3962401" cy="54482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1B3D7E-5DC3-4B2B-8B9B-8845E6899ECC}"/>
              </a:ext>
            </a:extLst>
          </p:cNvPr>
          <p:cNvCxnSpPr/>
          <p:nvPr/>
        </p:nvCxnSpPr>
        <p:spPr>
          <a:xfrm>
            <a:off x="596490" y="9906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160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-38101"/>
            <a:ext cx="7877175" cy="7014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985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266700"/>
            <a:ext cx="8354985" cy="685800"/>
          </a:xfrm>
        </p:spPr>
        <p:txBody>
          <a:bodyPr/>
          <a:lstStyle/>
          <a:p>
            <a:r>
              <a:rPr lang="en-US" dirty="0">
                <a:solidFill>
                  <a:srgbClr val="009D57"/>
                </a:solidFill>
              </a:rPr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5300" y="1524000"/>
            <a:ext cx="8375104" cy="5286375"/>
          </a:xfrm>
        </p:spPr>
        <p:txBody>
          <a:bodyPr>
            <a:normAutofit/>
          </a:bodyPr>
          <a:lstStyle/>
          <a:p>
            <a:pPr marL="285750" indent="-28575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Warnings signs and symptoms </a:t>
            </a:r>
            <a:b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</a:b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are important</a:t>
            </a:r>
          </a:p>
          <a:p>
            <a:pPr marL="285750" indent="-28575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Secondary prevention with CPR and AEDs and Emergency Action Plan can save lives</a:t>
            </a:r>
          </a:p>
          <a:p>
            <a:pPr marL="285750" indent="-28575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Our challenge to you: </a:t>
            </a:r>
          </a:p>
          <a:p>
            <a:pPr marL="1085850" lvl="1" indent="-342900"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Use Cardiovascular Risk Assessment Survey to screen your patients</a:t>
            </a:r>
          </a:p>
          <a:p>
            <a:pPr marL="1085850" lvl="1" indent="-342900"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Learn CPR and AED use</a:t>
            </a:r>
          </a:p>
          <a:p>
            <a:pPr marL="1085850" lvl="1" indent="-342900"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Champion local emergency</a:t>
            </a:r>
            <a:b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</a:br>
            <a:r>
              <a:rPr lang="en-US" sz="2800" dirty="0">
                <a:solidFill>
                  <a:srgbClr val="595959"/>
                </a:solidFill>
                <a:latin typeface="Arial Rounded MT Bold" panose="020F0704030504030204" pitchFamily="34" charset="0"/>
              </a:rPr>
              <a:t> action plans in your community</a:t>
            </a:r>
          </a:p>
          <a:p>
            <a:pPr marL="285750" indent="-285750">
              <a:buClrTx/>
              <a:buSzPct val="100000"/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595959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8B784E-3C6D-4578-B07D-958D01779158}"/>
              </a:ext>
            </a:extLst>
          </p:cNvPr>
          <p:cNvCxnSpPr/>
          <p:nvPr/>
        </p:nvCxnSpPr>
        <p:spPr>
          <a:xfrm>
            <a:off x="495300" y="9906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021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73C270-F9D2-46BA-B8A5-2D31135EEF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5D81182-AE42-40F5-8214-DC26DA8557F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4800" dirty="0"/>
              <a:t>How could this happen….?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11F3F9-C277-4429-A0CC-4A4BDB8B9831}"/>
              </a:ext>
            </a:extLst>
          </p:cNvPr>
          <p:cNvSpPr txBox="1"/>
          <p:nvPr/>
        </p:nvSpPr>
        <p:spPr>
          <a:xfrm>
            <a:off x="0" y="16244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9D57"/>
                </a:solidFill>
                <a:latin typeface="Arial Rounded MT Bold" panose="020F0704030504030204" pitchFamily="34" charset="0"/>
              </a:rPr>
              <a:t>Not just athletes</a:t>
            </a:r>
          </a:p>
        </p:txBody>
      </p:sp>
      <p:pic>
        <p:nvPicPr>
          <p:cNvPr id="7" name="Picture 6" descr="A group of people sitting around a slide&#10;&#10;Description generated with high confidence">
            <a:extLst>
              <a:ext uri="{FF2B5EF4-FFF2-40B4-BE49-F238E27FC236}">
                <a16:creationId xmlns:a16="http://schemas.microsoft.com/office/drawing/2014/main" id="{C150CC11-FA83-4615-A1AF-B461DE8EF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"/>
          <a:stretch/>
        </p:blipFill>
        <p:spPr>
          <a:xfrm>
            <a:off x="0" y="733425"/>
            <a:ext cx="9144000" cy="659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266700"/>
            <a:ext cx="8354985" cy="685800"/>
          </a:xfrm>
        </p:spPr>
        <p:txBody>
          <a:bodyPr/>
          <a:lstStyle/>
          <a:p>
            <a:r>
              <a:rPr lang="en-US" dirty="0">
                <a:solidFill>
                  <a:srgbClr val="009D57"/>
                </a:solidFill>
              </a:rPr>
              <a:t>References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5181" y="1524000"/>
            <a:ext cx="8375104" cy="528637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Dalal</a:t>
            </a:r>
            <a:r>
              <a:rPr lang="en-US" sz="1800" dirty="0">
                <a:solidFill>
                  <a:schemeClr val="tx1"/>
                </a:solidFill>
              </a:rPr>
              <a:t> A, </a:t>
            </a:r>
            <a:r>
              <a:rPr lang="en-US" sz="1800" dirty="0" err="1">
                <a:solidFill>
                  <a:schemeClr val="tx1"/>
                </a:solidFill>
              </a:rPr>
              <a:t>Czosek</a:t>
            </a:r>
            <a:r>
              <a:rPr lang="en-US" sz="1800" dirty="0">
                <a:solidFill>
                  <a:schemeClr val="tx1"/>
                </a:solidFill>
              </a:rPr>
              <a:t> RJ, Kovach J, von </a:t>
            </a:r>
            <a:r>
              <a:rPr lang="en-US" sz="1800" dirty="0" err="1">
                <a:solidFill>
                  <a:schemeClr val="tx1"/>
                </a:solidFill>
              </a:rPr>
              <a:t>Alvensleben</a:t>
            </a:r>
            <a:r>
              <a:rPr lang="en-US" sz="1800" dirty="0">
                <a:solidFill>
                  <a:schemeClr val="tx1"/>
                </a:solidFill>
              </a:rPr>
              <a:t> JC, Valdes S, Etheridge SP, Ackerman MJ, Auld D, Huckaby J, McCracken C, Campbell R. </a:t>
            </a:r>
            <a:r>
              <a:rPr lang="en-US" sz="18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Clinical Presentation of Pediatric Patients at Risk for Sudden Cardiac Arrest.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i="1" dirty="0">
                <a:solidFill>
                  <a:schemeClr val="tx1"/>
                </a:solidFill>
              </a:rPr>
              <a:t>J </a:t>
            </a:r>
            <a:r>
              <a:rPr lang="en-US" sz="1800" i="1" dirty="0" err="1">
                <a:solidFill>
                  <a:schemeClr val="tx1"/>
                </a:solidFill>
              </a:rPr>
              <a:t>Pediatr</a:t>
            </a:r>
            <a:r>
              <a:rPr lang="en-US" sz="1800" dirty="0">
                <a:solidFill>
                  <a:schemeClr val="tx1"/>
                </a:solidFill>
              </a:rPr>
              <a:t>. 2016 Oct;177:191-6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Campbell RM, Berger S, Ackerman MJ.  "Pediatric Sudden Cardiac Arrest​".  (published online on March 26, 2012)  </a:t>
            </a:r>
            <a:r>
              <a:rPr lang="en-US" sz="1800" i="1" dirty="0">
                <a:solidFill>
                  <a:schemeClr val="tx1"/>
                </a:solidFill>
              </a:rPr>
              <a:t>Pediatrics</a:t>
            </a:r>
            <a:r>
              <a:rPr lang="en-US" sz="1800" dirty="0">
                <a:solidFill>
                  <a:schemeClr val="tx1"/>
                </a:solidFill>
              </a:rPr>
              <a:t> Vol. 129 No. 4 April 1, 2012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pp. e1094 -e1102.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</a:t>
            </a:r>
            <a:r>
              <a:rPr lang="en-US" sz="1800" dirty="0">
                <a:solidFill>
                  <a:schemeClr val="tx1"/>
                </a:solidFill>
              </a:rPr>
              <a:t>watch?v=r9blaWHHSls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https://www.choa.org/~/media/files/Childrens/medical-services/cardiac/risk-assessment-form.PDF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https://www.choa.org/medical-services/cardiac-care/project-save-program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ClrTx/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8B784E-3C6D-4578-B07D-958D01779158}"/>
              </a:ext>
            </a:extLst>
          </p:cNvPr>
          <p:cNvCxnSpPr/>
          <p:nvPr/>
        </p:nvCxnSpPr>
        <p:spPr>
          <a:xfrm>
            <a:off x="495300" y="9906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27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F072CACB-04E5-4F5E-853B-951F8C3C6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1524000"/>
            <a:ext cx="6019800" cy="21545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Robert M. Campbell, MD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Children’s Healthcare of Atlanta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campbellr@kidsheart.com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Richard Lamphier, RN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2060"/>
                </a:solidFill>
                <a:latin typeface="+mn-lt"/>
              </a:rPr>
              <a:t>Children’s Healthcare of Atlanta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2060"/>
                </a:solidFill>
                <a:latin typeface="+mn-lt"/>
              </a:rPr>
              <a:t>richard.lamphier@choa.org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  <a:p>
            <a:pPr>
              <a:spcBef>
                <a:spcPts val="0"/>
              </a:spcBef>
            </a:pPr>
            <a:endParaRPr lang="en-US" sz="1800" b="0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5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dults and seniors">
            <a:extLst>
              <a:ext uri="{FF2B5EF4-FFF2-40B4-BE49-F238E27FC236}">
                <a16:creationId xmlns:a16="http://schemas.microsoft.com/office/drawing/2014/main" id="{CC984AB3-4EC7-4788-9ECC-FF238DFE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854125"/>
            <a:ext cx="9001125" cy="600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D46786-8B4A-4771-8209-1F971003A915}"/>
              </a:ext>
            </a:extLst>
          </p:cNvPr>
          <p:cNvSpPr txBox="1"/>
          <p:nvPr/>
        </p:nvSpPr>
        <p:spPr>
          <a:xfrm>
            <a:off x="0" y="16244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9D57"/>
                </a:solidFill>
                <a:latin typeface="Arial Rounded MT Bold" panose="020F0704030504030204" pitchFamily="34" charset="0"/>
              </a:rPr>
              <a:t>Us too!</a:t>
            </a:r>
          </a:p>
        </p:txBody>
      </p:sp>
    </p:spTree>
    <p:extLst>
      <p:ext uri="{BB962C8B-B14F-4D97-AF65-F5344CB8AC3E}">
        <p14:creationId xmlns:p14="http://schemas.microsoft.com/office/powerpoint/2010/main" val="101114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9F13-F2B1-4E7B-AF15-E489FC60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90525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/>
              <a:t>Prevent SCD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9D9F1D-EDBE-4B72-B0DC-71F92CEE0285}"/>
              </a:ext>
            </a:extLst>
          </p:cNvPr>
          <p:cNvSpPr txBox="1">
            <a:spLocks/>
          </p:cNvSpPr>
          <p:nvPr/>
        </p:nvSpPr>
        <p:spPr>
          <a:xfrm>
            <a:off x="457200" y="2566988"/>
            <a:ext cx="82296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1216640" rtl="0" eaLnBrk="1" latinLnBrk="0" hangingPunct="1">
              <a:spcBef>
                <a:spcPct val="0"/>
              </a:spcBef>
              <a:buNone/>
              <a:defRPr sz="589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latin typeface="Arial Rounded MT Bold" panose="020F0704030504030204" pitchFamily="34" charset="0"/>
              </a:rPr>
              <a:t>Prevent SCA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1EADA9-7D71-46DC-8389-7BE5F151184D}"/>
              </a:ext>
            </a:extLst>
          </p:cNvPr>
          <p:cNvSpPr txBox="1">
            <a:spLocks/>
          </p:cNvSpPr>
          <p:nvPr/>
        </p:nvSpPr>
        <p:spPr>
          <a:xfrm>
            <a:off x="457200" y="2667000"/>
            <a:ext cx="82296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1216640" rtl="0" eaLnBrk="1" latinLnBrk="0" hangingPunct="1">
              <a:spcBef>
                <a:spcPct val="0"/>
              </a:spcBef>
              <a:buNone/>
              <a:defRPr sz="589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5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4F4901-3F38-4B83-9498-944F707A3E91}"/>
              </a:ext>
            </a:extLst>
          </p:cNvPr>
          <p:cNvSpPr txBox="1">
            <a:spLocks/>
          </p:cNvSpPr>
          <p:nvPr/>
        </p:nvSpPr>
        <p:spPr>
          <a:xfrm>
            <a:off x="333375" y="4752975"/>
            <a:ext cx="82296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1216640" rtl="0" eaLnBrk="1" latinLnBrk="0" hangingPunct="1">
              <a:spcBef>
                <a:spcPct val="0"/>
              </a:spcBef>
              <a:buNone/>
              <a:defRPr sz="589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Diagnose</a:t>
            </a:r>
          </a:p>
        </p:txBody>
      </p:sp>
    </p:spTree>
    <p:extLst>
      <p:ext uri="{BB962C8B-B14F-4D97-AF65-F5344CB8AC3E}">
        <p14:creationId xmlns:p14="http://schemas.microsoft.com/office/powerpoint/2010/main" val="415376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" y="1447800"/>
            <a:ext cx="4057650" cy="480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>
              <a:lnSpc>
                <a:spcPct val="90000"/>
              </a:lnSpc>
              <a:spcAft>
                <a:spcPts val="0"/>
              </a:spcAft>
              <a:buNone/>
            </a:pPr>
            <a:r>
              <a:rPr lang="en-US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Structural/Functional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HCM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Other CM (DCM, RCM, ARVC, LVNC)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Coronary Artery Anomalies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Aortic Rupture/</a:t>
            </a: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Marfan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Myocarditis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Left Ventricular Outflow Tract Obstruction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Mitral Valve Prolapse (MVP) </a:t>
            </a:r>
          </a:p>
          <a:p>
            <a:pPr marL="228600" indent="-228600">
              <a:spcBef>
                <a:spcPts val="0"/>
              </a:spcBef>
              <a:spcAft>
                <a:spcPct val="25000"/>
              </a:spcAft>
              <a:buClr>
                <a:schemeClr val="tx1"/>
              </a:buCl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Coronary Artery Atherosclerotic Disease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Postoperative Congenital Heart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Disease </a:t>
            </a:r>
          </a:p>
          <a:p>
            <a:pPr marL="419100" indent="-41910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pitchFamily="34" charset="0"/>
              </a:rPr>
              <a:t>                              </a:t>
            </a:r>
          </a:p>
          <a:p>
            <a:pPr marL="419100" indent="-419100">
              <a:lnSpc>
                <a:spcPct val="90000"/>
              </a:lnSpc>
              <a:buNone/>
            </a:pPr>
            <a:endParaRPr lang="en-US" sz="2000" dirty="0">
              <a:solidFill>
                <a:schemeClr val="accent3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298645" y="1447800"/>
            <a:ext cx="390250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00" indent="-419100">
              <a:lnSpc>
                <a:spcPct val="90000"/>
              </a:lnSpc>
              <a:spcAft>
                <a:spcPts val="0"/>
              </a:spcAft>
              <a:buNone/>
            </a:pPr>
            <a:r>
              <a:rPr lang="en-US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Electrical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Long QT Syndrome (LQTS)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Wolff-Parkinson-White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Syndrome (WPW)</a:t>
            </a:r>
          </a:p>
          <a:p>
            <a:pPr marL="0" indent="0">
              <a:spcBef>
                <a:spcPts val="0"/>
              </a:spcBef>
              <a:spcAft>
                <a:spcPct val="25000"/>
              </a:spcAft>
              <a:buClr>
                <a:schemeClr val="tx1"/>
              </a:buClr>
              <a:buNone/>
            </a:pP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Brugada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Syndrome </a:t>
            </a:r>
          </a:p>
          <a:p>
            <a:pPr marL="228600" indent="-22860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Catecholaminergic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Polymorphic</a:t>
            </a:r>
            <a:b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Ventricular Tachycardia (CPVT) 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Short QT Syndrome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Complete Heart Block (CHB)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314950" y="5146762"/>
            <a:ext cx="3730502" cy="17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19100" indent="-419100" fontAlgn="base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800" u="sng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Other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cs typeface="Times New Roman" pitchFamily="18" charset="0"/>
              </a:rPr>
              <a:t>Drugs and Stimulants </a:t>
            </a:r>
          </a:p>
          <a:p>
            <a:pPr marL="228600" indent="-228600"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Primary Pulmonary Hypertension (PPH)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cs typeface="Times New Roman" pitchFamily="18" charset="0"/>
              </a:rPr>
              <a:t>Commotio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cs typeface="Times New Roman" pitchFamily="18" charset="0"/>
              </a:rPr>
              <a:t>Cordis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cs typeface="Times New Roman" pitchFamily="18" charset="0"/>
              </a:rPr>
              <a:t>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7083"/>
            <a:ext cx="6783082" cy="935081"/>
          </a:xfrm>
        </p:spPr>
        <p:txBody>
          <a:bodyPr/>
          <a:lstStyle/>
          <a:p>
            <a:r>
              <a:rPr lang="en-US" dirty="0">
                <a:solidFill>
                  <a:srgbClr val="009D57"/>
                </a:solidFill>
              </a:rPr>
              <a:t>SCA Differential Diagnosis</a:t>
            </a:r>
            <a:br>
              <a:rPr lang="en-US" dirty="0">
                <a:solidFill>
                  <a:srgbClr val="009D57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Genetic</a:t>
            </a:r>
            <a:br>
              <a:rPr lang="en-US" dirty="0">
                <a:solidFill>
                  <a:srgbClr val="005DA4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3CE673CE-49B3-42C3-B4E2-C458893F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624" y="8175712"/>
            <a:ext cx="3730502" cy="17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19100" indent="-419100" fontAlgn="base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Other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000" dirty="0">
                <a:latin typeface="Arial" charset="0"/>
                <a:cs typeface="Times New Roman" pitchFamily="18" charset="0"/>
              </a:rPr>
              <a:t>Drugs and Stimulants </a:t>
            </a:r>
          </a:p>
          <a:p>
            <a:pPr marL="228600" indent="-228600">
              <a:buClr>
                <a:schemeClr val="tx1"/>
              </a:buClr>
              <a:buSzPct val="100000"/>
            </a:pPr>
            <a:r>
              <a:rPr lang="en-US" sz="2000" dirty="0">
                <a:latin typeface="Arial" charset="0"/>
              </a:rPr>
              <a:t>Primary Pulmonary Hypertension (PPH)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sz="2000" dirty="0" err="1">
                <a:latin typeface="Arial" charset="0"/>
                <a:cs typeface="Times New Roman" pitchFamily="18" charset="0"/>
              </a:rPr>
              <a:t>Commotio</a:t>
            </a:r>
            <a:r>
              <a:rPr lang="en-US" sz="2000" dirty="0">
                <a:latin typeface="Arial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charset="0"/>
                <a:cs typeface="Times New Roman" pitchFamily="18" charset="0"/>
              </a:rPr>
              <a:t>Cordis</a:t>
            </a:r>
            <a:r>
              <a:rPr lang="en-US" sz="2000" dirty="0">
                <a:latin typeface="Arial" charset="0"/>
                <a:cs typeface="Times New Roman" pitchFamily="18" charset="0"/>
              </a:rPr>
              <a:t> </a:t>
            </a:r>
            <a:endParaRPr lang="en-US" sz="2000" dirty="0">
              <a:latin typeface="Arial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24482E-00D9-4FF1-9CB5-697EF4145C64}"/>
              </a:ext>
            </a:extLst>
          </p:cNvPr>
          <p:cNvCxnSpPr/>
          <p:nvPr/>
        </p:nvCxnSpPr>
        <p:spPr>
          <a:xfrm>
            <a:off x="457200" y="1219200"/>
            <a:ext cx="8229600" cy="0"/>
          </a:xfrm>
          <a:prstGeom prst="line">
            <a:avLst/>
          </a:prstGeom>
          <a:ln w="50800" cap="rnd">
            <a:solidFill>
              <a:srgbClr val="009D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530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3900" y="2428875"/>
            <a:ext cx="8351456" cy="2009775"/>
          </a:xfrm>
        </p:spPr>
        <p:txBody>
          <a:bodyPr/>
          <a:lstStyle/>
          <a:p>
            <a:r>
              <a:rPr lang="en-US" sz="7200" dirty="0">
                <a:solidFill>
                  <a:srgbClr val="009D57"/>
                </a:solidFill>
              </a:rPr>
              <a:t>Primary Prevention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7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PROJECT_OPEN" val="0"/>
  <p:tag name="ARTICULATE_SLIDE_COUNT" val="94"/>
  <p:tag name="MMPROD_UIDATA" val="&lt;database version=&quot;10.0&quot;&gt;&lt;object type=&quot;1&quot; unique_id=&quot;10001&quot;&gt;&lt;object type=&quot;2&quot; unique_id=&quot;10336&quot;&gt;&lt;object type=&quot;3&quot; unique_id=&quot;10339&quot;&gt;&lt;property id=&quot;20148&quot; value=&quot;5&quot;/&gt;&lt;property id=&quot;20300&quot; value=&quot;Slide 2 - &amp;quot;No Disclosures&amp;quot;&quot;/&gt;&lt;property id=&quot;20307&quot; value=&quot;295&quot;/&gt;&lt;/object&gt;&lt;object type=&quot;3&quot; unique_id=&quot;10340&quot;&gt;&lt;property id=&quot;20148&quot; value=&quot;5&quot;/&gt;&lt;property id=&quot;20300&quot; value=&quot;Slide 3&quot;/&gt;&lt;property id=&quot;20307&quot; value=&quot;296&quot;/&gt;&lt;/object&gt;&lt;object type=&quot;3&quot; unique_id=&quot;10341&quot;&gt;&lt;property id=&quot;20148&quot; value=&quot;5&quot;/&gt;&lt;property id=&quot;20300&quot; value=&quot;Slide 4&quot;/&gt;&lt;property id=&quot;20307&quot; value=&quot;297&quot;/&gt;&lt;/object&gt;&lt;object type=&quot;3&quot; unique_id=&quot;10342&quot;&gt;&lt;property id=&quot;20148&quot; value=&quot;5&quot;/&gt;&lt;property id=&quot;20300&quot; value=&quot;Slide 5&quot;/&gt;&lt;property id=&quot;20307&quot; value=&quot;298&quot;/&gt;&lt;/object&gt;&lt;object type=&quot;3&quot; unique_id=&quot;10343&quot;&gt;&lt;property id=&quot;20148&quot; value=&quot;5&quot;/&gt;&lt;property id=&quot;20300&quot; value=&quot;Slide 6&quot;/&gt;&lt;property id=&quot;20307&quot; value=&quot;299&quot;/&gt;&lt;/object&gt;&lt;object type=&quot;3&quot; unique_id=&quot;10344&quot;&gt;&lt;property id=&quot;20148&quot; value=&quot;5&quot;/&gt;&lt;property id=&quot;20300&quot; value=&quot;Slide 7&quot;/&gt;&lt;property id=&quot;20307&quot; value=&quot;300&quot;/&gt;&lt;/object&gt;&lt;object type=&quot;3&quot; unique_id=&quot;10345&quot;&gt;&lt;property id=&quot;20148&quot; value=&quot;5&quot;/&gt;&lt;property id=&quot;20300&quot; value=&quot;Slide 8 - &amp;quot;Incidence&amp;quot;&quot;/&gt;&lt;property id=&quot;20307&quot; value=&quot;301&quot;/&gt;&lt;/object&gt;&lt;object type=&quot;3&quot; unique_id=&quot;10346&quot;&gt;&lt;property id=&quot;20148&quot; value=&quot;5&quot;/&gt;&lt;property id=&quot;20300&quot; value=&quot;Slide 9&quot;/&gt;&lt;property id=&quot;20307&quot; value=&quot;302&quot;/&gt;&lt;/object&gt;&lt;object type=&quot;3&quot; unique_id=&quot;10347&quot;&gt;&lt;property id=&quot;20148&quot; value=&quot;5&quot;/&gt;&lt;property id=&quot;20300&quot; value=&quot;Slide 10 - &amp;quot;Sudden Death in Young Athletes&amp;quot;&quot;/&gt;&lt;property id=&quot;20307&quot; value=&quot;303&quot;/&gt;&lt;/object&gt;&lt;object type=&quot;3&quot; unique_id=&quot;10348&quot;&gt;&lt;property id=&quot;20148&quot; value=&quot;5&quot;/&gt;&lt;property id=&quot;20300&quot; value=&quot;Slide 11 - &amp;quot;NIH and CDC Launch Registry for Sudden Death in the  Young&amp;quot;&quot;/&gt;&lt;property id=&quot;20307&quot; value=&quot;304&quot;/&gt;&lt;/object&gt;&lt;object type=&quot;3&quot; unique_id=&quot;10349&quot;&gt;&lt;property id=&quot;20148&quot; value=&quot;5&quot;/&gt;&lt;property id=&quot;20300&quot; value=&quot;Slide 12 - &amp;quot;Causes&amp;quot;&quot;/&gt;&lt;property id=&quot;20307&quot; value=&quot;305&quot;/&gt;&lt;/object&gt;&lt;object type=&quot;3&quot; unique_id=&quot;10350&quot;&gt;&lt;property id=&quot;20148&quot; value=&quot;5&quot;/&gt;&lt;property id=&quot;20300&quot; value=&quot;Slide 13 - &amp;quot;SCA Differential Diagnosis&amp;quot;&quot;/&gt;&lt;property id=&quot;20307&quot; value=&quot;306&quot;/&gt;&lt;/object&gt;&lt;object type=&quot;3&quot; unique_id=&quot;10351&quot;&gt;&lt;property id=&quot;20148&quot; value=&quot;5&quot;/&gt;&lt;property id=&quot;20300&quot; value=&quot;Slide 14 - &amp;quot;SCA Differential Diagnosis - Genetic&amp;quot;&quot;/&gt;&lt;property id=&quot;20307&quot; value=&quot;307&quot;/&gt;&lt;/object&gt;&lt;object type=&quot;3&quot; unique_id=&quot;10352&quot;&gt;&lt;property id=&quot;20148&quot; value=&quot;5&quot;/&gt;&lt;property id=&quot;20300&quot; value=&quot;Slide 15 - &amp;quot;Primary Prevention&amp;quot;&quot;/&gt;&lt;property id=&quot;20307&quot; value=&quot;308&quot;/&gt;&lt;/object&gt;&lt;object type=&quot;3&quot; unique_id=&quot;10353&quot;&gt;&lt;property id=&quot;20148&quot; value=&quot;5&quot;/&gt;&lt;property id=&quot;20300&quot; value=&quot;Slide 16 - &amp;quot;Warning signs and symptoms&amp;quot;&quot;/&gt;&lt;property id=&quot;20307&quot; value=&quot;309&quot;/&gt;&lt;/object&gt;&lt;object type=&quot;3&quot; unique_id=&quot;10354&quot;&gt;&lt;property id=&quot;20148&quot; value=&quot;5&quot;/&gt;&lt;property id=&quot;20300&quot; value=&quot;Slide 17&quot;/&gt;&lt;property id=&quot;20307&quot; value=&quot;310&quot;/&gt;&lt;/object&gt;&lt;object type=&quot;3&quot; unique_id=&quot;10355&quot;&gt;&lt;property id=&quot;20148&quot; value=&quot;5&quot;/&gt;&lt;property id=&quot;20300&quot; value=&quot;Slide 18&quot;/&gt;&lt;property id=&quot;20307&quot; value=&quot;311&quot;/&gt;&lt;/object&gt;&lt;object type=&quot;3&quot; unique_id=&quot;10356&quot;&gt;&lt;property id=&quot;20148&quot; value=&quot;5&quot;/&gt;&lt;property id=&quot;20300&quot; value=&quot;Slide 19&quot;/&gt;&lt;property id=&quot;20307&quot; value=&quot;312&quot;/&gt;&lt;/object&gt;&lt;object type=&quot;3&quot; unique_id=&quot;10357&quot;&gt;&lt;property id=&quot;20148&quot; value=&quot;5&quot;/&gt;&lt;property id=&quot;20300&quot; value=&quot;Slide 20&quot;/&gt;&lt;property id=&quot;20307&quot; value=&quot;313&quot;/&gt;&lt;/object&gt;&lt;object type=&quot;3&quot; unique_id=&quot;10358&quot;&gt;&lt;property id=&quot;20148&quot; value=&quot;5&quot;/&gt;&lt;property id=&quot;20300&quot; value=&quot;Slide 21 - &amp;quot;Summary of Results&amp;quot;&quot;/&gt;&lt;property id=&quot;20307&quot; value=&quot;314&quot;/&gt;&lt;/object&gt;&lt;object type=&quot;3&quot; unique_id=&quot;10359&quot;&gt;&lt;property id=&quot;20148&quot; value=&quot;5&quot;/&gt;&lt;property id=&quot;20300&quot; value=&quot;Slide 22 - &amp;quot;Key SCA Warning Signs / Symptoms&amp;quot;&quot;/&gt;&lt;property id=&quot;20307&quot; value=&quot;315&quot;/&gt;&lt;/object&gt;&lt;object type=&quot;3&quot; unique_id=&quot;10360&quot;&gt;&lt;property id=&quot;20148&quot; value=&quot;5&quot;/&gt;&lt;property id=&quot;20300&quot; value=&quot;Slide 23 - &amp;quot;Misdirects&amp;quot;&quot;/&gt;&lt;property id=&quot;20307&quot; value=&quot;316&quot;/&gt;&lt;/object&gt;&lt;object type=&quot;3&quot; unique_id=&quot;10361&quot;&gt;&lt;property id=&quot;20148&quot; value=&quot;5&quot;/&gt;&lt;property id=&quot;20300&quot; value=&quot;Slide 24&quot;/&gt;&lt;property id=&quot;20307&quot; value=&quot;317&quot;/&gt;&lt;/object&gt;&lt;object type=&quot;3&quot; unique_id=&quot;10362&quot;&gt;&lt;property id=&quot;20148&quot; value=&quot;5&quot;/&gt;&lt;property id=&quot;20300&quot; value=&quot;Slide 25 - &amp;quot;Misdirects&amp;quot;&quot;/&gt;&lt;property id=&quot;20307&quot; value=&quot;318&quot;/&gt;&lt;/object&gt;&lt;object type=&quot;3&quot; unique_id=&quot;10364&quot;&gt;&lt;property id=&quot;20148&quot; value=&quot;5&quot;/&gt;&lt;property id=&quot;20300&quot; value=&quot;Slide 27&quot;/&gt;&lt;property id=&quot;20307&quot; value=&quot;320&quot;/&gt;&lt;/object&gt;&lt;object type=&quot;3&quot; unique_id=&quot;10365&quot;&gt;&lt;property id=&quot;20148&quot; value=&quot;5&quot;/&gt;&lt;property id=&quot;20300&quot; value=&quot;Slide 28 - &amp;quot;Health History&amp;quot;&quot;/&gt;&lt;property id=&quot;20307&quot; value=&quot;321&quot;/&gt;&lt;/object&gt;&lt;object type=&quot;3&quot; unique_id=&quot;10366&quot;&gt;&lt;property id=&quot;20148&quot; value=&quot;5&quot;/&gt;&lt;property id=&quot;20300&quot; value=&quot;Slide 29 - &amp;quot;Case Study&amp;quot;&quot;/&gt;&lt;property id=&quot;20307&quot; value=&quot;322&quot;/&gt;&lt;/object&gt;&lt;object type=&quot;3&quot; unique_id=&quot;10368&quot;&gt;&lt;property id=&quot;20148&quot; value=&quot;5&quot;/&gt;&lt;property id=&quot;20300&quot; value=&quot;Slide 31&quot;/&gt;&lt;property id=&quot;20307&quot; value=&quot;324&quot;/&gt;&lt;/object&gt;&lt;object type=&quot;3&quot; unique_id=&quot;10369&quot;&gt;&lt;property id=&quot;20148&quot; value=&quot;5&quot;/&gt;&lt;property id=&quot;20300&quot; value=&quot;Slide 32&quot;/&gt;&lt;property id=&quot;20307&quot; value=&quot;325&quot;/&gt;&lt;/object&gt;&lt;object type=&quot;3&quot; unique_id=&quot;10370&quot;&gt;&lt;property id=&quot;20148&quot; value=&quot;5&quot;/&gt;&lt;property id=&quot;20300&quot; value=&quot;Slide 33&quot;/&gt;&lt;property id=&quot;20307&quot; value=&quot;326&quot;/&gt;&lt;/object&gt;&lt;object type=&quot;3&quot; unique_id=&quot;10371&quot;&gt;&lt;property id=&quot;20148&quot; value=&quot;5&quot;/&gt;&lt;property id=&quot;20300&quot; value=&quot;Slide 34&quot;/&gt;&lt;property id=&quot;20307&quot; value=&quot;327&quot;/&gt;&lt;/object&gt;&lt;object type=&quot;3&quot; unique_id=&quot;10372&quot;&gt;&lt;property id=&quot;20148&quot; value=&quot;5&quot;/&gt;&lt;property id=&quot;20300&quot; value=&quot;Slide 35&quot;/&gt;&lt;property id=&quot;20307&quot; value=&quot;328&quot;/&gt;&lt;/object&gt;&lt;object type=&quot;3&quot; unique_id=&quot;10373&quot;&gt;&lt;property id=&quot;20148&quot; value=&quot;5&quot;/&gt;&lt;property id=&quot;20300&quot; value=&quot;Slide 36&quot;/&gt;&lt;property id=&quot;20307&quot; value=&quot;329&quot;/&gt;&lt;/object&gt;&lt;object type=&quot;3&quot; unique_id=&quot;10374&quot;&gt;&lt;property id=&quot;20148&quot; value=&quot;5&quot;/&gt;&lt;property id=&quot;20300&quot; value=&quot;Slide 37&quot;/&gt;&lt;property id=&quot;20307&quot; value=&quot;330&quot;/&gt;&lt;/object&gt;&lt;object type=&quot;3&quot; unique_id=&quot;10375&quot;&gt;&lt;property id=&quot;20148&quot; value=&quot;5&quot;/&gt;&lt;property id=&quot;20300&quot; value=&quot;Slide 38 - &amp;quot;SCA Differential Diagnosis&amp;quot;&quot;/&gt;&lt;property id=&quot;20307&quot; value=&quot;331&quot;/&gt;&lt;/object&gt;&lt;object type=&quot;3&quot; unique_id=&quot;10376&quot;&gt;&lt;property id=&quot;20148&quot; value=&quot;5&quot;/&gt;&lt;property id=&quot;20300&quot; value=&quot;Slide 39 - &amp;quot;SCA Differential Diagnosis&amp;quot;&quot;/&gt;&lt;property id=&quot;20307&quot; value=&quot;332&quot;/&gt;&lt;/object&gt;&lt;object type=&quot;3&quot; unique_id=&quot;10378&quot;&gt;&lt;property id=&quot;20148&quot; value=&quot;5&quot;/&gt;&lt;property id=&quot;20300&quot; value=&quot;Slide 41 - &amp;quot;10 issues to be addressed before ECG screening.&amp;quot;&quot;/&gt;&lt;property id=&quot;20307&quot; value=&quot;334&quot;/&gt;&lt;/object&gt;&lt;object type=&quot;3&quot; unique_id=&quot;10379&quot;&gt;&lt;property id=&quot;20148&quot; value=&quot;5&quot;/&gt;&lt;property id=&quot;20300&quot; value=&quot;Slide 42&quot;/&gt;&lt;property id=&quot;20307&quot; value=&quot;335&quot;/&gt;&lt;/object&gt;&lt;object type=&quot;3&quot; unique_id=&quot;10380&quot;&gt;&lt;property id=&quot;20148&quot; value=&quot;5&quot;/&gt;&lt;property id=&quot;20300&quot; value=&quot;Slide 43 - &amp;quot;Secondary Prevention&amp;quot;&quot;/&gt;&lt;property id=&quot;20307&quot; value=&quot;336&quot;/&gt;&lt;/object&gt;&lt;object type=&quot;3&quot; unique_id=&quot;10381&quot;&gt;&lt;property id=&quot;20148&quot; value=&quot;5&quot;/&gt;&lt;property id=&quot;20300&quot; value=&quot;Slide 44&quot;/&gt;&lt;property id=&quot;20307&quot; value=&quot;350&quot;/&gt;&lt;/object&gt;&lt;object type=&quot;3&quot; unique_id=&quot;10382&quot;&gt;&lt;property id=&quot;20148&quot; value=&quot;5&quot;/&gt;&lt;property id=&quot;20300&quot; value=&quot;Slide 45&quot;/&gt;&lt;property id=&quot;20307&quot; value=&quot;351&quot;/&gt;&lt;/object&gt;&lt;object type=&quot;3&quot; unique_id=&quot;10386&quot;&gt;&lt;property id=&quot;20148&quot; value=&quot;5&quot;/&gt;&lt;property id=&quot;20300&quot; value=&quot;Slide 46 - &amp;quot;Project S.A.V.E.&amp;quot;&quot;/&gt;&lt;property id=&quot;20307&quot; value=&quot;257&quot;/&gt;&lt;/object&gt;&lt;object type=&quot;3&quot; unique_id=&quot;10387&quot;&gt;&lt;property id=&quot;20148&quot; value=&quot;5&quot;/&gt;&lt;property id=&quot;20300&quot; value=&quot;Slide 47 - &amp;quot;Adam Lemel&amp;quot;&quot;/&gt;&lt;property id=&quot;20307&quot; value=&quot;355&quot;/&gt;&lt;/object&gt;&lt;object type=&quot;3&quot; unique_id=&quot;10388&quot;&gt;&lt;property id=&quot;20148&quot; value=&quot;5&quot;/&gt;&lt;property id=&quot;20300&quot; value=&quot;Slide 48&quot;/&gt;&lt;property id=&quot;20307&quot; value=&quot;356&quot;/&gt;&lt;/object&gt;&lt;object type=&quot;3&quot; unique_id=&quot;10390&quot;&gt;&lt;property id=&quot;20148&quot; value=&quot;5&quot;/&gt;&lt;property id=&quot;20300&quot; value=&quot;Slide 50 - &amp;quot;Primary Focus&amp;quot;&quot;/&gt;&lt;property id=&quot;20307&quot; value=&quot;260&quot;/&gt;&lt;/object&gt;&lt;object type=&quot;3&quot; unique_id=&quot;10391&quot;&gt;&lt;property id=&quot;20148&quot; value=&quot;5&quot;/&gt;&lt;property id=&quot;20300&quot; value=&quot;Slide 51 - &amp;quot;Schools&amp;quot;&quot;/&gt;&lt;property id=&quot;20307&quot; value=&quot;261&quot;/&gt;&lt;/object&gt;&lt;object type=&quot;3&quot; unique_id=&quot;10392&quot;&gt;&lt;property id=&quot;20148&quot; value=&quot;5&quot;/&gt;&lt;property id=&quot;20300&quot; value=&quot;Slide 52 - &amp;quot;Athletic Leagues&amp;quot;&quot;/&gt;&lt;property id=&quot;20307&quot; value=&quot;262&quot;/&gt;&lt;/object&gt;&lt;object type=&quot;3&quot; unique_id=&quot;10393&quot;&gt;&lt;property id=&quot;20148&quot; value=&quot;5&quot;/&gt;&lt;property id=&quot;20300&quot; value=&quot;Slide 53 - &amp;quot;Community Centers&amp;quot;&quot;/&gt;&lt;property id=&quot;20307&quot; value=&quot;263&quot;/&gt;&lt;/object&gt;&lt;object type=&quot;3&quot; unique_id=&quot;10394&quot;&gt;&lt;property id=&quot;20148&quot; value=&quot;5&quot;/&gt;&lt;property id=&quot;20300&quot; value=&quot;Slide 54 - &amp;quot;Chain of Survival (AHA)&amp;quot;&quot;/&gt;&lt;property id=&quot;20307&quot; value=&quot;337&quot;/&gt;&lt;/object&gt;&lt;object type=&quot;3&quot; unique_id=&quot;10395&quot;&gt;&lt;property id=&quot;20148&quot; value=&quot;5&quot;/&gt;&lt;property id=&quot;20300&quot; value=&quot;Slide 55 - &amp;quot;High Quality CPR&amp;quot;&quot;/&gt;&lt;property id=&quot;20307&quot; value=&quot;264&quot;/&gt;&lt;/object&gt;&lt;object type=&quot;3&quot; unique_id=&quot;10396&quot;&gt;&lt;property id=&quot;20148&quot; value=&quot;5&quot;/&gt;&lt;property id=&quot;20300&quot; value=&quot;Slide 56 - &amp;quot;Basic Life Support&amp;quot;&quot;/&gt;&lt;property id=&quot;20307&quot; value=&quot;265&quot;/&gt;&lt;/object&gt;&lt;object type=&quot;3&quot; unique_id=&quot;10397&quot;&gt;&lt;property id=&quot;20148&quot; value=&quot;5&quot;/&gt;&lt;property id=&quot;20300&quot; value=&quot;Slide 57 - &amp;quot;When Seconds Count&amp;quot;&quot;/&gt;&lt;property id=&quot;20307&quot; value=&quot;266&quot;/&gt;&lt;/object&gt;&lt;object type=&quot;3&quot; unique_id=&quot;10398&quot;&gt;&lt;property id=&quot;20148&quot; value=&quot;5&quot;/&gt;&lt;property id=&quot;20300&quot; value=&quot;Slide 58 - &amp;quot;AED&amp;quot;&quot;/&gt;&lt;property id=&quot;20307&quot; value=&quot;267&quot;/&gt;&lt;/object&gt;&lt;object type=&quot;3&quot; unique_id=&quot;10399&quot;&gt;&lt;property id=&quot;20148&quot; value=&quot;5&quot;/&gt;&lt;property id=&quot;20300&quot; value=&quot;Slide 59 - &amp;quot;Ryan Boslet&amp;quot;&quot;/&gt;&lt;property id=&quot;20307&quot; value=&quot;354&quot;/&gt;&lt;/object&gt;&lt;object type=&quot;3&quot; unique_id=&quot;10400&quot;&gt;&lt;property id=&quot;20148&quot; value=&quot;5&quot;/&gt;&lt;property id=&quot;20300&quot; value=&quot;Slide 60&quot;/&gt;&lt;property id=&quot;20307&quot; value=&quot;268&quot;/&gt;&lt;/object&gt;&lt;object type=&quot;3&quot; unique_id=&quot;10401&quot;&gt;&lt;property id=&quot;20148&quot; value=&quot;5&quot;/&gt;&lt;property id=&quot;20300&quot; value=&quot;Slide 61&quot;/&gt;&lt;property id=&quot;20307&quot; value=&quot;353&quot;/&gt;&lt;/object&gt;&lt;object type=&quot;3&quot; unique_id=&quot;10402&quot;&gt;&lt;property id=&quot;20148&quot; value=&quot;5&quot;/&gt;&lt;property id=&quot;20300&quot; value=&quot;Slide 62 - &amp;quot;Early Defibrillation Impacts Survival&amp;quot;&quot;/&gt;&lt;property id=&quot;20307&quot; value=&quot;269&quot;/&gt;&lt;/object&gt;&lt;object type=&quot;3&quot; unique_id=&quot;10403&quot;&gt;&lt;property id=&quot;20148&quot; value=&quot;5&quot;/&gt;&lt;property id=&quot;20300&quot; value=&quot;Slide 63 - &amp;quot;EAP&amp;quot;&quot;/&gt;&lt;property id=&quot;20307&quot; value=&quot;270&quot;/&gt;&lt;/object&gt;&lt;object type=&quot;3&quot; unique_id=&quot;10404&quot;&gt;&lt;property id=&quot;20148&quot; value=&quot;5&quot;/&gt;&lt;property id=&quot;20300&quot; value=&quot;Slide 64 - &amp;quot;Jonathan Wenhold&amp;quot;&quot;/&gt;&lt;property id=&quot;20307&quot; value=&quot;344&quot;/&gt;&lt;/object&gt;&lt;object type=&quot;3&quot; unique_id=&quot;10405&quot;&gt;&lt;property id=&quot;20148&quot; value=&quot;5&quot;/&gt;&lt;property id=&quot;20300&quot; value=&quot;Slide 65 - &amp;quot;Developing an Emergency Action Plan&amp;quot;&quot;/&gt;&lt;property id=&quot;20307&quot; value=&quot;271&quot;/&gt;&lt;/object&gt;&lt;object type=&quot;3&quot; unique_id=&quot;10406&quot;&gt;&lt;property id=&quot;20148&quot; value=&quot;5&quot;/&gt;&lt;property id=&quot;20300&quot; value=&quot;Slide 66 - &amp;quot;Venue &amp;quot;&quot;/&gt;&lt;property id=&quot;20307&quot; value=&quot;272&quot;/&gt;&lt;/object&gt;&lt;object type=&quot;3&quot; unique_id=&quot;10407&quot;&gt;&lt;property id=&quot;20148&quot; value=&quot;5&quot;/&gt;&lt;property id=&quot;20300&quot; value=&quot;Slide 67 - &amp;quot;Communication&amp;quot;&quot;/&gt;&lt;property id=&quot;20307&quot; value=&quot;273&quot;/&gt;&lt;/object&gt;&lt;object type=&quot;3&quot; unique_id=&quot;10408&quot;&gt;&lt;property id=&quot;20148&quot; value=&quot;5&quot;/&gt;&lt;property id=&quot;20300&quot; value=&quot;Slide 68 - &amp;quot;First Responder&amp;quot;&quot;/&gt;&lt;property id=&quot;20307&quot; value=&quot;274&quot;/&gt;&lt;/object&gt;&lt;object type=&quot;3&quot; unique_id=&quot;10409&quot;&gt;&lt;property id=&quot;20148&quot; value=&quot;5&quot;/&gt;&lt;property id=&quot;20300&quot; value=&quot;Slide 69 - &amp;quot;First Responder&amp;quot;&quot;/&gt;&lt;property id=&quot;20307&quot; value=&quot;275&quot;/&gt;&lt;/object&gt;&lt;object type=&quot;3&quot; unique_id=&quot;10410&quot;&gt;&lt;property id=&quot;20148&quot; value=&quot;5&quot;/&gt;&lt;property id=&quot;20300&quot; value=&quot;Slide 70 - &amp;quot;Equipment&amp;quot;&quot;/&gt;&lt;property id=&quot;20307&quot; value=&quot;276&quot;/&gt;&lt;/object&gt;&lt;object type=&quot;3&quot; unique_id=&quot;10411&quot;&gt;&lt;property id=&quot;20148&quot; value=&quot;5&quot;/&gt;&lt;property id=&quot;20300&quot; value=&quot;Slide 71 - &amp;quot;Transportation&amp;quot;&quot;/&gt;&lt;property id=&quot;20307&quot; value=&quot;277&quot;/&gt;&lt;/object&gt;&lt;object type=&quot;3&quot; unique_id=&quot;10412&quot;&gt;&lt;property id=&quot;20148&quot; value=&quot;5&quot;/&gt;&lt;property id=&quot;20300&quot; value=&quot;Slide 72 - &amp;quot;Practice Drills&amp;quot;&quot;/&gt;&lt;property id=&quot;20307&quot; value=&quot;278&quot;/&gt;&lt;/object&gt;&lt;object type=&quot;3&quot; unique_id=&quot;10413&quot;&gt;&lt;property id=&quot;20148&quot; value=&quot;5&quot;/&gt;&lt;property id=&quot;20300&quot; value=&quot;Slide 73 - &amp;quot;First Responder the Beginnings&amp;quot;&quot;/&gt;&lt;property id=&quot;20307&quot; value=&quot;342&quot;/&gt;&lt;/object&gt;&lt;object type=&quot;3&quot; unique_id=&quot;10414&quot;&gt;&lt;property id=&quot;20148&quot; value=&quot;5&quot;/&gt;&lt;property id=&quot;20300&quot; value=&quot;Slide 74 - &amp;quot;Practice and Review of EAP&amp;quot;&quot;/&gt;&lt;property id=&quot;20307&quot; value=&quot;279&quot;/&gt;&lt;/object&gt;&lt;object type=&quot;3&quot; unique_id=&quot;10415&quot;&gt;&lt;property id=&quot;20148&quot; value=&quot;5&quot;/&gt;&lt;property id=&quot;20300&quot; value=&quot;Slide 75 - &amp;quot;Sample Checklist&amp;quot;&quot;/&gt;&lt;property id=&quot;20307&quot; value=&quot;280&quot;/&gt;&lt;/object&gt;&lt;object type=&quot;3&quot; unique_id=&quot;10416&quot;&gt;&lt;property id=&quot;20148&quot; value=&quot;5&quot;/&gt;&lt;property id=&quot;20300&quot; value=&quot;Slide 76 - &amp;quot;Post Drill Assessment&amp;quot;&quot;/&gt;&lt;property id=&quot;20307&quot; value=&quot;281&quot;/&gt;&lt;/object&gt;&lt;object type=&quot;3&quot; unique_id=&quot;10417&quot;&gt;&lt;property id=&quot;20148&quot; value=&quot;5&quot;/&gt;&lt;property id=&quot;20300&quot; value=&quot;Slide 77 - &amp;quot;Heart Safe Recognition&amp;quot;&quot;/&gt;&lt;property id=&quot;20307&quot; value=&quot;282&quot;/&gt;&lt;/object&gt;&lt;object type=&quot;3&quot; unique_id=&quot;10418&quot;&gt;&lt;property id=&quot;20148&quot; value=&quot;5&quot;/&gt;&lt;property id=&quot;20300&quot; value=&quot;Slide 79 - &amp;quot;Case Summary&amp;quot;&quot;/&gt;&lt;property id=&quot;20307&quot; value=&quot;283&quot;/&gt;&lt;/object&gt;&lt;object type=&quot;3&quot; unique_id=&quot;10419&quot;&gt;&lt;property id=&quot;20148&quot; value=&quot;5&quot;/&gt;&lt;property id=&quot;20300&quot; value=&quot;Slide 80 - &amp;quot;Time Line&amp;quot;&quot;/&gt;&lt;property id=&quot;20307&quot; value=&quot;284&quot;/&gt;&lt;/object&gt;&lt;object type=&quot;3&quot; unique_id=&quot;10420&quot;&gt;&lt;property id=&quot;20148&quot; value=&quot;5&quot;/&gt;&lt;property id=&quot;20300&quot; value=&quot;Slide 81 - &amp;quot;911 Information&amp;quot;&quot;/&gt;&lt;property id=&quot;20307&quot; value=&quot;285&quot;/&gt;&lt;/object&gt;&lt;object type=&quot;3&quot; unique_id=&quot;10421&quot;&gt;&lt;property id=&quot;20148&quot; value=&quot;5&quot;/&gt;&lt;property id=&quot;20300&quot; value=&quot;Slide 82 - &amp;quot;CPR&amp;quot;&quot;/&gt;&lt;property id=&quot;20307&quot; value=&quot;286&quot;/&gt;&lt;/object&gt;&lt;object type=&quot;3&quot; unique_id=&quot;10422&quot;&gt;&lt;property id=&quot;20148&quot; value=&quot;5&quot;/&gt;&lt;property id=&quot;20300&quot; value=&quot;Slide 83 - &amp;quot;AED&amp;quot;&quot;/&gt;&lt;property id=&quot;20307&quot; value=&quot;287&quot;/&gt;&lt;/object&gt;&lt;object type=&quot;3&quot; unique_id=&quot;10423&quot;&gt;&lt;property id=&quot;20148&quot; value=&quot;5&quot;/&gt;&lt;property id=&quot;20300&quot; value=&quot;Slide 84 - &amp;quot;AED&amp;quot;&quot;/&gt;&lt;property id=&quot;20307&quot; value=&quot;288&quot;/&gt;&lt;/object&gt;&lt;object type=&quot;3&quot; unique_id=&quot;10424&quot;&gt;&lt;property id=&quot;20148&quot; value=&quot;5&quot;/&gt;&lt;property id=&quot;20300&quot; value=&quot;Slide 85 - &amp;quot;AED&amp;quot;&quot;/&gt;&lt;property id=&quot;20307&quot; value=&quot;289&quot;/&gt;&lt;/object&gt;&lt;object type=&quot;3&quot; unique_id=&quot;10425&quot;&gt;&lt;property id=&quot;20148&quot; value=&quot;5&quot;/&gt;&lt;property id=&quot;20300&quot; value=&quot;Slide 86 - &amp;quot;Positives&amp;quot;&quot;/&gt;&lt;property id=&quot;20307&quot; value=&quot;290&quot;/&gt;&lt;/object&gt;&lt;object type=&quot;3&quot; unique_id=&quot;10426&quot;&gt;&lt;property id=&quot;20148&quot; value=&quot;5&quot;/&gt;&lt;property id=&quot;20300&quot; value=&quot;Slide 87 - &amp;quot;Improvements &amp;quot;&quot;/&gt;&lt;property id=&quot;20307&quot; value=&quot;291&quot;/&gt;&lt;/object&gt;&lt;object type=&quot;3&quot; unique_id=&quot;10427&quot;&gt;&lt;property id=&quot;20148&quot; value=&quot;5&quot;/&gt;&lt;property id=&quot;20300&quot; value=&quot;Slide 88 - &amp;quot;How successful is Project S.A.V.E.?&amp;quot;&quot;/&gt;&lt;property id=&quot;20307&quot; value=&quot;292&quot;/&gt;&lt;/object&gt;&lt;object type=&quot;3&quot; unique_id=&quot;10429&quot;&gt;&lt;property id=&quot;20148&quot; value=&quot;5&quot;/&gt;&lt;property id=&quot;20300&quot; value=&quot;Slide 90 - &amp;quot;First Responder Team in Action&amp;quot;&quot;/&gt;&lt;property id=&quot;20307&quot; value=&quot;345&quot;/&gt;&lt;/object&gt;&lt;object type=&quot;3&quot; unique_id=&quot;10430&quot;&gt;&lt;property id=&quot;20148&quot; value=&quot;5&quot;/&gt;&lt;property id=&quot;20300&quot; value=&quot;Slide 91 - &amp;quot;Since 2004, with the enormous support  of Project SAVE, an AED is now in every Cobb County school (2006), many of &quot;/&gt;&lt;property id=&quot;20307&quot; value=&quot;338&quot;/&gt;&lt;/object&gt;&lt;object type=&quot;3&quot; unique_id=&quot;10431&quot;&gt;&lt;property id=&quot;20148&quot; value=&quot;5&quot;/&gt;&lt;property id=&quot;20300&quot; value=&quot;Slide 93 - &amp;quot;How successful is Project S.A.V.E.?&amp;quot;&quot;/&gt;&lt;property id=&quot;20307&quot; value=&quot;352&quot;/&gt;&lt;/object&gt;&lt;object type=&quot;3&quot; unique_id=&quot;10432&quot;&gt;&lt;property id=&quot;20148&quot; value=&quot;5&quot;/&gt;&lt;property id=&quot;20300&quot; value=&quot;Slide 94 - &amp;quot;CPR &amp;amp; AEDs Work&amp;quot;&quot;/&gt;&lt;property id=&quot;20307&quot; value=&quot;293&quot;/&gt;&lt;/object&gt;&lt;object type=&quot;3&quot; unique_id=&quot;11217&quot;&gt;&lt;property id=&quot;20148&quot; value=&quot;5&quot;/&gt;&lt;property id=&quot;20300&quot; value=&quot;Slide 1 - &amp;quot;Sudden Cardiac Death&amp;quot;&quot;/&gt;&lt;property id=&quot;20307&quot; value=&quot;357&quot;/&gt;&lt;/object&gt;&lt;object type=&quot;3&quot; unique_id=&quot;11218&quot;&gt;&lt;property id=&quot;20148&quot; value=&quot;5&quot;/&gt;&lt;property id=&quot;20300&quot; value=&quot;Slide 26 - &amp;quot;Screening&amp;quot;&quot;/&gt;&lt;property id=&quot;20307&quot; value=&quot;359&quot;/&gt;&lt;/object&gt;&lt;object type=&quot;3&quot; unique_id=&quot;11219&quot;&gt;&lt;property id=&quot;20148&quot; value=&quot;5&quot;/&gt;&lt;property id=&quot;20300&quot; value=&quot;Slide 30 - &amp;quot;What about ECG screening?&amp;quot;&quot;/&gt;&lt;property id=&quot;20307&quot; value=&quot;360&quot;/&gt;&lt;/object&gt;&lt;object type=&quot;3&quot; unique_id=&quot;11220&quot;&gt;&lt;property id=&quot;20148&quot; value=&quot;5&quot;/&gt;&lt;property id=&quot;20300&quot; value=&quot;Slide 40 - &amp;quot;SCA Differential Diagnosis&amp;quot;&quot;/&gt;&lt;property id=&quot;20307&quot; value=&quot;358&quot;/&gt;&lt;/object&gt;&lt;object type=&quot;3&quot; unique_id=&quot;12631&quot;&gt;&lt;property id=&quot;20148&quot; value=&quot;5&quot;/&gt;&lt;property id=&quot;20300&quot; value=&quot;Slide 49&quot;/&gt;&lt;property id=&quot;20307&quot; value=&quot;363&quot;/&gt;&lt;/object&gt;&lt;object type=&quot;3&quot; unique_id=&quot;13631&quot;&gt;&lt;property id=&quot;20148&quot; value=&quot;5&quot;/&gt;&lt;property id=&quot;20300&quot; value=&quot;Slide 89 - &amp;quot;Full Circle&amp;quot;&quot;/&gt;&lt;property id=&quot;20307&quot; value=&quot;365&quot;/&gt;&lt;/object&gt;&lt;object type=&quot;3&quot; unique_id=&quot;236289&quot;&gt;&lt;property id=&quot;20148&quot; value=&quot;5&quot;/&gt;&lt;property id=&quot;20300&quot; value=&quot;Slide 78 - &amp;quot;Claire Crawford&amp;quot;&quot;/&gt;&lt;property id=&quot;20307&quot; value=&quot;366&quot;/&gt;&lt;/object&gt;&lt;object type=&quot;3&quot; unique_id=&quot;236290&quot;&gt;&lt;property id=&quot;20148&quot; value=&quot;5&quot;/&gt;&lt;property id=&quot;20300&quot; value=&quot;Slide 92&quot;/&gt;&lt;property id=&quot;20307&quot; value=&quot;367&quot;/&gt;&lt;/object&gt;&lt;/object&gt;&lt;object type=&quot;8&quot; unique_id=&quot;1053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012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 Cen MT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bley_CHOA PowerPoint Template" id="{1EFD0270-F498-4754-8622-001A2EC21C2B}" vid="{D89622C3-338B-4A9F-8FE6-7EC8B139DE19}"/>
    </a:ext>
  </a:extLst>
</a:theme>
</file>

<file path=ppt/theme/theme2.xml><?xml version="1.0" encoding="utf-8"?>
<a:theme xmlns:a="http://schemas.openxmlformats.org/drawingml/2006/main" name="1_2012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 Cen MT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bley_CHOA PowerPoint Template" id="{1EFD0270-F498-4754-8622-001A2EC21C2B}" vid="{D89622C3-338B-4A9F-8FE6-7EC8B139DE19}"/>
    </a:ext>
  </a:extLst>
</a:theme>
</file>

<file path=ppt/theme/theme3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Sibley_CHOA PowerPoint Template</Template>
  <TotalTime>6472</TotalTime>
  <Words>1693</Words>
  <Application>Microsoft Office PowerPoint</Application>
  <PresentationFormat>On-screen Show (4:3)</PresentationFormat>
  <Paragraphs>371</Paragraphs>
  <Slides>51</Slides>
  <Notes>39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Archer Semibold</vt:lpstr>
      <vt:lpstr>Arial</vt:lpstr>
      <vt:lpstr>Arial</vt:lpstr>
      <vt:lpstr>Arial Rounded MT Bold</vt:lpstr>
      <vt:lpstr>Calibri</vt:lpstr>
      <vt:lpstr>Courier New</vt:lpstr>
      <vt:lpstr>MS Shell Dlg 2</vt:lpstr>
      <vt:lpstr>Tw Cen MT</vt:lpstr>
      <vt:lpstr>Wingdings</vt:lpstr>
      <vt:lpstr>Wingdings 3</vt:lpstr>
      <vt:lpstr>2012 Template</vt:lpstr>
      <vt:lpstr>1_2012 Template</vt:lpstr>
      <vt:lpstr>Madison</vt:lpstr>
      <vt:lpstr>STOP IT! Preventing Sudden Cardiac Arrest in the Young</vt:lpstr>
      <vt:lpstr>No Disclosures</vt:lpstr>
      <vt:lpstr>Learning Objectives</vt:lpstr>
      <vt:lpstr>PowerPoint Presentation</vt:lpstr>
      <vt:lpstr>PowerPoint Presentation</vt:lpstr>
      <vt:lpstr>PowerPoint Presentation</vt:lpstr>
      <vt:lpstr>Prevent SCD</vt:lpstr>
      <vt:lpstr>SCA Differential Diagnosis Genetic </vt:lpstr>
      <vt:lpstr>Primary Prevention</vt:lpstr>
      <vt:lpstr>Warning signs and symptoms</vt:lpstr>
      <vt:lpstr>Clinical Presentation of Pediatric Patients at Risk for Sudden Cardiac Arrest.  2016</vt:lpstr>
      <vt:lpstr>Key SCA Warning Signs / Symptoms</vt:lpstr>
      <vt:lpstr>Misdirects</vt:lpstr>
      <vt:lpstr>Misdirects</vt:lpstr>
      <vt:lpstr>Screening</vt:lpstr>
      <vt:lpstr>PowerPoint Presentation</vt:lpstr>
      <vt:lpstr>Cardiovascular Risk Assessment</vt:lpstr>
      <vt:lpstr>You See What You Know</vt:lpstr>
      <vt:lpstr>SCA Differential Diagnosis What About ECG Screening?</vt:lpstr>
      <vt:lpstr>SCA Differential Diagnosis Expected ECG Findings</vt:lpstr>
      <vt:lpstr>PowerPoint Presentation</vt:lpstr>
      <vt:lpstr>PowerPoint Presentation</vt:lpstr>
      <vt:lpstr>10 issues to be addressed before ECG screening</vt:lpstr>
      <vt:lpstr>PowerPoint Presentation</vt:lpstr>
      <vt:lpstr>Secondary Prevention</vt:lpstr>
      <vt:lpstr>Primary Focus</vt:lpstr>
      <vt:lpstr>Practice Chain of Survival (AHA)</vt:lpstr>
      <vt:lpstr>PowerPoint Presentation</vt:lpstr>
      <vt:lpstr>PowerPoint Presentation</vt:lpstr>
      <vt:lpstr>Barriers to AEDs in Schools</vt:lpstr>
      <vt:lpstr>PowerPoint Presentation</vt:lpstr>
      <vt:lpstr>Early Defibrillation Impacts Survival</vt:lpstr>
      <vt:lpstr>PowerPoint Presentation</vt:lpstr>
      <vt:lpstr>Venue </vt:lpstr>
      <vt:lpstr>Communication</vt:lpstr>
      <vt:lpstr>First Responder</vt:lpstr>
      <vt:lpstr>Practice Drills</vt:lpstr>
      <vt:lpstr>School-Based AED Program Sample Checklist</vt:lpstr>
      <vt:lpstr>PowerPoint Presentation</vt:lpstr>
      <vt:lpstr>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successful is Project S.A.V.E.?</vt:lpstr>
      <vt:lpstr>CPR &amp; AEDs Work</vt:lpstr>
      <vt:lpstr>PowerPoint Presentation</vt:lpstr>
      <vt:lpstr>Summary</vt:lpstr>
      <vt:lpstr>References</vt:lpstr>
      <vt:lpstr>PowerPoint Presentation</vt:lpstr>
    </vt:vector>
  </TitlesOfParts>
  <Company>CHOA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RL3701</dc:creator>
  <cp:lastModifiedBy>Lamphier, Richard</cp:lastModifiedBy>
  <cp:revision>302</cp:revision>
  <cp:lastPrinted>2018-01-25T21:49:36Z</cp:lastPrinted>
  <dcterms:created xsi:type="dcterms:W3CDTF">2017-07-17T16:20:09Z</dcterms:created>
  <dcterms:modified xsi:type="dcterms:W3CDTF">2020-01-07T17:25:38Z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040593B5-8D96-4F43-BE16-CDB3366E279A</vt:lpwstr>
  </property>
  <property fmtid="{D5CDD505-2E9C-101B-9397-08002B2CF9AE}" pid="3" name="ArticulatePath">
    <vt:lpwstr>SEpscs 7.17.17 slides</vt:lpwstr>
  </property>
</Properties>
</file>