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9" r:id="rId5"/>
    <p:sldId id="261" r:id="rId6"/>
    <p:sldId id="260" r:id="rId7"/>
    <p:sldId id="265" r:id="rId8"/>
    <p:sldId id="266" r:id="rId9"/>
    <p:sldId id="257" r:id="rId10"/>
    <p:sldId id="262" r:id="rId11"/>
    <p:sldId id="264" r:id="rId12"/>
    <p:sldId id="267"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85116" autoAdjust="0"/>
  </p:normalViewPr>
  <p:slideViewPr>
    <p:cSldViewPr snapToGrid="0">
      <p:cViewPr varScale="1">
        <p:scale>
          <a:sx n="75" d="100"/>
          <a:sy n="75" d="100"/>
        </p:scale>
        <p:origin x="74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AB1E0-0564-4A38-B5E8-D415E8084927}" type="doc">
      <dgm:prSet loTypeId="urn:microsoft.com/office/officeart/2005/8/layout/chevron1" loCatId="process" qsTypeId="urn:microsoft.com/office/officeart/2005/8/quickstyle/simple1" qsCatId="simple" csTypeId="urn:microsoft.com/office/officeart/2005/8/colors/accent1_2" csCatId="accent1" phldr="1"/>
      <dgm:spPr/>
    </dgm:pt>
    <dgm:pt modelId="{409600B1-4D96-4902-AEF2-AC4CFE4F6CBD}">
      <dgm:prSet phldrT="[Text]"/>
      <dgm:spPr>
        <a:solidFill>
          <a:srgbClr val="990033"/>
        </a:solidFill>
      </dgm:spPr>
      <dgm:t>
        <a:bodyPr/>
        <a:lstStyle/>
        <a:p>
          <a:r>
            <a:rPr lang="en-US" dirty="0" smtClean="0"/>
            <a:t>Recognize Sudden Cardiac Arrest is occurring</a:t>
          </a:r>
          <a:endParaRPr lang="en-US" dirty="0"/>
        </a:p>
      </dgm:t>
    </dgm:pt>
    <dgm:pt modelId="{D9F5A3B7-4DE7-40D9-83B0-0000A6DF3244}" type="parTrans" cxnId="{1EDB62B5-6168-4F18-8732-41694F4F399B}">
      <dgm:prSet/>
      <dgm:spPr/>
      <dgm:t>
        <a:bodyPr/>
        <a:lstStyle/>
        <a:p>
          <a:endParaRPr lang="en-US"/>
        </a:p>
      </dgm:t>
    </dgm:pt>
    <dgm:pt modelId="{AE9DB1BD-C970-4588-B15E-FB509CE4B41C}" type="sibTrans" cxnId="{1EDB62B5-6168-4F18-8732-41694F4F399B}">
      <dgm:prSet/>
      <dgm:spPr/>
      <dgm:t>
        <a:bodyPr/>
        <a:lstStyle/>
        <a:p>
          <a:endParaRPr lang="en-US"/>
        </a:p>
      </dgm:t>
    </dgm:pt>
    <dgm:pt modelId="{11867E36-D990-48FD-B3DE-96C4AB7A5381}">
      <dgm:prSet phldrT="[Text]"/>
      <dgm:spPr>
        <a:solidFill>
          <a:srgbClr val="990033"/>
        </a:solidFill>
      </dgm:spPr>
      <dgm:t>
        <a:bodyPr/>
        <a:lstStyle/>
        <a:p>
          <a:r>
            <a:rPr lang="en-US" dirty="0" smtClean="0"/>
            <a:t>Implement Code ____ Protocol</a:t>
          </a:r>
          <a:endParaRPr lang="en-US" dirty="0"/>
        </a:p>
      </dgm:t>
    </dgm:pt>
    <dgm:pt modelId="{6D905E93-7246-4B60-AD7A-266FA103E712}" type="parTrans" cxnId="{449204FE-7D33-46AA-A1DF-D54AD245E2D4}">
      <dgm:prSet/>
      <dgm:spPr/>
      <dgm:t>
        <a:bodyPr/>
        <a:lstStyle/>
        <a:p>
          <a:endParaRPr lang="en-US"/>
        </a:p>
      </dgm:t>
    </dgm:pt>
    <dgm:pt modelId="{DA3A9FF9-5D6B-4091-9F9F-012FD19D421B}" type="sibTrans" cxnId="{449204FE-7D33-46AA-A1DF-D54AD245E2D4}">
      <dgm:prSet/>
      <dgm:spPr/>
      <dgm:t>
        <a:bodyPr/>
        <a:lstStyle/>
        <a:p>
          <a:endParaRPr lang="en-US"/>
        </a:p>
      </dgm:t>
    </dgm:pt>
    <dgm:pt modelId="{F1D96CF8-B261-43CF-9545-CA253F6553EE}">
      <dgm:prSet phldrT="[Text]"/>
      <dgm:spPr>
        <a:solidFill>
          <a:srgbClr val="990033"/>
        </a:solidFill>
      </dgm:spPr>
      <dgm:t>
        <a:bodyPr/>
        <a:lstStyle/>
        <a:p>
          <a:r>
            <a:rPr lang="en-US" dirty="0" smtClean="0"/>
            <a:t>Call 9-1-1 (following protocol procedure)</a:t>
          </a:r>
          <a:endParaRPr lang="en-US" dirty="0"/>
        </a:p>
      </dgm:t>
    </dgm:pt>
    <dgm:pt modelId="{AF3C5FDD-63D5-4E3F-A9A2-7A2B7669632B}" type="parTrans" cxnId="{CC2335EF-E44D-4228-AB4B-B528763E8C23}">
      <dgm:prSet/>
      <dgm:spPr/>
      <dgm:t>
        <a:bodyPr/>
        <a:lstStyle/>
        <a:p>
          <a:endParaRPr lang="en-US"/>
        </a:p>
      </dgm:t>
    </dgm:pt>
    <dgm:pt modelId="{750D2EB0-930A-4DDD-A113-77F2A9761DD9}" type="sibTrans" cxnId="{CC2335EF-E44D-4228-AB4B-B528763E8C23}">
      <dgm:prSet/>
      <dgm:spPr/>
      <dgm:t>
        <a:bodyPr/>
        <a:lstStyle/>
        <a:p>
          <a:endParaRPr lang="en-US"/>
        </a:p>
      </dgm:t>
    </dgm:pt>
    <dgm:pt modelId="{17B283FC-1DD7-4F78-BE68-E06B6B8006A1}">
      <dgm:prSet/>
      <dgm:spPr>
        <a:solidFill>
          <a:srgbClr val="990033"/>
        </a:solidFill>
      </dgm:spPr>
      <dgm:t>
        <a:bodyPr/>
        <a:lstStyle/>
        <a:p>
          <a:r>
            <a:rPr lang="en-US" dirty="0" smtClean="0"/>
            <a:t>Begin CPR while directing someone to get the nearest AED</a:t>
          </a:r>
          <a:endParaRPr lang="en-US" dirty="0"/>
        </a:p>
      </dgm:t>
    </dgm:pt>
    <dgm:pt modelId="{392F1BE7-37D5-41C8-850D-BB5F2817FF9E}" type="parTrans" cxnId="{86A0E61D-62F5-492C-A545-A2AA289E5F90}">
      <dgm:prSet/>
      <dgm:spPr/>
      <dgm:t>
        <a:bodyPr/>
        <a:lstStyle/>
        <a:p>
          <a:endParaRPr lang="en-US"/>
        </a:p>
      </dgm:t>
    </dgm:pt>
    <dgm:pt modelId="{6A8DA00E-79F8-4BDA-97B4-BD8A2D83397C}" type="sibTrans" cxnId="{86A0E61D-62F5-492C-A545-A2AA289E5F90}">
      <dgm:prSet/>
      <dgm:spPr/>
      <dgm:t>
        <a:bodyPr/>
        <a:lstStyle/>
        <a:p>
          <a:endParaRPr lang="en-US"/>
        </a:p>
      </dgm:t>
    </dgm:pt>
    <dgm:pt modelId="{3292C034-E6AE-40A2-9A16-A71344B8D4D0}">
      <dgm:prSet/>
      <dgm:spPr>
        <a:solidFill>
          <a:srgbClr val="990033"/>
        </a:solidFill>
      </dgm:spPr>
      <dgm:t>
        <a:bodyPr/>
        <a:lstStyle/>
        <a:p>
          <a:r>
            <a:rPr lang="en-US" dirty="0" smtClean="0"/>
            <a:t>Place AED &amp; continue CPR until EMS arrives</a:t>
          </a:r>
          <a:endParaRPr lang="en-US" dirty="0"/>
        </a:p>
      </dgm:t>
    </dgm:pt>
    <dgm:pt modelId="{EEFBF3E1-7F36-467E-921F-C4643E1689BB}" type="parTrans" cxnId="{462630BD-3231-4341-A860-F20AA1A14507}">
      <dgm:prSet/>
      <dgm:spPr/>
      <dgm:t>
        <a:bodyPr/>
        <a:lstStyle/>
        <a:p>
          <a:endParaRPr lang="en-US"/>
        </a:p>
      </dgm:t>
    </dgm:pt>
    <dgm:pt modelId="{122D1B58-5DB5-4CBD-AE60-4941B22D74A1}" type="sibTrans" cxnId="{462630BD-3231-4341-A860-F20AA1A14507}">
      <dgm:prSet/>
      <dgm:spPr/>
      <dgm:t>
        <a:bodyPr/>
        <a:lstStyle/>
        <a:p>
          <a:endParaRPr lang="en-US"/>
        </a:p>
      </dgm:t>
    </dgm:pt>
    <dgm:pt modelId="{17B732E6-0C36-4EE1-8BC1-8FF0D2E8AFFD}" type="pres">
      <dgm:prSet presAssocID="{7C5AB1E0-0564-4A38-B5E8-D415E8084927}" presName="Name0" presStyleCnt="0">
        <dgm:presLayoutVars>
          <dgm:dir/>
          <dgm:animLvl val="lvl"/>
          <dgm:resizeHandles val="exact"/>
        </dgm:presLayoutVars>
      </dgm:prSet>
      <dgm:spPr/>
    </dgm:pt>
    <dgm:pt modelId="{C48326BF-E97C-40B4-A0DC-129DC65C3B17}" type="pres">
      <dgm:prSet presAssocID="{409600B1-4D96-4902-AEF2-AC4CFE4F6CBD}" presName="parTxOnly" presStyleLbl="node1" presStyleIdx="0" presStyleCnt="5">
        <dgm:presLayoutVars>
          <dgm:chMax val="0"/>
          <dgm:chPref val="0"/>
          <dgm:bulletEnabled val="1"/>
        </dgm:presLayoutVars>
      </dgm:prSet>
      <dgm:spPr/>
      <dgm:t>
        <a:bodyPr/>
        <a:lstStyle/>
        <a:p>
          <a:endParaRPr lang="en-US"/>
        </a:p>
      </dgm:t>
    </dgm:pt>
    <dgm:pt modelId="{20CEE747-81A1-43EA-8AC6-DA10F195C2FD}" type="pres">
      <dgm:prSet presAssocID="{AE9DB1BD-C970-4588-B15E-FB509CE4B41C}" presName="parTxOnlySpace" presStyleCnt="0"/>
      <dgm:spPr/>
    </dgm:pt>
    <dgm:pt modelId="{0793A01F-59C2-4E5A-945C-A53C02B4D944}" type="pres">
      <dgm:prSet presAssocID="{11867E36-D990-48FD-B3DE-96C4AB7A5381}" presName="parTxOnly" presStyleLbl="node1" presStyleIdx="1" presStyleCnt="5">
        <dgm:presLayoutVars>
          <dgm:chMax val="0"/>
          <dgm:chPref val="0"/>
          <dgm:bulletEnabled val="1"/>
        </dgm:presLayoutVars>
      </dgm:prSet>
      <dgm:spPr/>
      <dgm:t>
        <a:bodyPr/>
        <a:lstStyle/>
        <a:p>
          <a:endParaRPr lang="en-US"/>
        </a:p>
      </dgm:t>
    </dgm:pt>
    <dgm:pt modelId="{F6AEDB9C-64D2-4B49-A916-E74B1C8FCB00}" type="pres">
      <dgm:prSet presAssocID="{DA3A9FF9-5D6B-4091-9F9F-012FD19D421B}" presName="parTxOnlySpace" presStyleCnt="0"/>
      <dgm:spPr/>
    </dgm:pt>
    <dgm:pt modelId="{83DA901F-698D-45EE-B086-854BE3646FBA}" type="pres">
      <dgm:prSet presAssocID="{F1D96CF8-B261-43CF-9545-CA253F6553EE}" presName="parTxOnly" presStyleLbl="node1" presStyleIdx="2" presStyleCnt="5">
        <dgm:presLayoutVars>
          <dgm:chMax val="0"/>
          <dgm:chPref val="0"/>
          <dgm:bulletEnabled val="1"/>
        </dgm:presLayoutVars>
      </dgm:prSet>
      <dgm:spPr/>
      <dgm:t>
        <a:bodyPr/>
        <a:lstStyle/>
        <a:p>
          <a:endParaRPr lang="en-US"/>
        </a:p>
      </dgm:t>
    </dgm:pt>
    <dgm:pt modelId="{DE9D006C-4446-452C-91F5-86B6276A429C}" type="pres">
      <dgm:prSet presAssocID="{750D2EB0-930A-4DDD-A113-77F2A9761DD9}" presName="parTxOnlySpace" presStyleCnt="0"/>
      <dgm:spPr/>
    </dgm:pt>
    <dgm:pt modelId="{4EBC1BFC-504A-40AB-B898-EB791BB5BCF8}" type="pres">
      <dgm:prSet presAssocID="{17B283FC-1DD7-4F78-BE68-E06B6B8006A1}" presName="parTxOnly" presStyleLbl="node1" presStyleIdx="3" presStyleCnt="5">
        <dgm:presLayoutVars>
          <dgm:chMax val="0"/>
          <dgm:chPref val="0"/>
          <dgm:bulletEnabled val="1"/>
        </dgm:presLayoutVars>
      </dgm:prSet>
      <dgm:spPr/>
      <dgm:t>
        <a:bodyPr/>
        <a:lstStyle/>
        <a:p>
          <a:endParaRPr lang="en-US"/>
        </a:p>
      </dgm:t>
    </dgm:pt>
    <dgm:pt modelId="{D5F3937D-D23C-4E90-B6E8-EF16398EDEDE}" type="pres">
      <dgm:prSet presAssocID="{6A8DA00E-79F8-4BDA-97B4-BD8A2D83397C}" presName="parTxOnlySpace" presStyleCnt="0"/>
      <dgm:spPr/>
    </dgm:pt>
    <dgm:pt modelId="{CD5971F4-DA57-424D-A329-44466CDB3A95}" type="pres">
      <dgm:prSet presAssocID="{3292C034-E6AE-40A2-9A16-A71344B8D4D0}" presName="parTxOnly" presStyleLbl="node1" presStyleIdx="4" presStyleCnt="5">
        <dgm:presLayoutVars>
          <dgm:chMax val="0"/>
          <dgm:chPref val="0"/>
          <dgm:bulletEnabled val="1"/>
        </dgm:presLayoutVars>
      </dgm:prSet>
      <dgm:spPr/>
      <dgm:t>
        <a:bodyPr/>
        <a:lstStyle/>
        <a:p>
          <a:endParaRPr lang="en-US"/>
        </a:p>
      </dgm:t>
    </dgm:pt>
  </dgm:ptLst>
  <dgm:cxnLst>
    <dgm:cxn modelId="{CDF13762-5128-446F-A66D-75E8AE276F0F}" type="presOf" srcId="{11867E36-D990-48FD-B3DE-96C4AB7A5381}" destId="{0793A01F-59C2-4E5A-945C-A53C02B4D944}" srcOrd="0" destOrd="0" presId="urn:microsoft.com/office/officeart/2005/8/layout/chevron1"/>
    <dgm:cxn modelId="{6BEB9866-6658-4D3F-AE33-2EADCA321C3A}" type="presOf" srcId="{17B283FC-1DD7-4F78-BE68-E06B6B8006A1}" destId="{4EBC1BFC-504A-40AB-B898-EB791BB5BCF8}" srcOrd="0" destOrd="0" presId="urn:microsoft.com/office/officeart/2005/8/layout/chevron1"/>
    <dgm:cxn modelId="{A95E8738-A0AB-4242-9929-F0329B1FE5E7}" type="presOf" srcId="{F1D96CF8-B261-43CF-9545-CA253F6553EE}" destId="{83DA901F-698D-45EE-B086-854BE3646FBA}" srcOrd="0" destOrd="0" presId="urn:microsoft.com/office/officeart/2005/8/layout/chevron1"/>
    <dgm:cxn modelId="{CC2335EF-E44D-4228-AB4B-B528763E8C23}" srcId="{7C5AB1E0-0564-4A38-B5E8-D415E8084927}" destId="{F1D96CF8-B261-43CF-9545-CA253F6553EE}" srcOrd="2" destOrd="0" parTransId="{AF3C5FDD-63D5-4E3F-A9A2-7A2B7669632B}" sibTransId="{750D2EB0-930A-4DDD-A113-77F2A9761DD9}"/>
    <dgm:cxn modelId="{1EDB62B5-6168-4F18-8732-41694F4F399B}" srcId="{7C5AB1E0-0564-4A38-B5E8-D415E8084927}" destId="{409600B1-4D96-4902-AEF2-AC4CFE4F6CBD}" srcOrd="0" destOrd="0" parTransId="{D9F5A3B7-4DE7-40D9-83B0-0000A6DF3244}" sibTransId="{AE9DB1BD-C970-4588-B15E-FB509CE4B41C}"/>
    <dgm:cxn modelId="{449204FE-7D33-46AA-A1DF-D54AD245E2D4}" srcId="{7C5AB1E0-0564-4A38-B5E8-D415E8084927}" destId="{11867E36-D990-48FD-B3DE-96C4AB7A5381}" srcOrd="1" destOrd="0" parTransId="{6D905E93-7246-4B60-AD7A-266FA103E712}" sibTransId="{DA3A9FF9-5D6B-4091-9F9F-012FD19D421B}"/>
    <dgm:cxn modelId="{4EA9D76A-540A-46D3-A6DA-8E18B1AC9F3A}" type="presOf" srcId="{3292C034-E6AE-40A2-9A16-A71344B8D4D0}" destId="{CD5971F4-DA57-424D-A329-44466CDB3A95}" srcOrd="0" destOrd="0" presId="urn:microsoft.com/office/officeart/2005/8/layout/chevron1"/>
    <dgm:cxn modelId="{FFB9BF22-A6E8-4C99-AE51-4328D50741E2}" type="presOf" srcId="{7C5AB1E0-0564-4A38-B5E8-D415E8084927}" destId="{17B732E6-0C36-4EE1-8BC1-8FF0D2E8AFFD}" srcOrd="0" destOrd="0" presId="urn:microsoft.com/office/officeart/2005/8/layout/chevron1"/>
    <dgm:cxn modelId="{462630BD-3231-4341-A860-F20AA1A14507}" srcId="{7C5AB1E0-0564-4A38-B5E8-D415E8084927}" destId="{3292C034-E6AE-40A2-9A16-A71344B8D4D0}" srcOrd="4" destOrd="0" parTransId="{EEFBF3E1-7F36-467E-921F-C4643E1689BB}" sibTransId="{122D1B58-5DB5-4CBD-AE60-4941B22D74A1}"/>
    <dgm:cxn modelId="{B4901379-FED6-4C3C-9C85-C89AA2B080A2}" type="presOf" srcId="{409600B1-4D96-4902-AEF2-AC4CFE4F6CBD}" destId="{C48326BF-E97C-40B4-A0DC-129DC65C3B17}" srcOrd="0" destOrd="0" presId="urn:microsoft.com/office/officeart/2005/8/layout/chevron1"/>
    <dgm:cxn modelId="{86A0E61D-62F5-492C-A545-A2AA289E5F90}" srcId="{7C5AB1E0-0564-4A38-B5E8-D415E8084927}" destId="{17B283FC-1DD7-4F78-BE68-E06B6B8006A1}" srcOrd="3" destOrd="0" parTransId="{392F1BE7-37D5-41C8-850D-BB5F2817FF9E}" sibTransId="{6A8DA00E-79F8-4BDA-97B4-BD8A2D83397C}"/>
    <dgm:cxn modelId="{62F9D1EC-408A-4630-93A3-23FC8CBAF870}" type="presParOf" srcId="{17B732E6-0C36-4EE1-8BC1-8FF0D2E8AFFD}" destId="{C48326BF-E97C-40B4-A0DC-129DC65C3B17}" srcOrd="0" destOrd="0" presId="urn:microsoft.com/office/officeart/2005/8/layout/chevron1"/>
    <dgm:cxn modelId="{DB1A7F6A-FA79-448E-89D5-0D5DDB8768BA}" type="presParOf" srcId="{17B732E6-0C36-4EE1-8BC1-8FF0D2E8AFFD}" destId="{20CEE747-81A1-43EA-8AC6-DA10F195C2FD}" srcOrd="1" destOrd="0" presId="urn:microsoft.com/office/officeart/2005/8/layout/chevron1"/>
    <dgm:cxn modelId="{DADF7EAA-5C95-4A65-93A0-D1CA84E968B0}" type="presParOf" srcId="{17B732E6-0C36-4EE1-8BC1-8FF0D2E8AFFD}" destId="{0793A01F-59C2-4E5A-945C-A53C02B4D944}" srcOrd="2" destOrd="0" presId="urn:microsoft.com/office/officeart/2005/8/layout/chevron1"/>
    <dgm:cxn modelId="{CAB19E66-4C32-440B-81BB-2678C5B2AC9F}" type="presParOf" srcId="{17B732E6-0C36-4EE1-8BC1-8FF0D2E8AFFD}" destId="{F6AEDB9C-64D2-4B49-A916-E74B1C8FCB00}" srcOrd="3" destOrd="0" presId="urn:microsoft.com/office/officeart/2005/8/layout/chevron1"/>
    <dgm:cxn modelId="{02AB9608-4210-43C9-B0B1-DB0BF8CEB3F8}" type="presParOf" srcId="{17B732E6-0C36-4EE1-8BC1-8FF0D2E8AFFD}" destId="{83DA901F-698D-45EE-B086-854BE3646FBA}" srcOrd="4" destOrd="0" presId="urn:microsoft.com/office/officeart/2005/8/layout/chevron1"/>
    <dgm:cxn modelId="{D7E43592-5922-4AA8-87FE-923C86B307CF}" type="presParOf" srcId="{17B732E6-0C36-4EE1-8BC1-8FF0D2E8AFFD}" destId="{DE9D006C-4446-452C-91F5-86B6276A429C}" srcOrd="5" destOrd="0" presId="urn:microsoft.com/office/officeart/2005/8/layout/chevron1"/>
    <dgm:cxn modelId="{CB63F628-80C0-4D55-977A-A848ED53D5BB}" type="presParOf" srcId="{17B732E6-0C36-4EE1-8BC1-8FF0D2E8AFFD}" destId="{4EBC1BFC-504A-40AB-B898-EB791BB5BCF8}" srcOrd="6" destOrd="0" presId="urn:microsoft.com/office/officeart/2005/8/layout/chevron1"/>
    <dgm:cxn modelId="{66297254-2AE2-460B-A7A3-03FF57E1F41C}" type="presParOf" srcId="{17B732E6-0C36-4EE1-8BC1-8FF0D2E8AFFD}" destId="{D5F3937D-D23C-4E90-B6E8-EF16398EDEDE}" srcOrd="7" destOrd="0" presId="urn:microsoft.com/office/officeart/2005/8/layout/chevron1"/>
    <dgm:cxn modelId="{946F18E7-8D5A-4862-9C5A-68C2F9B24A46}" type="presParOf" srcId="{17B732E6-0C36-4EE1-8BC1-8FF0D2E8AFFD}" destId="{CD5971F4-DA57-424D-A329-44466CDB3A9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79C34-36F6-4E53-8A2C-2AC8CD79FF56}"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172E8-9EFA-478C-8979-C91F0FD309A9}" type="slidenum">
              <a:rPr lang="en-US" smtClean="0"/>
              <a:t>‹#›</a:t>
            </a:fld>
            <a:endParaRPr lang="en-US"/>
          </a:p>
        </p:txBody>
      </p:sp>
    </p:spTree>
    <p:extLst>
      <p:ext uri="{BB962C8B-B14F-4D97-AF65-F5344CB8AC3E}">
        <p14:creationId xmlns:p14="http://schemas.microsoft.com/office/powerpoint/2010/main" val="43680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for this training please allow 10-15 minutes to go through the presentation. </a:t>
            </a:r>
          </a:p>
          <a:p>
            <a:r>
              <a:rPr lang="en-US" baseline="0" dirty="0" smtClean="0"/>
              <a:t>	-ask to present at an all staff meeting if possible; if not can be done in groups during grade-level/subject planning 	times</a:t>
            </a:r>
          </a:p>
          <a:p>
            <a:r>
              <a:rPr lang="en-US" baseline="0" dirty="0" smtClean="0"/>
              <a:t>-include the campus map highlighting AEDs on slide 6</a:t>
            </a:r>
          </a:p>
          <a:p>
            <a:r>
              <a:rPr lang="en-US" baseline="0" dirty="0" smtClean="0"/>
              <a:t>-remind the staff that it is important for everyone to be aware of SCA and the basics of CPR/AEDs</a:t>
            </a:r>
          </a:p>
          <a:p>
            <a:endParaRPr lang="en-US" baseline="0" dirty="0" smtClean="0"/>
          </a:p>
          <a:p>
            <a:r>
              <a:rPr lang="en-US" b="1" baseline="0" dirty="0" smtClean="0">
                <a:solidFill>
                  <a:srgbClr val="FF0000"/>
                </a:solidFill>
              </a:rPr>
              <a:t>Sudden Cardiac Arrest training for staff to keep up with Heart Safe Application/Renewal</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95172E8-9EFA-478C-8979-C91F0FD309A9}" type="slidenum">
              <a:rPr lang="en-US" smtClean="0"/>
              <a:t>1</a:t>
            </a:fld>
            <a:endParaRPr lang="en-US"/>
          </a:p>
        </p:txBody>
      </p:sp>
    </p:spTree>
    <p:extLst>
      <p:ext uri="{BB962C8B-B14F-4D97-AF65-F5344CB8AC3E}">
        <p14:creationId xmlns:p14="http://schemas.microsoft.com/office/powerpoint/2010/main" val="355653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Comments:</a:t>
            </a:r>
          </a:p>
          <a:p>
            <a:endParaRPr lang="en-US" dirty="0" smtClean="0"/>
          </a:p>
          <a:p>
            <a:r>
              <a:rPr lang="en-US" sz="1200" b="0" i="0" kern="1200" dirty="0" smtClean="0">
                <a:solidFill>
                  <a:schemeClr val="tx1"/>
                </a:solidFill>
                <a:effectLst/>
                <a:latin typeface="+mn-lt"/>
                <a:ea typeface="+mn-ea"/>
                <a:cs typeface="+mn-cs"/>
              </a:rPr>
              <a:t>Are there any questions? Does everyone understand our plan? Remember, we could do the AED drill in front of your classroom and pull you to participate, so it’s important you understand the process!    </a:t>
            </a:r>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10</a:t>
            </a:fld>
            <a:endParaRPr lang="en-US"/>
          </a:p>
        </p:txBody>
      </p:sp>
    </p:spTree>
    <p:extLst>
      <p:ext uri="{BB962C8B-B14F-4D97-AF65-F5344CB8AC3E}">
        <p14:creationId xmlns:p14="http://schemas.microsoft.com/office/powerpoint/2010/main" val="363323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smtClean="0"/>
              <a:t>Speaker</a:t>
            </a:r>
            <a:r>
              <a:rPr lang="en-US" baseline="0" dirty="0" smtClean="0"/>
              <a:t> Comments:</a:t>
            </a:r>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We have been working towards becoming/are a designated Heart Safe School with Project ADAM.  Project ADAM takes its name after Adam </a:t>
            </a:r>
            <a:r>
              <a:rPr lang="en-US" sz="1200" b="0" i="0" kern="1200" dirty="0" err="1" smtClean="0">
                <a:solidFill>
                  <a:schemeClr val="tx1"/>
                </a:solidFill>
                <a:effectLst/>
                <a:latin typeface="+mn-lt"/>
                <a:ea typeface="+mn-ea"/>
                <a:cs typeface="+mn-cs"/>
              </a:rPr>
              <a:t>Lemel</a:t>
            </a:r>
            <a:r>
              <a:rPr lang="en-US" sz="1200" b="0" i="0" kern="1200" dirty="0" smtClean="0">
                <a:solidFill>
                  <a:schemeClr val="tx1"/>
                </a:solidFill>
                <a:effectLst/>
                <a:latin typeface="+mn-lt"/>
                <a:ea typeface="+mn-ea"/>
                <a:cs typeface="+mn-cs"/>
              </a:rPr>
              <a:t>, a 17-year-old Wisconsin high school student who collapsed and died while playing basketball. </a:t>
            </a:r>
          </a:p>
          <a:p>
            <a:pPr rtl="0" fontAlgn="base"/>
            <a:r>
              <a:rPr lang="en-US" sz="1200" b="0" i="0" kern="1200" dirty="0" smtClean="0">
                <a:solidFill>
                  <a:schemeClr val="tx1"/>
                </a:solidFill>
                <a:effectLst/>
                <a:latin typeface="+mn-lt"/>
                <a:ea typeface="+mn-ea"/>
                <a:cs typeface="+mn-cs"/>
              </a:rPr>
              <a:t>Being a Heart Safe School with Project ADAM means we will experience annual Project ADAM all staff training as well as participate in ongoing cardiac emergency response (AED) drills. The AED drill is an exercise that helps us to measure our preparedness and identify opportunities for improvement in our process.   </a:t>
            </a:r>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Project ADAM Video:</a:t>
            </a:r>
            <a:r>
              <a:rPr lang="en-US" sz="1200" b="0" i="0" kern="1200" baseline="0" dirty="0" smtClean="0">
                <a:solidFill>
                  <a:schemeClr val="tx1"/>
                </a:solidFill>
                <a:effectLst/>
                <a:latin typeface="+mn-lt"/>
                <a:ea typeface="+mn-ea"/>
                <a:cs typeface="+mn-cs"/>
              </a:rPr>
              <a:t> https://www.youtube.com/watch?v=FNMnlHCSAdI</a:t>
            </a:r>
          </a:p>
          <a:p>
            <a:pPr rtl="0"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2</a:t>
            </a:fld>
            <a:endParaRPr lang="en-US"/>
          </a:p>
        </p:txBody>
      </p:sp>
    </p:spTree>
    <p:extLst>
      <p:ext uri="{BB962C8B-B14F-4D97-AF65-F5344CB8AC3E}">
        <p14:creationId xmlns:p14="http://schemas.microsoft.com/office/powerpoint/2010/main" val="25995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Comments:</a:t>
            </a:r>
          </a:p>
          <a:p>
            <a:endParaRPr lang="en-US" dirty="0" smtClean="0"/>
          </a:p>
          <a:p>
            <a:r>
              <a:rPr lang="en-US" dirty="0" smtClean="0"/>
              <a:t>Sudden Cardiac Arrest Video: (Labeled</a:t>
            </a:r>
            <a:r>
              <a:rPr lang="en-US" baseline="0" dirty="0" smtClean="0"/>
              <a:t> as Ch. 2)</a:t>
            </a:r>
          </a:p>
          <a:p>
            <a:r>
              <a:rPr lang="en-US" baseline="0" dirty="0" smtClean="0"/>
              <a:t>	-2:10 mark- discussion of what it may look like when someone has a sudden cardiac arrest</a:t>
            </a:r>
          </a:p>
          <a:p>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3</a:t>
            </a:fld>
            <a:endParaRPr lang="en-US"/>
          </a:p>
        </p:txBody>
      </p:sp>
    </p:spTree>
    <p:extLst>
      <p:ext uri="{BB962C8B-B14F-4D97-AF65-F5344CB8AC3E}">
        <p14:creationId xmlns:p14="http://schemas.microsoft.com/office/powerpoint/2010/main" val="231915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Comments:</a:t>
            </a:r>
          </a:p>
          <a:p>
            <a:endParaRPr lang="en-US" dirty="0" smtClean="0"/>
          </a:p>
          <a:p>
            <a:r>
              <a:rPr lang="en-US" dirty="0" smtClean="0"/>
              <a:t>Sudden Cardiac Arrest Video: (Labeled</a:t>
            </a:r>
            <a:r>
              <a:rPr lang="en-US" baseline="0" dirty="0" smtClean="0"/>
              <a:t> as Ch. 2)</a:t>
            </a:r>
          </a:p>
          <a:p>
            <a:r>
              <a:rPr lang="en-US" baseline="0" dirty="0" smtClean="0"/>
              <a:t>	-2:10 mark- discussion of what it may look like when someone has a sudden cardiac arrest</a:t>
            </a:r>
          </a:p>
          <a:p>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4</a:t>
            </a:fld>
            <a:endParaRPr lang="en-US"/>
          </a:p>
        </p:txBody>
      </p:sp>
    </p:spTree>
    <p:extLst>
      <p:ext uri="{BB962C8B-B14F-4D97-AF65-F5344CB8AC3E}">
        <p14:creationId xmlns:p14="http://schemas.microsoft.com/office/powerpoint/2010/main" val="220160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Comments:</a:t>
            </a:r>
          </a:p>
          <a:p>
            <a:endParaRPr lang="en-US" dirty="0" smtClean="0"/>
          </a:p>
          <a:p>
            <a:r>
              <a:rPr lang="en-US" dirty="0" smtClean="0"/>
              <a:t>-show staff</a:t>
            </a:r>
            <a:r>
              <a:rPr lang="en-US" baseline="0" dirty="0" smtClean="0"/>
              <a:t> an example of school’s AED &amp; items located in the bag</a:t>
            </a:r>
          </a:p>
          <a:p>
            <a:r>
              <a:rPr lang="en-US" baseline="0" dirty="0" smtClean="0"/>
              <a:t>-show how simple it would be to turn on the AED </a:t>
            </a:r>
          </a:p>
          <a:p>
            <a:r>
              <a:rPr lang="en-US" baseline="0" dirty="0" smtClean="0"/>
              <a:t>-using an AED trainer, or </a:t>
            </a:r>
            <a:r>
              <a:rPr lang="en-US" baseline="0" dirty="0" err="1" smtClean="0"/>
              <a:t>YOUTube</a:t>
            </a:r>
            <a:r>
              <a:rPr lang="en-US" baseline="0" dirty="0" smtClean="0"/>
              <a:t> video allow them to hear what it sounds like when activated. </a:t>
            </a:r>
          </a:p>
          <a:p>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5</a:t>
            </a:fld>
            <a:endParaRPr lang="en-US"/>
          </a:p>
        </p:txBody>
      </p:sp>
    </p:spTree>
    <p:extLst>
      <p:ext uri="{BB962C8B-B14F-4D97-AF65-F5344CB8AC3E}">
        <p14:creationId xmlns:p14="http://schemas.microsoft.com/office/powerpoint/2010/main" val="292442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Comments:</a:t>
            </a:r>
          </a:p>
          <a:p>
            <a:endParaRPr lang="en-US" dirty="0" smtClean="0"/>
          </a:p>
          <a:p>
            <a:r>
              <a:rPr lang="en-US" dirty="0" smtClean="0"/>
              <a:t>Remind</a:t>
            </a:r>
            <a:r>
              <a:rPr lang="en-US" baseline="0" dirty="0" smtClean="0"/>
              <a:t> teachers/staff to think of where their classrooms are and frequent spots such as playground, cafeteria, specials, etc. to think about where the AED nearby is placed</a:t>
            </a:r>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6</a:t>
            </a:fld>
            <a:endParaRPr lang="en-US"/>
          </a:p>
        </p:txBody>
      </p:sp>
    </p:spTree>
    <p:extLst>
      <p:ext uri="{BB962C8B-B14F-4D97-AF65-F5344CB8AC3E}">
        <p14:creationId xmlns:p14="http://schemas.microsoft.com/office/powerpoint/2010/main" val="259797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Optional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Comments:</a:t>
            </a:r>
          </a:p>
          <a:p>
            <a:endParaRPr lang="en-US" dirty="0" smtClean="0"/>
          </a:p>
          <a:p>
            <a:r>
              <a:rPr lang="en-US" dirty="0" smtClean="0"/>
              <a:t>All</a:t>
            </a:r>
            <a:r>
              <a:rPr lang="en-US" baseline="0" dirty="0" smtClean="0"/>
              <a:t> the steps the nurse/Project ADAM lead team member is completing. </a:t>
            </a:r>
          </a:p>
          <a:p>
            <a:endParaRPr lang="en-US" baseline="0" dirty="0" smtClean="0"/>
          </a:p>
          <a:p>
            <a:r>
              <a:rPr lang="en-US" baseline="0" dirty="0" smtClean="0"/>
              <a:t>Items to point out: </a:t>
            </a:r>
          </a:p>
          <a:p>
            <a:r>
              <a:rPr lang="en-US" sz="1200" b="0" i="0" kern="1200" dirty="0" smtClean="0">
                <a:solidFill>
                  <a:schemeClr val="tx1"/>
                </a:solidFill>
                <a:effectLst/>
                <a:latin typeface="+mn-lt"/>
                <a:ea typeface="+mn-ea"/>
                <a:cs typeface="+mn-cs"/>
              </a:rPr>
              <a:t>We have established a Cardiac Emergency Response Team and a plan in the event of a SCA.  Part of this plan is that the entire staff is aware of the procedure. </a:t>
            </a:r>
            <a:r>
              <a:rPr lang="en-US" sz="1200" b="0" i="1" kern="1200" dirty="0" smtClean="0">
                <a:solidFill>
                  <a:schemeClr val="tx1"/>
                </a:solidFill>
                <a:effectLst/>
                <a:latin typeface="+mn-lt"/>
                <a:ea typeface="+mn-ea"/>
                <a:cs typeface="+mn-cs"/>
              </a:rPr>
              <a:t>Ask response team to stand.  </a:t>
            </a:r>
            <a:r>
              <a:rPr lang="en-US" sz="1200" b="0" i="0" kern="1200" dirty="0" smtClean="0">
                <a:solidFill>
                  <a:schemeClr val="tx1"/>
                </a:solidFill>
                <a:effectLst/>
                <a:latin typeface="+mn-lt"/>
                <a:ea typeface="+mn-ea"/>
                <a:cs typeface="+mn-cs"/>
              </a:rPr>
              <a:t>These people have agreed to serve as our school response team. They have been trained in CPR and AED use (or they will be shortly!) and will come to your aid when needed. Whether or not you are on the “team,” you are responsible in some way. </a:t>
            </a:r>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7</a:t>
            </a:fld>
            <a:endParaRPr lang="en-US"/>
          </a:p>
        </p:txBody>
      </p:sp>
    </p:spTree>
    <p:extLst>
      <p:ext uri="{BB962C8B-B14F-4D97-AF65-F5344CB8AC3E}">
        <p14:creationId xmlns:p14="http://schemas.microsoft.com/office/powerpoint/2010/main" val="193222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Comments:</a:t>
            </a:r>
          </a:p>
          <a:p>
            <a:endParaRPr lang="en-US" dirty="0" smtClean="0"/>
          </a:p>
          <a:p>
            <a:r>
              <a:rPr lang="en-US" dirty="0" smtClean="0"/>
              <a:t>Main</a:t>
            </a:r>
            <a:r>
              <a:rPr lang="en-US" baseline="0" dirty="0" smtClean="0"/>
              <a:t> steps for staff to follow:</a:t>
            </a:r>
          </a:p>
          <a:p>
            <a:endParaRPr lang="en-US" baseline="0" dirty="0" smtClean="0"/>
          </a:p>
          <a:p>
            <a:pPr rtl="0" fontAlgn="base"/>
            <a:r>
              <a:rPr lang="en-US" sz="1200" b="0" i="0" kern="1200" dirty="0" smtClean="0">
                <a:solidFill>
                  <a:schemeClr val="tx1"/>
                </a:solidFill>
                <a:effectLst/>
                <a:latin typeface="+mn-lt"/>
                <a:ea typeface="+mn-ea"/>
                <a:cs typeface="+mn-cs"/>
              </a:rPr>
              <a:t>At this point, describe your school’s specific response procedure including items such as: </a:t>
            </a:r>
          </a:p>
          <a:p>
            <a:pPr rtl="0" fontAlgn="base"/>
            <a:r>
              <a:rPr lang="en-US" sz="1200" b="0" i="0" kern="1200" dirty="0" smtClean="0">
                <a:solidFill>
                  <a:schemeClr val="tx1"/>
                </a:solidFill>
                <a:effectLst/>
                <a:latin typeface="+mn-lt"/>
                <a:ea typeface="+mn-ea"/>
                <a:cs typeface="+mn-cs"/>
              </a:rPr>
              <a:t>-Identified code name (what they’ll hear on the overhead page to identify a cardiac emergency, i.e. Code AED) </a:t>
            </a:r>
          </a:p>
          <a:p>
            <a:pPr rtl="0" fontAlgn="base"/>
            <a:r>
              <a:rPr lang="en-US" sz="1200" b="0" i="0" kern="1200" dirty="0" smtClean="0">
                <a:solidFill>
                  <a:schemeClr val="tx1"/>
                </a:solidFill>
                <a:effectLst/>
                <a:latin typeface="+mn-lt"/>
                <a:ea typeface="+mn-ea"/>
                <a:cs typeface="+mn-cs"/>
              </a:rPr>
              <a:t>-Method of communication (for example, do they call the front office on the phone, hit the panic button, send a student to the front office to activate the emergency response, etc.) </a:t>
            </a:r>
          </a:p>
          <a:p>
            <a:pPr rtl="0" fontAlgn="base"/>
            <a:r>
              <a:rPr lang="en-US" sz="1200" b="0" i="0" kern="1200" dirty="0" smtClean="0">
                <a:solidFill>
                  <a:schemeClr val="tx1"/>
                </a:solidFill>
                <a:effectLst/>
                <a:latin typeface="+mn-lt"/>
                <a:ea typeface="+mn-ea"/>
                <a:cs typeface="+mn-cs"/>
              </a:rPr>
              <a:t>-Who waits with the victim and who will go outside to wait and direct EMS to the scene </a:t>
            </a:r>
          </a:p>
          <a:p>
            <a:pPr rtl="0" fontAlgn="base"/>
            <a:endParaRPr lang="en-US" sz="1200" b="0" i="0" kern="1200" dirty="0" smtClean="0">
              <a:solidFill>
                <a:schemeClr val="tx1"/>
              </a:solidFill>
              <a:effectLst/>
              <a:latin typeface="+mn-lt"/>
              <a:ea typeface="+mn-ea"/>
              <a:cs typeface="+mn-cs"/>
            </a:endParaRPr>
          </a:p>
          <a:p>
            <a:pPr rtl="0" fontAlgn="base"/>
            <a:endParaRPr lang="en-US" sz="1200" b="0" i="0" kern="1200" dirty="0" smtClean="0">
              <a:solidFill>
                <a:schemeClr val="tx1"/>
              </a:solidFill>
              <a:effectLst/>
              <a:latin typeface="+mn-lt"/>
              <a:ea typeface="+mn-ea"/>
              <a:cs typeface="+mn-cs"/>
            </a:endParaRPr>
          </a:p>
          <a:p>
            <a:pPr rtl="0"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5172E8-9EFA-478C-8979-C91F0FD309A9}" type="slidenum">
              <a:rPr lang="en-US" smtClean="0"/>
              <a:t>8</a:t>
            </a:fld>
            <a:endParaRPr lang="en-US"/>
          </a:p>
        </p:txBody>
      </p:sp>
    </p:spTree>
    <p:extLst>
      <p:ext uri="{BB962C8B-B14F-4D97-AF65-F5344CB8AC3E}">
        <p14:creationId xmlns:p14="http://schemas.microsoft.com/office/powerpoint/2010/main" val="294342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rtl="0" fontAlgn="base"/>
            <a:r>
              <a:rPr lang="en-US" sz="1200" b="0" i="0" kern="1200" dirty="0" smtClean="0">
                <a:solidFill>
                  <a:schemeClr val="tx1"/>
                </a:solidFill>
                <a:effectLst/>
                <a:latin typeface="+mn-lt"/>
                <a:ea typeface="+mn-ea"/>
                <a:cs typeface="+mn-cs"/>
              </a:rPr>
              <a:t>*If you are not a team member, keep your students in their classroom and stay out of the hallways.  If your classroom is near a team member, make sure their students are supervised so the team member can attend to the victim.  All staff should make every effort to protect the privacy and dignity of the victim, while also protecting their students from the trauma of such an incident.   </a:t>
            </a:r>
          </a:p>
          <a:p>
            <a:pPr rtl="0" fontAlgn="base"/>
            <a:endParaRPr lang="en-US" sz="1200" b="0" i="0" kern="1200" dirty="0" smtClean="0">
              <a:solidFill>
                <a:schemeClr val="tx1"/>
              </a:solidFill>
              <a:effectLst/>
              <a:latin typeface="+mn-lt"/>
              <a:ea typeface="+mn-ea"/>
              <a:cs typeface="+mn-cs"/>
            </a:endParaRPr>
          </a:p>
          <a:p>
            <a:pPr rtl="0" fontAlgn="base"/>
            <a:r>
              <a:rPr lang="en-US" sz="1200" b="0" i="1" kern="1200" dirty="0" smtClean="0">
                <a:solidFill>
                  <a:schemeClr val="tx1"/>
                </a:solidFill>
                <a:effectLst/>
                <a:latin typeface="+mn-lt"/>
                <a:ea typeface="+mn-ea"/>
                <a:cs typeface="+mn-cs"/>
              </a:rPr>
              <a:t>Next, explain to all staff the frequency and process for conducting Cardiac Emergency Response (AED) Drills in your school (i.e. our drill will be sometime in __________). Do NOT give them an exact date, just a general timeframe.</a:t>
            </a: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All other personnel should clear the area and should take care to keep students away from the victim and out of the hallways. When EMS has left the premises, the front office should notify the staff with an overhead announcement: “Staff may resume normal activities at this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r>
              <a:rPr lang="en-US" sz="1200" b="0" i="0" kern="1200" dirty="0" smtClean="0">
                <a:solidFill>
                  <a:schemeClr val="tx1"/>
                </a:solidFill>
                <a:effectLst/>
                <a:latin typeface="+mn-lt"/>
                <a:ea typeface="+mn-ea"/>
                <a:cs typeface="+mn-cs"/>
              </a:rPr>
              <a:t>Sample Drill</a:t>
            </a:r>
            <a:r>
              <a:rPr lang="en-US" sz="1200" b="0" i="0" kern="1200" baseline="0" dirty="0" smtClean="0">
                <a:solidFill>
                  <a:schemeClr val="tx1"/>
                </a:solidFill>
                <a:effectLst/>
                <a:latin typeface="+mn-lt"/>
                <a:ea typeface="+mn-ea"/>
                <a:cs typeface="+mn-cs"/>
              </a:rPr>
              <a:t> Video: https://www.youtube.com/watch?v=U1iqmAsnvxg</a:t>
            </a:r>
          </a:p>
          <a:p>
            <a:endParaRPr lang="en-US" sz="1200" b="0" i="0" kern="1200" baseline="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195172E8-9EFA-478C-8979-C91F0FD309A9}" type="slidenum">
              <a:rPr lang="en-US" smtClean="0"/>
              <a:t>9</a:t>
            </a:fld>
            <a:endParaRPr lang="en-US"/>
          </a:p>
        </p:txBody>
      </p:sp>
    </p:spTree>
    <p:extLst>
      <p:ext uri="{BB962C8B-B14F-4D97-AF65-F5344CB8AC3E}">
        <p14:creationId xmlns:p14="http://schemas.microsoft.com/office/powerpoint/2010/main" val="369291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672F6D-CD7B-4AE1-81FF-A263C3A9244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414732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72F6D-CD7B-4AE1-81FF-A263C3A9244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290997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72F6D-CD7B-4AE1-81FF-A263C3A9244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256963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72F6D-CD7B-4AE1-81FF-A263C3A9244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46450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672F6D-CD7B-4AE1-81FF-A263C3A9244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361223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672F6D-CD7B-4AE1-81FF-A263C3A9244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391781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672F6D-CD7B-4AE1-81FF-A263C3A92444}"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396394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672F6D-CD7B-4AE1-81FF-A263C3A92444}"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70194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72F6D-CD7B-4AE1-81FF-A263C3A92444}"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12134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672F6D-CD7B-4AE1-81FF-A263C3A9244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11641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672F6D-CD7B-4AE1-81FF-A263C3A9244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39BEE-1BE9-490B-9CEB-3EA381D6B013}" type="slidenum">
              <a:rPr lang="en-US" smtClean="0"/>
              <a:t>‹#›</a:t>
            </a:fld>
            <a:endParaRPr lang="en-US"/>
          </a:p>
        </p:txBody>
      </p:sp>
    </p:spTree>
    <p:extLst>
      <p:ext uri="{BB962C8B-B14F-4D97-AF65-F5344CB8AC3E}">
        <p14:creationId xmlns:p14="http://schemas.microsoft.com/office/powerpoint/2010/main" val="15850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72F6D-CD7B-4AE1-81FF-A263C3A92444}" type="datetimeFigureOut">
              <a:rPr lang="en-US" smtClean="0"/>
              <a:t>5/1/2024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39BEE-1BE9-490B-9CEB-3EA381D6B013}" type="slidenum">
              <a:rPr lang="en-US" smtClean="0"/>
              <a:t>‹#›</a:t>
            </a:fld>
            <a:endParaRPr lang="en-US"/>
          </a:p>
        </p:txBody>
      </p:sp>
    </p:spTree>
    <p:extLst>
      <p:ext uri="{BB962C8B-B14F-4D97-AF65-F5344CB8AC3E}">
        <p14:creationId xmlns:p14="http://schemas.microsoft.com/office/powerpoint/2010/main" val="42282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2494"/>
          <a:stretch/>
        </p:blipFill>
        <p:spPr>
          <a:xfrm>
            <a:off x="0" y="5931060"/>
            <a:ext cx="4223657" cy="926940"/>
          </a:xfrm>
          <a:prstGeom prst="rect">
            <a:avLst/>
          </a:prstGeom>
        </p:spPr>
      </p:pic>
      <p:sp>
        <p:nvSpPr>
          <p:cNvPr id="5" name="TextBox 4"/>
          <p:cNvSpPr txBox="1"/>
          <p:nvPr/>
        </p:nvSpPr>
        <p:spPr>
          <a:xfrm>
            <a:off x="772161" y="2189843"/>
            <a:ext cx="8931882" cy="1594283"/>
          </a:xfrm>
          <a:prstGeom prst="rect">
            <a:avLst/>
          </a:prstGeom>
          <a:noFill/>
        </p:spPr>
        <p:txBody>
          <a:bodyPr wrap="square" rtlCol="0">
            <a:spAutoFit/>
          </a:bodyPr>
          <a:lstStyle/>
          <a:p>
            <a:pPr algn="ctr">
              <a:lnSpc>
                <a:spcPct val="120000"/>
              </a:lnSpc>
              <a:spcAft>
                <a:spcPts val="0"/>
              </a:spcAft>
            </a:pPr>
            <a:r>
              <a:rPr lang="en-US" sz="4800" dirty="0" smtClean="0"/>
              <a:t>Project ADAM Staff </a:t>
            </a:r>
            <a:r>
              <a:rPr lang="en-US" sz="4800" dirty="0" smtClean="0"/>
              <a:t>Presentation</a:t>
            </a:r>
            <a:endParaRPr lang="en-US" sz="4800" dirty="0"/>
          </a:p>
          <a:p>
            <a:endParaRPr lang="en-US" sz="4000" dirty="0"/>
          </a:p>
        </p:txBody>
      </p:sp>
    </p:spTree>
    <p:extLst>
      <p:ext uri="{BB962C8B-B14F-4D97-AF65-F5344CB8AC3E}">
        <p14:creationId xmlns:p14="http://schemas.microsoft.com/office/powerpoint/2010/main" val="1385690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21663" y="180313"/>
            <a:ext cx="10948677" cy="8106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t>Questions?</a:t>
            </a:r>
            <a:endParaRPr lang="en-US" sz="4800" b="1" dirty="0"/>
          </a:p>
        </p:txBody>
      </p:sp>
      <p:grpSp>
        <p:nvGrpSpPr>
          <p:cNvPr id="5" name="Group 4"/>
          <p:cNvGrpSpPr/>
          <p:nvPr/>
        </p:nvGrpSpPr>
        <p:grpSpPr>
          <a:xfrm>
            <a:off x="5263175" y="990948"/>
            <a:ext cx="1872995" cy="3770263"/>
            <a:chOff x="5323333" y="678345"/>
            <a:chExt cx="1872995" cy="3770263"/>
          </a:xfrm>
        </p:grpSpPr>
        <p:sp>
          <p:nvSpPr>
            <p:cNvPr id="6" name="TextBox 5"/>
            <p:cNvSpPr txBox="1"/>
            <p:nvPr/>
          </p:nvSpPr>
          <p:spPr>
            <a:xfrm>
              <a:off x="5323333" y="678345"/>
              <a:ext cx="1545336" cy="3770263"/>
            </a:xfrm>
            <a:prstGeom prst="rect">
              <a:avLst/>
            </a:prstGeom>
            <a:noFill/>
          </p:spPr>
          <p:txBody>
            <a:bodyPr wrap="square" rtlCol="0">
              <a:spAutoFit/>
            </a:bodyPr>
            <a:lstStyle/>
            <a:p>
              <a:r>
                <a:rPr lang="en-US" sz="23900" b="1" dirty="0" smtClean="0"/>
                <a:t>?</a:t>
              </a:r>
              <a:endParaRPr lang="en-US" sz="23900" b="1" dirty="0"/>
            </a:p>
          </p:txBody>
        </p:sp>
        <p:pic>
          <p:nvPicPr>
            <p:cNvPr id="7" name="Picture 6"/>
            <p:cNvPicPr>
              <a:picLocks noChangeAspect="1"/>
            </p:cNvPicPr>
            <p:nvPr/>
          </p:nvPicPr>
          <p:blipFill>
            <a:blip r:embed="rId3"/>
            <a:stretch>
              <a:fillRect/>
            </a:stretch>
          </p:blipFill>
          <p:spPr>
            <a:xfrm>
              <a:off x="6407782" y="3717088"/>
              <a:ext cx="460887" cy="460887"/>
            </a:xfrm>
            <a:prstGeom prst="rect">
              <a:avLst/>
            </a:prstGeom>
          </p:spPr>
        </p:pic>
        <p:pic>
          <p:nvPicPr>
            <p:cNvPr id="8" name="Picture 7"/>
            <p:cNvPicPr>
              <a:picLocks noChangeAspect="1"/>
            </p:cNvPicPr>
            <p:nvPr/>
          </p:nvPicPr>
          <p:blipFill>
            <a:blip r:embed="rId4"/>
            <a:stretch>
              <a:fillRect/>
            </a:stretch>
          </p:blipFill>
          <p:spPr>
            <a:xfrm>
              <a:off x="6970788" y="4223068"/>
              <a:ext cx="225540" cy="225540"/>
            </a:xfrm>
            <a:prstGeom prst="rect">
              <a:avLst/>
            </a:prstGeom>
          </p:spPr>
        </p:pic>
      </p:grpSp>
      <p:pic>
        <p:nvPicPr>
          <p:cNvPr id="9" name="Picture 8"/>
          <p:cNvPicPr>
            <a:picLocks noChangeAspect="1"/>
          </p:cNvPicPr>
          <p:nvPr/>
        </p:nvPicPr>
        <p:blipFill rotWithShape="1">
          <a:blip r:embed="rId5"/>
          <a:srcRect r="42494"/>
          <a:stretch/>
        </p:blipFill>
        <p:spPr>
          <a:xfrm>
            <a:off x="0" y="5931060"/>
            <a:ext cx="4223657" cy="926940"/>
          </a:xfrm>
          <a:prstGeom prst="rect">
            <a:avLst/>
          </a:prstGeom>
        </p:spPr>
      </p:pic>
    </p:spTree>
    <p:extLst>
      <p:ext uri="{BB962C8B-B14F-4D97-AF65-F5344CB8AC3E}">
        <p14:creationId xmlns:p14="http://schemas.microsoft.com/office/powerpoint/2010/main" val="138269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53035"/>
            <a:ext cx="11155680" cy="1325563"/>
          </a:xfrm>
        </p:spPr>
        <p:txBody>
          <a:bodyPr>
            <a:normAutofit/>
          </a:bodyPr>
          <a:lstStyle/>
          <a:p>
            <a:r>
              <a:rPr lang="en-US" sz="4800" b="1" dirty="0" smtClean="0"/>
              <a:t>Project ADAM </a:t>
            </a:r>
            <a:endParaRPr lang="en-US" sz="4800" b="1" dirty="0"/>
          </a:p>
        </p:txBody>
      </p:sp>
      <p:sp>
        <p:nvSpPr>
          <p:cNvPr id="6" name="Content Placeholder 5"/>
          <p:cNvSpPr>
            <a:spLocks noGrp="1"/>
          </p:cNvSpPr>
          <p:nvPr>
            <p:ph idx="1"/>
          </p:nvPr>
        </p:nvSpPr>
        <p:spPr>
          <a:xfrm>
            <a:off x="411480" y="1048384"/>
            <a:ext cx="8398182" cy="4513453"/>
          </a:xfrm>
        </p:spPr>
        <p:txBody>
          <a:bodyPr>
            <a:normAutofit lnSpcReduction="10000"/>
          </a:bodyPr>
          <a:lstStyle/>
          <a:p>
            <a:r>
              <a:rPr lang="en-US" dirty="0" smtClean="0"/>
              <a:t>Project ADAM (</a:t>
            </a:r>
            <a:r>
              <a:rPr lang="en-US" b="1" u="sng" dirty="0"/>
              <a:t>A</a:t>
            </a:r>
            <a:r>
              <a:rPr lang="en-US" dirty="0"/>
              <a:t>utomated </a:t>
            </a:r>
            <a:r>
              <a:rPr lang="en-US" b="1" u="sng" dirty="0"/>
              <a:t>D</a:t>
            </a:r>
            <a:r>
              <a:rPr lang="en-US" dirty="0"/>
              <a:t>efibrillators in </a:t>
            </a:r>
            <a:r>
              <a:rPr lang="en-US" b="1" u="sng" dirty="0"/>
              <a:t>A</a:t>
            </a:r>
            <a:r>
              <a:rPr lang="en-US" dirty="0"/>
              <a:t>dam’s </a:t>
            </a:r>
            <a:r>
              <a:rPr lang="en-US" b="1" u="sng" dirty="0"/>
              <a:t>M</a:t>
            </a:r>
            <a:r>
              <a:rPr lang="en-US" dirty="0"/>
              <a:t>emory</a:t>
            </a:r>
            <a:r>
              <a:rPr lang="en-US" dirty="0" smtClean="0"/>
              <a:t>) began </a:t>
            </a:r>
            <a:r>
              <a:rPr lang="en-US" dirty="0"/>
              <a:t>in 1999 in Wisconsin when Adam </a:t>
            </a:r>
            <a:r>
              <a:rPr lang="en-US" dirty="0" err="1" smtClean="0"/>
              <a:t>Lemel</a:t>
            </a:r>
            <a:r>
              <a:rPr lang="en-US" dirty="0" smtClean="0"/>
              <a:t> </a:t>
            </a:r>
            <a:r>
              <a:rPr lang="en-US" dirty="0"/>
              <a:t>collapsed and died while playing basketball. Adam suffered a sudden cardiac arrest, in which an AED could have been used to save his </a:t>
            </a:r>
            <a:r>
              <a:rPr lang="en-US" dirty="0" smtClean="0"/>
              <a:t>life </a:t>
            </a:r>
            <a:endParaRPr lang="en-US" dirty="0"/>
          </a:p>
          <a:p>
            <a:r>
              <a:rPr lang="en-US" dirty="0" smtClean="0"/>
              <a:t>Adam’s parents </a:t>
            </a:r>
            <a:r>
              <a:rPr lang="en-US" dirty="0"/>
              <a:t>Patty and Joe </a:t>
            </a:r>
            <a:r>
              <a:rPr lang="en-US" dirty="0" err="1"/>
              <a:t>Lemel</a:t>
            </a:r>
            <a:r>
              <a:rPr lang="en-US" dirty="0"/>
              <a:t> worked with Children’s Wisconsin to create Project </a:t>
            </a:r>
            <a:r>
              <a:rPr lang="en-US" dirty="0" smtClean="0"/>
              <a:t>ADAM</a:t>
            </a:r>
            <a:endParaRPr lang="en-US" dirty="0"/>
          </a:p>
          <a:p>
            <a:r>
              <a:rPr lang="en-US" dirty="0" smtClean="0"/>
              <a:t>Project ADAM is a nationwide </a:t>
            </a:r>
            <a:r>
              <a:rPr lang="en-US" dirty="0"/>
              <a:t>initiative that has saved the lives of more than 200 children, adolescents, and adults who went into sudden cardiac arrest. We have over </a:t>
            </a:r>
            <a:r>
              <a:rPr lang="en-US" dirty="0" smtClean="0"/>
              <a:t>45 </a:t>
            </a:r>
            <a:r>
              <a:rPr lang="en-US" dirty="0"/>
              <a:t>affiliates in over 30 states and adding more locations each </a:t>
            </a:r>
            <a:r>
              <a:rPr lang="en-US" dirty="0" smtClean="0"/>
              <a:t>year</a:t>
            </a:r>
            <a:endParaRPr lang="en-US" dirty="0"/>
          </a:p>
          <a:p>
            <a:endParaRPr lang="en-US" dirty="0">
              <a:solidFill>
                <a:srgbClr val="FF0000"/>
              </a:solidFill>
            </a:endParaRPr>
          </a:p>
          <a:p>
            <a:endParaRPr lang="en-US" dirty="0"/>
          </a:p>
        </p:txBody>
      </p:sp>
      <p:pic>
        <p:nvPicPr>
          <p:cNvPr id="8" name="Picture 7">
            <a:extLst>
              <a:ext uri="{FF2B5EF4-FFF2-40B4-BE49-F238E27FC236}">
                <a16:creationId xmlns:a16="http://schemas.microsoft.com/office/drawing/2014/main" xmlns="" id="{1194F20B-C8D1-3462-21ED-C0F1A9E8CE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9662" y="1006446"/>
            <a:ext cx="2085013" cy="2536156"/>
          </a:xfrm>
          <a:prstGeom prst="rect">
            <a:avLst/>
          </a:prstGeom>
        </p:spPr>
      </p:pic>
      <p:pic>
        <p:nvPicPr>
          <p:cNvPr id="9" name="Picture 8"/>
          <p:cNvPicPr>
            <a:picLocks noChangeAspect="1"/>
          </p:cNvPicPr>
          <p:nvPr/>
        </p:nvPicPr>
        <p:blipFill rotWithShape="1">
          <a:blip r:embed="rId4"/>
          <a:srcRect r="42494"/>
          <a:stretch/>
        </p:blipFill>
        <p:spPr>
          <a:xfrm>
            <a:off x="0" y="5931060"/>
            <a:ext cx="4223657" cy="926940"/>
          </a:xfrm>
          <a:prstGeom prst="rect">
            <a:avLst/>
          </a:prstGeom>
        </p:spPr>
      </p:pic>
      <p:pic>
        <p:nvPicPr>
          <p:cNvPr id="3" name="Picture 2"/>
          <p:cNvPicPr>
            <a:picLocks noChangeAspect="1"/>
          </p:cNvPicPr>
          <p:nvPr/>
        </p:nvPicPr>
        <p:blipFill rotWithShape="1">
          <a:blip r:embed="rId5"/>
          <a:srcRect b="17750"/>
          <a:stretch/>
        </p:blipFill>
        <p:spPr>
          <a:xfrm>
            <a:off x="9435283" y="3168350"/>
            <a:ext cx="2658609" cy="2246930"/>
          </a:xfrm>
          <a:prstGeom prst="rect">
            <a:avLst/>
          </a:prstGeom>
        </p:spPr>
      </p:pic>
    </p:spTree>
    <p:extLst>
      <p:ext uri="{BB962C8B-B14F-4D97-AF65-F5344CB8AC3E}">
        <p14:creationId xmlns:p14="http://schemas.microsoft.com/office/powerpoint/2010/main" val="424415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10515600" cy="1325563"/>
          </a:xfrm>
        </p:spPr>
        <p:txBody>
          <a:bodyPr>
            <a:normAutofit/>
          </a:bodyPr>
          <a:lstStyle/>
          <a:p>
            <a:r>
              <a:rPr lang="en-US" sz="4800" b="1" dirty="0" smtClean="0"/>
              <a:t>What is a Sudden Cardiac Arrest (SCA)?</a:t>
            </a:r>
            <a:endParaRPr lang="en-US" sz="4800" b="1" dirty="0"/>
          </a:p>
        </p:txBody>
      </p:sp>
      <p:sp>
        <p:nvSpPr>
          <p:cNvPr id="5" name="Content Placeholder 2">
            <a:extLst>
              <a:ext uri="{FF2B5EF4-FFF2-40B4-BE49-F238E27FC236}">
                <a16:creationId xmlns:a16="http://schemas.microsoft.com/office/drawing/2014/main" xmlns="" id="{EA4FF17A-6696-5979-CC34-87466201EFDD}"/>
              </a:ext>
            </a:extLst>
          </p:cNvPr>
          <p:cNvSpPr txBox="1">
            <a:spLocks noGrp="1"/>
          </p:cNvSpPr>
          <p:nvPr>
            <p:ph idx="1"/>
          </p:nvPr>
        </p:nvSpPr>
        <p:spPr bwMode="auto">
          <a:xfrm>
            <a:off x="487680" y="1116333"/>
            <a:ext cx="1144524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342900" indent="-342900" defTabSz="685800">
              <a:lnSpc>
                <a:spcPct val="100000"/>
              </a:lnSpc>
              <a:spcBef>
                <a:spcPts val="0"/>
              </a:spcBef>
              <a:defRPr/>
            </a:pPr>
            <a:r>
              <a:rPr lang="en-US" b="0" kern="0" dirty="0">
                <a:ea typeface="Tahoma" pitchFamily="34" charset="0"/>
              </a:rPr>
              <a:t>The American Heart </a:t>
            </a:r>
            <a:r>
              <a:rPr lang="en-US" b="0" kern="0" dirty="0" smtClean="0">
                <a:ea typeface="Tahoma" pitchFamily="34" charset="0"/>
              </a:rPr>
              <a:t>Association defines a sudden cardiac arrest as the </a:t>
            </a:r>
            <a:r>
              <a:rPr lang="en-US" b="0" kern="0" dirty="0">
                <a:ea typeface="Tahoma" pitchFamily="34" charset="0"/>
              </a:rPr>
              <a:t>heart suddenly stops beating </a:t>
            </a:r>
            <a:r>
              <a:rPr lang="en-US" b="0" kern="0" dirty="0" smtClean="0">
                <a:ea typeface="Tahoma" pitchFamily="34" charset="0"/>
              </a:rPr>
              <a:t>due </a:t>
            </a:r>
            <a:r>
              <a:rPr lang="en-US" b="0" kern="0" dirty="0">
                <a:ea typeface="Tahoma" pitchFamily="34" charset="0"/>
              </a:rPr>
              <a:t>to an irregular heart rhythm – typically ventricular fibrillation (quivering of the heart without effective contraction</a:t>
            </a:r>
            <a:r>
              <a:rPr lang="en-US" b="0" kern="0" dirty="0" smtClean="0">
                <a:ea typeface="Tahoma" pitchFamily="34" charset="0"/>
              </a:rPr>
              <a:t>) </a:t>
            </a:r>
            <a:endParaRPr lang="en-US" b="0" kern="0" dirty="0">
              <a:ea typeface="Tahoma" pitchFamily="34" charset="0"/>
            </a:endParaRPr>
          </a:p>
          <a:p>
            <a:pPr marL="342900" indent="-342900" defTabSz="685800">
              <a:lnSpc>
                <a:spcPct val="100000"/>
              </a:lnSpc>
              <a:spcBef>
                <a:spcPts val="0"/>
              </a:spcBef>
              <a:defRPr/>
            </a:pPr>
            <a:r>
              <a:rPr lang="en-US" b="0" kern="0" dirty="0">
                <a:ea typeface="Tahoma" pitchFamily="34" charset="0"/>
              </a:rPr>
              <a:t>Can be caused by an underlying condition - cardiomyopathy or electrical abnormality</a:t>
            </a:r>
          </a:p>
          <a:p>
            <a:pPr marL="600075" lvl="1" indent="-171450" defTabSz="685800">
              <a:spcBef>
                <a:spcPts val="0"/>
              </a:spcBef>
              <a:defRPr/>
            </a:pPr>
            <a:r>
              <a:rPr lang="en-US" kern="0" dirty="0">
                <a:ea typeface="Tahoma" pitchFamily="34" charset="0"/>
              </a:rPr>
              <a:t>More than half of these disorders in children and adolescents are </a:t>
            </a:r>
            <a:r>
              <a:rPr lang="en-US" kern="0" dirty="0" smtClean="0">
                <a:ea typeface="Tahoma" pitchFamily="34" charset="0"/>
              </a:rPr>
              <a:t>genetic</a:t>
            </a:r>
          </a:p>
          <a:p>
            <a:pPr marL="600075" lvl="1" indent="-171450" defTabSz="685800">
              <a:spcBef>
                <a:spcPts val="0"/>
              </a:spcBef>
              <a:defRPr/>
            </a:pPr>
            <a:r>
              <a:rPr lang="en-US" b="0" kern="0" dirty="0" smtClean="0">
                <a:ea typeface="Tahoma" pitchFamily="34" charset="0"/>
              </a:rPr>
              <a:t>Other </a:t>
            </a:r>
            <a:r>
              <a:rPr lang="en-US" b="0" kern="0" dirty="0">
                <a:ea typeface="Tahoma" pitchFamily="34" charset="0"/>
              </a:rPr>
              <a:t>causes</a:t>
            </a:r>
            <a:r>
              <a:rPr lang="en-US" b="0" kern="0" dirty="0" smtClean="0">
                <a:ea typeface="Tahoma" pitchFamily="34" charset="0"/>
              </a:rPr>
              <a:t>: being struck at in the chest, drugs, or </a:t>
            </a:r>
            <a:r>
              <a:rPr lang="en-US" b="0" kern="0" dirty="0">
                <a:ea typeface="Tahoma" pitchFamily="34" charset="0"/>
              </a:rPr>
              <a:t>unknown </a:t>
            </a:r>
            <a:r>
              <a:rPr lang="en-US" b="0" kern="0" dirty="0" smtClean="0">
                <a:ea typeface="Tahoma" pitchFamily="34" charset="0"/>
              </a:rPr>
              <a:t>factors</a:t>
            </a:r>
            <a:endParaRPr lang="en-US" b="0" kern="0" dirty="0">
              <a:ea typeface="Tahoma" pitchFamily="34" charset="0"/>
            </a:endParaRPr>
          </a:p>
          <a:p>
            <a:pPr marL="342900" indent="-342900" defTabSz="685800">
              <a:lnSpc>
                <a:spcPct val="100000"/>
              </a:lnSpc>
              <a:spcBef>
                <a:spcPts val="0"/>
              </a:spcBef>
              <a:defRPr/>
            </a:pPr>
            <a:r>
              <a:rPr lang="en-US" b="0" kern="0" dirty="0" smtClean="0">
                <a:ea typeface="Tahoma" pitchFamily="34" charset="0"/>
              </a:rPr>
              <a:t>Without </a:t>
            </a:r>
            <a:r>
              <a:rPr lang="en-US" b="0" kern="0" dirty="0">
                <a:ea typeface="Tahoma" pitchFamily="34" charset="0"/>
              </a:rPr>
              <a:t>treatment, death </a:t>
            </a:r>
            <a:r>
              <a:rPr lang="en-US" b="0" kern="0" dirty="0" smtClean="0">
                <a:ea typeface="Tahoma" pitchFamily="34" charset="0"/>
              </a:rPr>
              <a:t>can occur within minutes</a:t>
            </a:r>
          </a:p>
          <a:p>
            <a:pPr marL="342900" indent="-342900" defTabSz="685800">
              <a:lnSpc>
                <a:spcPct val="100000"/>
              </a:lnSpc>
              <a:spcBef>
                <a:spcPts val="0"/>
              </a:spcBef>
              <a:defRPr/>
            </a:pPr>
            <a:r>
              <a:rPr lang="en-US" kern="0" dirty="0" smtClean="0">
                <a:ea typeface="Tahoma" pitchFamily="34" charset="0"/>
              </a:rPr>
              <a:t>There are about 356,461 people a day who suffer from a sudden cardiac arrest each year in the U.S.</a:t>
            </a:r>
          </a:p>
        </p:txBody>
      </p:sp>
      <p:sp>
        <p:nvSpPr>
          <p:cNvPr id="3" name="Heart 2"/>
          <p:cNvSpPr/>
          <p:nvPr/>
        </p:nvSpPr>
        <p:spPr>
          <a:xfrm>
            <a:off x="11003280" y="129791"/>
            <a:ext cx="872449" cy="866274"/>
          </a:xfrm>
          <a:prstGeom prst="hear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r="42494"/>
          <a:stretch/>
        </p:blipFill>
        <p:spPr>
          <a:xfrm>
            <a:off x="0" y="5931060"/>
            <a:ext cx="4223657" cy="926940"/>
          </a:xfrm>
          <a:prstGeom prst="rect">
            <a:avLst/>
          </a:prstGeom>
        </p:spPr>
      </p:pic>
    </p:spTree>
    <p:extLst>
      <p:ext uri="{BB962C8B-B14F-4D97-AF65-F5344CB8AC3E}">
        <p14:creationId xmlns:p14="http://schemas.microsoft.com/office/powerpoint/2010/main" val="2675439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10515600" cy="1325563"/>
          </a:xfrm>
        </p:spPr>
        <p:txBody>
          <a:bodyPr>
            <a:normAutofit fontScale="90000"/>
          </a:bodyPr>
          <a:lstStyle/>
          <a:p>
            <a:r>
              <a:rPr lang="en-US" sz="4800" b="1" dirty="0" smtClean="0"/>
              <a:t>What is a Sudden Cardiac Arrest (SCA)? (cont.)</a:t>
            </a:r>
            <a:endParaRPr lang="en-US" sz="4800" b="1" dirty="0"/>
          </a:p>
        </p:txBody>
      </p:sp>
      <p:sp>
        <p:nvSpPr>
          <p:cNvPr id="5" name="Content Placeholder 2">
            <a:extLst>
              <a:ext uri="{FF2B5EF4-FFF2-40B4-BE49-F238E27FC236}">
                <a16:creationId xmlns:a16="http://schemas.microsoft.com/office/drawing/2014/main" xmlns="" id="{EA4FF17A-6696-5979-CC34-87466201EFDD}"/>
              </a:ext>
            </a:extLst>
          </p:cNvPr>
          <p:cNvSpPr txBox="1">
            <a:spLocks noGrp="1"/>
          </p:cNvSpPr>
          <p:nvPr>
            <p:ph idx="1"/>
          </p:nvPr>
        </p:nvSpPr>
        <p:spPr bwMode="auto">
          <a:xfrm>
            <a:off x="487680" y="1125856"/>
            <a:ext cx="1144524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342900" indent="-342900" defTabSz="685800">
              <a:lnSpc>
                <a:spcPct val="100000"/>
              </a:lnSpc>
              <a:spcBef>
                <a:spcPts val="0"/>
              </a:spcBef>
              <a:defRPr/>
            </a:pPr>
            <a:r>
              <a:rPr lang="en-US" b="0" kern="0" dirty="0" smtClean="0">
                <a:ea typeface="Tahoma" pitchFamily="34" charset="0"/>
              </a:rPr>
              <a:t>There are little to no warning signs with SCA. Often victims are the picture of health out for their daily run or in the middle of a ball game when they suddenly drop</a:t>
            </a:r>
            <a:endParaRPr lang="en-US" kern="0" dirty="0" smtClean="0">
              <a:ea typeface="Tahoma" pitchFamily="34" charset="0"/>
            </a:endParaRPr>
          </a:p>
          <a:p>
            <a:pPr marL="342900" indent="-342900" defTabSz="685800">
              <a:lnSpc>
                <a:spcPct val="100000"/>
              </a:lnSpc>
              <a:spcBef>
                <a:spcPts val="0"/>
              </a:spcBef>
              <a:defRPr/>
            </a:pPr>
            <a:r>
              <a:rPr lang="en-US" kern="0" dirty="0" smtClean="0">
                <a:ea typeface="Tahoma" pitchFamily="34" charset="0"/>
              </a:rPr>
              <a:t>Signs of SCA: </a:t>
            </a:r>
          </a:p>
          <a:p>
            <a:pPr marL="571500" lvl="1" indent="-342900" defTabSz="685800">
              <a:lnSpc>
                <a:spcPct val="100000"/>
              </a:lnSpc>
              <a:spcBef>
                <a:spcPts val="0"/>
              </a:spcBef>
              <a:defRPr/>
            </a:pPr>
            <a:r>
              <a:rPr lang="en-US" kern="0" dirty="0" smtClean="0">
                <a:ea typeface="Tahoma" pitchFamily="34" charset="0"/>
              </a:rPr>
              <a:t>Not moving, unresponsive or unconscious</a:t>
            </a:r>
          </a:p>
          <a:p>
            <a:pPr marL="571500" lvl="1" indent="-342900" defTabSz="685800">
              <a:lnSpc>
                <a:spcPct val="100000"/>
              </a:lnSpc>
              <a:spcBef>
                <a:spcPts val="0"/>
              </a:spcBef>
              <a:defRPr/>
            </a:pPr>
            <a:r>
              <a:rPr lang="en-US" kern="0" dirty="0" smtClean="0">
                <a:ea typeface="Tahoma" pitchFamily="34" charset="0"/>
              </a:rPr>
              <a:t>Not breathing normally (i.e. may have irregular breathing, gasping, gurgling, or may not be breathing at all)</a:t>
            </a:r>
          </a:p>
          <a:p>
            <a:pPr marL="571500" lvl="1" indent="-342900" defTabSz="685800">
              <a:lnSpc>
                <a:spcPct val="100000"/>
              </a:lnSpc>
              <a:spcBef>
                <a:spcPts val="0"/>
              </a:spcBef>
              <a:defRPr/>
            </a:pPr>
            <a:r>
              <a:rPr lang="en-US" kern="0" dirty="0" smtClean="0">
                <a:ea typeface="Tahoma" pitchFamily="34" charset="0"/>
              </a:rPr>
              <a:t>Seizure or convulsion-like activity</a:t>
            </a:r>
          </a:p>
          <a:p>
            <a:pPr marL="342900" indent="-342900" defTabSz="685800">
              <a:lnSpc>
                <a:spcPct val="100000"/>
              </a:lnSpc>
              <a:spcBef>
                <a:spcPts val="0"/>
              </a:spcBef>
              <a:defRPr/>
            </a:pPr>
            <a:r>
              <a:rPr lang="en-US" kern="0" dirty="0" smtClean="0">
                <a:ea typeface="Tahoma" pitchFamily="34" charset="0"/>
              </a:rPr>
              <a:t>SCA can also occur to those who collapse shortly after being struck in the chest by a firm projectile/direct hit</a:t>
            </a:r>
          </a:p>
        </p:txBody>
      </p:sp>
      <p:sp>
        <p:nvSpPr>
          <p:cNvPr id="6" name="Heart 5"/>
          <p:cNvSpPr/>
          <p:nvPr/>
        </p:nvSpPr>
        <p:spPr>
          <a:xfrm>
            <a:off x="11003280" y="129791"/>
            <a:ext cx="872449" cy="866274"/>
          </a:xfrm>
          <a:prstGeom prst="hear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r="42494"/>
          <a:stretch/>
        </p:blipFill>
        <p:spPr>
          <a:xfrm>
            <a:off x="0" y="5931060"/>
            <a:ext cx="4223657" cy="926940"/>
          </a:xfrm>
          <a:prstGeom prst="rect">
            <a:avLst/>
          </a:prstGeom>
        </p:spPr>
      </p:pic>
    </p:spTree>
    <p:extLst>
      <p:ext uri="{BB962C8B-B14F-4D97-AF65-F5344CB8AC3E}">
        <p14:creationId xmlns:p14="http://schemas.microsoft.com/office/powerpoint/2010/main" val="1458199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553316" y="2491042"/>
            <a:ext cx="1449964" cy="1880488"/>
          </a:xfrm>
          <a:prstGeom prst="rect">
            <a:avLst/>
          </a:prstGeom>
          <a:ln>
            <a:solidFill>
              <a:srgbClr val="4CCCC0"/>
            </a:solidFill>
          </a:ln>
        </p:spPr>
      </p:pic>
      <p:sp>
        <p:nvSpPr>
          <p:cNvPr id="2" name="Title 1"/>
          <p:cNvSpPr>
            <a:spLocks noGrp="1"/>
          </p:cNvSpPr>
          <p:nvPr>
            <p:ph type="title"/>
          </p:nvPr>
        </p:nvSpPr>
        <p:spPr>
          <a:xfrm>
            <a:off x="487680" y="-122555"/>
            <a:ext cx="10515600" cy="1325563"/>
          </a:xfrm>
        </p:spPr>
        <p:txBody>
          <a:bodyPr>
            <a:normAutofit/>
          </a:bodyPr>
          <a:lstStyle/>
          <a:p>
            <a:r>
              <a:rPr lang="en-US" sz="4800" b="1" dirty="0" smtClean="0"/>
              <a:t>What is an AED?</a:t>
            </a:r>
            <a:endParaRPr lang="en-US" sz="4800" b="1" dirty="0"/>
          </a:p>
        </p:txBody>
      </p:sp>
      <p:sp>
        <p:nvSpPr>
          <p:cNvPr id="5" name="Content Placeholder 2">
            <a:extLst>
              <a:ext uri="{FF2B5EF4-FFF2-40B4-BE49-F238E27FC236}">
                <a16:creationId xmlns:a16="http://schemas.microsoft.com/office/drawing/2014/main" xmlns="" id="{EA4FF17A-6696-5979-CC34-87466201EFDD}"/>
              </a:ext>
            </a:extLst>
          </p:cNvPr>
          <p:cNvSpPr txBox="1">
            <a:spLocks noGrp="1"/>
          </p:cNvSpPr>
          <p:nvPr>
            <p:ph idx="1"/>
          </p:nvPr>
        </p:nvSpPr>
        <p:spPr bwMode="auto">
          <a:xfrm>
            <a:off x="548640" y="943102"/>
            <a:ext cx="749808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342900" indent="-342900" defTabSz="685800">
              <a:lnSpc>
                <a:spcPct val="100000"/>
              </a:lnSpc>
              <a:spcBef>
                <a:spcPts val="0"/>
              </a:spcBef>
              <a:defRPr/>
            </a:pPr>
            <a:r>
              <a:rPr lang="en-US" b="0" kern="0" dirty="0" smtClean="0">
                <a:ea typeface="Tahoma" pitchFamily="34" charset="0"/>
              </a:rPr>
              <a:t>AED= </a:t>
            </a:r>
            <a:r>
              <a:rPr lang="en-US" b="1" kern="0" dirty="0" smtClean="0">
                <a:ea typeface="Tahoma" pitchFamily="34" charset="0"/>
              </a:rPr>
              <a:t>A</a:t>
            </a:r>
            <a:r>
              <a:rPr lang="en-US" b="0" kern="0" dirty="0" smtClean="0">
                <a:ea typeface="Tahoma" pitchFamily="34" charset="0"/>
              </a:rPr>
              <a:t>utomated </a:t>
            </a:r>
            <a:r>
              <a:rPr lang="en-US" b="1" kern="0" dirty="0" smtClean="0">
                <a:ea typeface="Tahoma" pitchFamily="34" charset="0"/>
              </a:rPr>
              <a:t>E</a:t>
            </a:r>
            <a:r>
              <a:rPr lang="en-US" b="0" kern="0" dirty="0" smtClean="0">
                <a:ea typeface="Tahoma" pitchFamily="34" charset="0"/>
              </a:rPr>
              <a:t>xternal </a:t>
            </a:r>
            <a:r>
              <a:rPr lang="en-US" b="1" kern="0" dirty="0" smtClean="0">
                <a:ea typeface="Tahoma" pitchFamily="34" charset="0"/>
              </a:rPr>
              <a:t>D</a:t>
            </a:r>
            <a:r>
              <a:rPr lang="en-US" b="0" kern="0" dirty="0" smtClean="0">
                <a:ea typeface="Tahoma" pitchFamily="34" charset="0"/>
              </a:rPr>
              <a:t>efibrillator</a:t>
            </a:r>
          </a:p>
          <a:p>
            <a:pPr marL="571500" lvl="1" indent="-342900" defTabSz="685800">
              <a:lnSpc>
                <a:spcPct val="100000"/>
              </a:lnSpc>
              <a:spcBef>
                <a:spcPts val="0"/>
              </a:spcBef>
              <a:defRPr/>
            </a:pPr>
            <a:r>
              <a:rPr lang="en-US" kern="0" dirty="0" smtClean="0">
                <a:ea typeface="Tahoma" pitchFamily="34" charset="0"/>
              </a:rPr>
              <a:t>These devices are used to evaluate rhythm and deliver a shock if needed</a:t>
            </a:r>
            <a:endParaRPr lang="en-US" b="0" kern="0" dirty="0" smtClean="0">
              <a:ea typeface="Tahoma" pitchFamily="34" charset="0"/>
            </a:endParaRPr>
          </a:p>
          <a:p>
            <a:pPr marL="571500" lvl="1" indent="-342900" defTabSz="685800">
              <a:lnSpc>
                <a:spcPct val="100000"/>
              </a:lnSpc>
              <a:spcBef>
                <a:spcPts val="0"/>
              </a:spcBef>
              <a:defRPr/>
            </a:pPr>
            <a:r>
              <a:rPr lang="en-US" kern="0" dirty="0" smtClean="0">
                <a:ea typeface="Tahoma" pitchFamily="34" charset="0"/>
              </a:rPr>
              <a:t>Devices should be stored in an unlocked case</a:t>
            </a:r>
          </a:p>
          <a:p>
            <a:pPr marL="571500" lvl="1" indent="-342900" defTabSz="685800">
              <a:lnSpc>
                <a:spcPct val="100000"/>
              </a:lnSpc>
              <a:spcBef>
                <a:spcPts val="0"/>
              </a:spcBef>
              <a:defRPr/>
            </a:pPr>
            <a:r>
              <a:rPr lang="en-US" kern="0" dirty="0" smtClean="0">
                <a:ea typeface="Tahoma" pitchFamily="34" charset="0"/>
              </a:rPr>
              <a:t>Most cases have an alarm when opened</a:t>
            </a:r>
            <a:endParaRPr lang="en-US" kern="0" dirty="0">
              <a:ea typeface="Tahoma" pitchFamily="34" charset="0"/>
            </a:endParaRPr>
          </a:p>
          <a:p>
            <a:pPr marL="1028700" lvl="2" indent="-342900" defTabSz="685800">
              <a:lnSpc>
                <a:spcPct val="100000"/>
              </a:lnSpc>
              <a:spcBef>
                <a:spcPts val="0"/>
              </a:spcBef>
              <a:defRPr/>
            </a:pPr>
            <a:r>
              <a:rPr lang="en-US" kern="0" dirty="0" smtClean="0">
                <a:ea typeface="Tahoma" pitchFamily="34" charset="0"/>
              </a:rPr>
              <a:t>This alarm does NOT notify EMS, but can be an alert for the on-campus team to respond.</a:t>
            </a:r>
          </a:p>
          <a:p>
            <a:pPr marL="342900" indent="-342900" defTabSz="685800">
              <a:lnSpc>
                <a:spcPct val="100000"/>
              </a:lnSpc>
              <a:spcBef>
                <a:spcPts val="0"/>
              </a:spcBef>
              <a:defRPr/>
            </a:pPr>
            <a:r>
              <a:rPr lang="en-US" kern="0" dirty="0" smtClean="0">
                <a:ea typeface="Tahoma" pitchFamily="34" charset="0"/>
              </a:rPr>
              <a:t>The AED machine will tell you step-by-step what to do from the moment it is turned on</a:t>
            </a:r>
          </a:p>
          <a:p>
            <a:pPr marL="571500" lvl="1" indent="-342900" defTabSz="685800">
              <a:lnSpc>
                <a:spcPct val="100000"/>
              </a:lnSpc>
              <a:spcBef>
                <a:spcPts val="0"/>
              </a:spcBef>
              <a:defRPr/>
            </a:pPr>
            <a:r>
              <a:rPr lang="en-US" kern="0" dirty="0" smtClean="0">
                <a:ea typeface="Tahoma" pitchFamily="34" charset="0"/>
              </a:rPr>
              <a:t>Tells you how to apply the pads</a:t>
            </a:r>
          </a:p>
          <a:p>
            <a:pPr marL="571500" lvl="1" indent="-342900" defTabSz="685800">
              <a:lnSpc>
                <a:spcPct val="100000"/>
              </a:lnSpc>
              <a:spcBef>
                <a:spcPts val="0"/>
              </a:spcBef>
              <a:defRPr/>
            </a:pPr>
            <a:r>
              <a:rPr lang="en-US" kern="0" dirty="0" smtClean="0">
                <a:ea typeface="Tahoma" pitchFamily="34" charset="0"/>
              </a:rPr>
              <a:t>When not to touch the victim</a:t>
            </a:r>
          </a:p>
          <a:p>
            <a:pPr marL="571500" lvl="1" indent="-342900" defTabSz="685800">
              <a:lnSpc>
                <a:spcPct val="100000"/>
              </a:lnSpc>
              <a:spcBef>
                <a:spcPts val="0"/>
              </a:spcBef>
              <a:defRPr/>
            </a:pPr>
            <a:r>
              <a:rPr lang="en-US" kern="0" dirty="0" smtClean="0">
                <a:ea typeface="Tahoma" pitchFamily="34" charset="0"/>
              </a:rPr>
              <a:t>It will determine if the victim’s heart is in need of a shock or not</a:t>
            </a:r>
          </a:p>
        </p:txBody>
      </p:sp>
      <p:pic>
        <p:nvPicPr>
          <p:cNvPr id="3" name="Picture 2"/>
          <p:cNvPicPr>
            <a:picLocks noChangeAspect="1"/>
          </p:cNvPicPr>
          <p:nvPr/>
        </p:nvPicPr>
        <p:blipFill rotWithShape="1">
          <a:blip r:embed="rId4"/>
          <a:srcRect l="27531" t="2716" r="29521" b="14540"/>
          <a:stretch/>
        </p:blipFill>
        <p:spPr>
          <a:xfrm>
            <a:off x="11003280" y="3949012"/>
            <a:ext cx="1071560" cy="1892774"/>
          </a:xfrm>
          <a:prstGeom prst="rect">
            <a:avLst/>
          </a:prstGeom>
        </p:spPr>
      </p:pic>
      <p:pic>
        <p:nvPicPr>
          <p:cNvPr id="8" name="Picture 7"/>
          <p:cNvPicPr>
            <a:picLocks noChangeAspect="1"/>
          </p:cNvPicPr>
          <p:nvPr/>
        </p:nvPicPr>
        <p:blipFill rotWithShape="1">
          <a:blip r:embed="rId5"/>
          <a:srcRect l="42566" t="17369" r="25263" b="12368"/>
          <a:stretch/>
        </p:blipFill>
        <p:spPr>
          <a:xfrm>
            <a:off x="8749466" y="354203"/>
            <a:ext cx="1313701" cy="2151889"/>
          </a:xfrm>
          <a:prstGeom prst="rect">
            <a:avLst/>
          </a:prstGeom>
        </p:spPr>
      </p:pic>
      <p:pic>
        <p:nvPicPr>
          <p:cNvPr id="9" name="Picture 8"/>
          <p:cNvPicPr>
            <a:picLocks noChangeAspect="1"/>
          </p:cNvPicPr>
          <p:nvPr/>
        </p:nvPicPr>
        <p:blipFill rotWithShape="1">
          <a:blip r:embed="rId6"/>
          <a:srcRect r="42494"/>
          <a:stretch/>
        </p:blipFill>
        <p:spPr>
          <a:xfrm>
            <a:off x="0" y="5931060"/>
            <a:ext cx="4223657" cy="926940"/>
          </a:xfrm>
          <a:prstGeom prst="rect">
            <a:avLst/>
          </a:prstGeom>
        </p:spPr>
      </p:pic>
    </p:spTree>
    <p:extLst>
      <p:ext uri="{BB962C8B-B14F-4D97-AF65-F5344CB8AC3E}">
        <p14:creationId xmlns:p14="http://schemas.microsoft.com/office/powerpoint/2010/main" val="315522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49700" y="1328044"/>
            <a:ext cx="8126083" cy="4002657"/>
            <a:chOff x="2139351" y="956881"/>
            <a:chExt cx="8126083" cy="4002657"/>
          </a:xfrm>
        </p:grpSpPr>
        <p:sp>
          <p:nvSpPr>
            <p:cNvPr id="5" name="TextBox 4"/>
            <p:cNvSpPr txBox="1"/>
            <p:nvPr/>
          </p:nvSpPr>
          <p:spPr>
            <a:xfrm>
              <a:off x="4858073" y="2441273"/>
              <a:ext cx="2688637" cy="646331"/>
            </a:xfrm>
            <a:prstGeom prst="rect">
              <a:avLst/>
            </a:prstGeom>
            <a:noFill/>
          </p:spPr>
          <p:txBody>
            <a:bodyPr wrap="square" rtlCol="0">
              <a:spAutoFit/>
            </a:bodyPr>
            <a:lstStyle/>
            <a:p>
              <a:pPr algn="ctr"/>
              <a:r>
                <a:rPr lang="en-US" b="1" dirty="0" smtClean="0"/>
                <a:t>Campus Map</a:t>
              </a:r>
            </a:p>
            <a:p>
              <a:pPr algn="ctr"/>
              <a:r>
                <a:rPr lang="en-US" dirty="0" smtClean="0"/>
                <a:t>Highlight AEDs</a:t>
              </a:r>
              <a:endParaRPr lang="en-US" dirty="0"/>
            </a:p>
          </p:txBody>
        </p:sp>
        <p:sp>
          <p:nvSpPr>
            <p:cNvPr id="6" name="Rectangle 5"/>
            <p:cNvSpPr/>
            <p:nvPr/>
          </p:nvSpPr>
          <p:spPr>
            <a:xfrm>
              <a:off x="2139351" y="956881"/>
              <a:ext cx="8126083" cy="400265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487680" y="-12255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smtClean="0"/>
              <a:t>Where are our AEDs?</a:t>
            </a:r>
            <a:endParaRPr lang="en-US" sz="4800" b="1" dirty="0"/>
          </a:p>
        </p:txBody>
      </p:sp>
      <p:pic>
        <p:nvPicPr>
          <p:cNvPr id="9" name="Picture 8"/>
          <p:cNvPicPr>
            <a:picLocks noChangeAspect="1"/>
          </p:cNvPicPr>
          <p:nvPr/>
        </p:nvPicPr>
        <p:blipFill rotWithShape="1">
          <a:blip r:embed="rId3"/>
          <a:srcRect r="42494"/>
          <a:stretch/>
        </p:blipFill>
        <p:spPr>
          <a:xfrm>
            <a:off x="0" y="5931060"/>
            <a:ext cx="4223657" cy="926940"/>
          </a:xfrm>
          <a:prstGeom prst="rect">
            <a:avLst/>
          </a:prstGeom>
        </p:spPr>
      </p:pic>
    </p:spTree>
    <p:extLst>
      <p:ext uri="{BB962C8B-B14F-4D97-AF65-F5344CB8AC3E}">
        <p14:creationId xmlns:p14="http://schemas.microsoft.com/office/powerpoint/2010/main" val="2348703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53035"/>
            <a:ext cx="11155680" cy="1325563"/>
          </a:xfrm>
        </p:spPr>
        <p:txBody>
          <a:bodyPr>
            <a:normAutofit fontScale="90000"/>
          </a:bodyPr>
          <a:lstStyle/>
          <a:p>
            <a:r>
              <a:rPr lang="en-US" sz="4800" b="1" dirty="0" smtClean="0"/>
              <a:t>What are all the parts of becoming Heart Safe?</a:t>
            </a:r>
            <a:endParaRPr lang="en-US" sz="4800" b="1" dirty="0"/>
          </a:p>
        </p:txBody>
      </p:sp>
      <p:pic>
        <p:nvPicPr>
          <p:cNvPr id="5" name="Picture 4"/>
          <p:cNvPicPr>
            <a:picLocks noChangeAspect="1"/>
          </p:cNvPicPr>
          <p:nvPr/>
        </p:nvPicPr>
        <p:blipFill rotWithShape="1">
          <a:blip r:embed="rId3"/>
          <a:srcRect r="42494"/>
          <a:stretch/>
        </p:blipFill>
        <p:spPr>
          <a:xfrm>
            <a:off x="0" y="5931060"/>
            <a:ext cx="4223657" cy="926940"/>
          </a:xfrm>
          <a:prstGeom prst="rect">
            <a:avLst/>
          </a:prstGeom>
        </p:spPr>
      </p:pic>
      <p:grpSp>
        <p:nvGrpSpPr>
          <p:cNvPr id="3" name="Group 2"/>
          <p:cNvGrpSpPr/>
          <p:nvPr/>
        </p:nvGrpSpPr>
        <p:grpSpPr>
          <a:xfrm>
            <a:off x="502526" y="708195"/>
            <a:ext cx="9932765" cy="5114164"/>
            <a:chOff x="502526" y="708195"/>
            <a:chExt cx="9932765" cy="5114164"/>
          </a:xfrm>
        </p:grpSpPr>
        <p:sp>
          <p:nvSpPr>
            <p:cNvPr id="7" name="Title 2"/>
            <p:cNvSpPr txBox="1">
              <a:spLocks/>
            </p:cNvSpPr>
            <p:nvPr/>
          </p:nvSpPr>
          <p:spPr>
            <a:xfrm>
              <a:off x="502526" y="708195"/>
              <a:ext cx="4640789" cy="810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rgbClr val="FF0000"/>
                  </a:solidFill>
                </a:rPr>
                <a:t>Heart safe checklist</a:t>
              </a:r>
              <a:endParaRPr lang="en-US" sz="3000" b="1" dirty="0">
                <a:solidFill>
                  <a:srgbClr val="FF0000"/>
                </a:solidFill>
              </a:endParaRPr>
            </a:p>
          </p:txBody>
        </p:sp>
        <p:sp>
          <p:nvSpPr>
            <p:cNvPr id="8" name="Oval 7"/>
            <p:cNvSpPr/>
            <p:nvPr/>
          </p:nvSpPr>
          <p:spPr>
            <a:xfrm>
              <a:off x="510331" y="1463129"/>
              <a:ext cx="542611" cy="482321"/>
            </a:xfrm>
            <a:prstGeom prst="ellipse">
              <a:avLst/>
            </a:prstGeom>
            <a:solidFill>
              <a:srgbClr val="A30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t>1</a:t>
              </a:r>
            </a:p>
          </p:txBody>
        </p:sp>
        <p:sp>
          <p:nvSpPr>
            <p:cNvPr id="9" name="Oval 8"/>
            <p:cNvSpPr/>
            <p:nvPr/>
          </p:nvSpPr>
          <p:spPr>
            <a:xfrm>
              <a:off x="510331" y="2068695"/>
              <a:ext cx="542611" cy="482321"/>
            </a:xfrm>
            <a:prstGeom prst="ellipse">
              <a:avLst/>
            </a:prstGeom>
            <a:solidFill>
              <a:srgbClr val="4CCC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t>2</a:t>
              </a:r>
            </a:p>
          </p:txBody>
        </p:sp>
        <p:sp>
          <p:nvSpPr>
            <p:cNvPr id="10" name="Oval 9"/>
            <p:cNvSpPr/>
            <p:nvPr/>
          </p:nvSpPr>
          <p:spPr>
            <a:xfrm>
              <a:off x="510332" y="2751792"/>
              <a:ext cx="542611" cy="482321"/>
            </a:xfrm>
            <a:prstGeom prst="ellipse">
              <a:avLst/>
            </a:prstGeom>
            <a:solidFill>
              <a:srgbClr val="E81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t>3</a:t>
              </a:r>
            </a:p>
          </p:txBody>
        </p:sp>
        <p:sp>
          <p:nvSpPr>
            <p:cNvPr id="11" name="Oval 10"/>
            <p:cNvSpPr/>
            <p:nvPr/>
          </p:nvSpPr>
          <p:spPr>
            <a:xfrm>
              <a:off x="502529" y="3379781"/>
              <a:ext cx="542611" cy="482321"/>
            </a:xfrm>
            <a:prstGeom prst="ellipse">
              <a:avLst/>
            </a:prstGeom>
            <a:solidFill>
              <a:srgbClr val="FF9F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4</a:t>
              </a:r>
            </a:p>
          </p:txBody>
        </p:sp>
        <p:sp>
          <p:nvSpPr>
            <p:cNvPr id="12" name="Oval 11"/>
            <p:cNvSpPr/>
            <p:nvPr/>
          </p:nvSpPr>
          <p:spPr>
            <a:xfrm>
              <a:off x="510331" y="4013880"/>
              <a:ext cx="542611" cy="482321"/>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t>5</a:t>
              </a:r>
            </a:p>
          </p:txBody>
        </p:sp>
        <p:sp>
          <p:nvSpPr>
            <p:cNvPr id="13" name="Oval 12"/>
            <p:cNvSpPr/>
            <p:nvPr/>
          </p:nvSpPr>
          <p:spPr>
            <a:xfrm>
              <a:off x="502526" y="4676344"/>
              <a:ext cx="542611" cy="482321"/>
            </a:xfrm>
            <a:prstGeom prst="ellipse">
              <a:avLst/>
            </a:prstGeom>
            <a:solidFill>
              <a:srgbClr val="1D65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6</a:t>
              </a:r>
            </a:p>
          </p:txBody>
        </p:sp>
        <p:sp>
          <p:nvSpPr>
            <p:cNvPr id="14" name="Oval 13"/>
            <p:cNvSpPr/>
            <p:nvPr/>
          </p:nvSpPr>
          <p:spPr>
            <a:xfrm>
              <a:off x="5857876" y="1464752"/>
              <a:ext cx="542611" cy="482321"/>
            </a:xfrm>
            <a:prstGeom prst="ellipse">
              <a:avLst/>
            </a:prstGeom>
            <a:solidFill>
              <a:srgbClr val="A30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8</a:t>
              </a:r>
              <a:endParaRPr lang="en-US" sz="2000" b="1" dirty="0"/>
            </a:p>
          </p:txBody>
        </p:sp>
        <p:sp>
          <p:nvSpPr>
            <p:cNvPr id="15" name="Oval 14"/>
            <p:cNvSpPr/>
            <p:nvPr/>
          </p:nvSpPr>
          <p:spPr>
            <a:xfrm>
              <a:off x="5857876" y="2070355"/>
              <a:ext cx="542611" cy="482321"/>
            </a:xfrm>
            <a:prstGeom prst="ellipse">
              <a:avLst/>
            </a:prstGeom>
            <a:solidFill>
              <a:srgbClr val="4CCC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9</a:t>
              </a:r>
              <a:endParaRPr lang="en-US" sz="2000" b="1" dirty="0"/>
            </a:p>
          </p:txBody>
        </p:sp>
        <p:sp>
          <p:nvSpPr>
            <p:cNvPr id="16" name="Oval 15"/>
            <p:cNvSpPr/>
            <p:nvPr/>
          </p:nvSpPr>
          <p:spPr>
            <a:xfrm>
              <a:off x="5879511" y="2806342"/>
              <a:ext cx="542611" cy="48232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wrap="none" rtlCol="0" anchor="ctr"/>
            <a:lstStyle/>
            <a:p>
              <a:pPr algn="ctr"/>
              <a:r>
                <a:rPr lang="en-US" sz="2000" b="1" dirty="0"/>
                <a:t>10</a:t>
              </a:r>
            </a:p>
          </p:txBody>
        </p:sp>
        <p:sp>
          <p:nvSpPr>
            <p:cNvPr id="17" name="Oval 16"/>
            <p:cNvSpPr/>
            <p:nvPr/>
          </p:nvSpPr>
          <p:spPr>
            <a:xfrm>
              <a:off x="5879511" y="3467098"/>
              <a:ext cx="542611" cy="482321"/>
            </a:xfrm>
            <a:prstGeom prst="ellipse">
              <a:avLst/>
            </a:prstGeom>
            <a:solidFill>
              <a:srgbClr val="FF9F1C"/>
            </a:solidFill>
            <a:ln>
              <a:noFill/>
            </a:ln>
            <a:effectLst/>
          </p:spPr>
          <p:style>
            <a:lnRef idx="1">
              <a:schemeClr val="accent1"/>
            </a:lnRef>
            <a:fillRef idx="3">
              <a:schemeClr val="accent1"/>
            </a:fillRef>
            <a:effectRef idx="2">
              <a:schemeClr val="accent1"/>
            </a:effectRef>
            <a:fontRef idx="minor">
              <a:schemeClr val="lt1"/>
            </a:fontRef>
          </p:style>
          <p:txBody>
            <a:bodyPr vert="horz" wrap="none" lIns="365760" rIns="365760" rtlCol="0" anchor="ctr" anchorCtr="0"/>
            <a:lstStyle/>
            <a:p>
              <a:pPr algn="ctr"/>
              <a:r>
                <a:rPr lang="en-US" sz="2000" b="1" dirty="0"/>
                <a:t>11</a:t>
              </a:r>
            </a:p>
          </p:txBody>
        </p:sp>
        <p:sp>
          <p:nvSpPr>
            <p:cNvPr id="18" name="Oval 17"/>
            <p:cNvSpPr/>
            <p:nvPr/>
          </p:nvSpPr>
          <p:spPr>
            <a:xfrm>
              <a:off x="5857876" y="4075702"/>
              <a:ext cx="542611" cy="482321"/>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t>12</a:t>
              </a:r>
              <a:endParaRPr lang="en-US" sz="2000" b="1" dirty="0"/>
            </a:p>
          </p:txBody>
        </p:sp>
        <p:sp>
          <p:nvSpPr>
            <p:cNvPr id="19" name="TextBox 18"/>
            <p:cNvSpPr txBox="1"/>
            <p:nvPr/>
          </p:nvSpPr>
          <p:spPr>
            <a:xfrm>
              <a:off x="1182232" y="4075395"/>
              <a:ext cx="3343701" cy="374189"/>
            </a:xfrm>
            <a:prstGeom prst="rect">
              <a:avLst/>
            </a:prstGeom>
            <a:noFill/>
          </p:spPr>
          <p:txBody>
            <a:bodyPr wrap="square" rtlCol="0">
              <a:spAutoFit/>
            </a:bodyPr>
            <a:lstStyle/>
            <a:p>
              <a:r>
                <a:rPr lang="en-US" dirty="0"/>
                <a:t>CPR-AED Site Coordinator</a:t>
              </a:r>
            </a:p>
          </p:txBody>
        </p:sp>
        <p:sp>
          <p:nvSpPr>
            <p:cNvPr id="20" name="TextBox 19"/>
            <p:cNvSpPr txBox="1"/>
            <p:nvPr/>
          </p:nvSpPr>
          <p:spPr>
            <a:xfrm>
              <a:off x="1182236" y="1508089"/>
              <a:ext cx="3343701" cy="374189"/>
            </a:xfrm>
            <a:prstGeom prst="rect">
              <a:avLst/>
            </a:prstGeom>
            <a:noFill/>
          </p:spPr>
          <p:txBody>
            <a:bodyPr wrap="square" rtlCol="0">
              <a:spAutoFit/>
            </a:bodyPr>
            <a:lstStyle/>
            <a:p>
              <a:r>
                <a:rPr lang="en-US" dirty="0"/>
                <a:t>AED Placement</a:t>
              </a:r>
            </a:p>
          </p:txBody>
        </p:sp>
        <p:sp>
          <p:nvSpPr>
            <p:cNvPr id="21" name="TextBox 20"/>
            <p:cNvSpPr txBox="1"/>
            <p:nvPr/>
          </p:nvSpPr>
          <p:spPr>
            <a:xfrm>
              <a:off x="1174429" y="4633342"/>
              <a:ext cx="3632554" cy="646331"/>
            </a:xfrm>
            <a:prstGeom prst="rect">
              <a:avLst/>
            </a:prstGeom>
            <a:noFill/>
          </p:spPr>
          <p:txBody>
            <a:bodyPr wrap="square" rtlCol="0">
              <a:spAutoFit/>
            </a:bodyPr>
            <a:lstStyle/>
            <a:p>
              <a:r>
                <a:rPr lang="en-US" dirty="0"/>
                <a:t>Cardiac Emergency Response </a:t>
              </a:r>
              <a:r>
                <a:rPr lang="en-US" dirty="0" smtClean="0"/>
                <a:t>Team (5-10 Members)</a:t>
              </a:r>
              <a:endParaRPr lang="en-US" dirty="0"/>
            </a:p>
          </p:txBody>
        </p:sp>
        <p:sp>
          <p:nvSpPr>
            <p:cNvPr id="22" name="TextBox 21"/>
            <p:cNvSpPr txBox="1"/>
            <p:nvPr/>
          </p:nvSpPr>
          <p:spPr>
            <a:xfrm>
              <a:off x="1182232" y="2103767"/>
              <a:ext cx="3343701" cy="374189"/>
            </a:xfrm>
            <a:prstGeom prst="rect">
              <a:avLst/>
            </a:prstGeom>
            <a:noFill/>
          </p:spPr>
          <p:txBody>
            <a:bodyPr wrap="square" rtlCol="0">
              <a:spAutoFit/>
            </a:bodyPr>
            <a:lstStyle/>
            <a:p>
              <a:r>
                <a:rPr lang="en-US" dirty="0"/>
                <a:t>AED </a:t>
              </a:r>
              <a:r>
                <a:rPr lang="en-US" dirty="0" smtClean="0"/>
                <a:t>Signage</a:t>
              </a:r>
              <a:endParaRPr lang="en-US" dirty="0"/>
            </a:p>
          </p:txBody>
        </p:sp>
        <p:sp>
          <p:nvSpPr>
            <p:cNvPr id="23" name="TextBox 22"/>
            <p:cNvSpPr txBox="1"/>
            <p:nvPr/>
          </p:nvSpPr>
          <p:spPr>
            <a:xfrm>
              <a:off x="6529781" y="3538603"/>
              <a:ext cx="3905510" cy="369332"/>
            </a:xfrm>
            <a:prstGeom prst="rect">
              <a:avLst/>
            </a:prstGeom>
            <a:noFill/>
          </p:spPr>
          <p:txBody>
            <a:bodyPr wrap="square" rtlCol="0">
              <a:spAutoFit/>
            </a:bodyPr>
            <a:lstStyle/>
            <a:p>
              <a:r>
                <a:rPr lang="en-US" dirty="0"/>
                <a:t>CPR- AED Training for Team Members</a:t>
              </a:r>
            </a:p>
          </p:txBody>
        </p:sp>
        <p:sp>
          <p:nvSpPr>
            <p:cNvPr id="24" name="TextBox 23"/>
            <p:cNvSpPr txBox="1"/>
            <p:nvPr/>
          </p:nvSpPr>
          <p:spPr>
            <a:xfrm>
              <a:off x="6538626" y="4144776"/>
              <a:ext cx="3343701" cy="374189"/>
            </a:xfrm>
            <a:prstGeom prst="rect">
              <a:avLst/>
            </a:prstGeom>
            <a:noFill/>
          </p:spPr>
          <p:txBody>
            <a:bodyPr wrap="square" rtlCol="0">
              <a:spAutoFit/>
            </a:bodyPr>
            <a:lstStyle/>
            <a:p>
              <a:r>
                <a:rPr lang="en-US" dirty="0"/>
                <a:t>All Staff Know Location of AED</a:t>
              </a:r>
            </a:p>
          </p:txBody>
        </p:sp>
        <p:sp>
          <p:nvSpPr>
            <p:cNvPr id="25" name="TextBox 24"/>
            <p:cNvSpPr txBox="1"/>
            <p:nvPr/>
          </p:nvSpPr>
          <p:spPr>
            <a:xfrm>
              <a:off x="6521667" y="4770309"/>
              <a:ext cx="3343701" cy="374189"/>
            </a:xfrm>
            <a:prstGeom prst="rect">
              <a:avLst/>
            </a:prstGeom>
            <a:noFill/>
          </p:spPr>
          <p:txBody>
            <a:bodyPr wrap="square" rtlCol="0">
              <a:spAutoFit/>
            </a:bodyPr>
            <a:lstStyle/>
            <a:p>
              <a:r>
                <a:rPr lang="en-US" dirty="0"/>
                <a:t>All Staff awareness training</a:t>
              </a:r>
            </a:p>
          </p:txBody>
        </p:sp>
        <p:sp>
          <p:nvSpPr>
            <p:cNvPr id="26" name="TextBox 25"/>
            <p:cNvSpPr txBox="1"/>
            <p:nvPr/>
          </p:nvSpPr>
          <p:spPr>
            <a:xfrm>
              <a:off x="6560261" y="1492352"/>
              <a:ext cx="3722665" cy="369332"/>
            </a:xfrm>
            <a:prstGeom prst="rect">
              <a:avLst/>
            </a:prstGeom>
            <a:noFill/>
          </p:spPr>
          <p:txBody>
            <a:bodyPr wrap="square" rtlCol="0">
              <a:spAutoFit/>
            </a:bodyPr>
            <a:lstStyle/>
            <a:p>
              <a:r>
                <a:rPr lang="en-US" dirty="0"/>
                <a:t>Clear </a:t>
              </a:r>
              <a:r>
                <a:rPr lang="en-US" dirty="0" smtClean="0"/>
                <a:t>Communication- Ex. </a:t>
              </a:r>
              <a:r>
                <a:rPr lang="en-US" dirty="0"/>
                <a:t>‘Code </a:t>
              </a:r>
              <a:r>
                <a:rPr lang="en-US" dirty="0" smtClean="0"/>
                <a:t>AED’</a:t>
              </a:r>
              <a:endParaRPr lang="en-US" dirty="0"/>
            </a:p>
          </p:txBody>
        </p:sp>
        <p:sp>
          <p:nvSpPr>
            <p:cNvPr id="27" name="TextBox 26"/>
            <p:cNvSpPr txBox="1"/>
            <p:nvPr/>
          </p:nvSpPr>
          <p:spPr>
            <a:xfrm>
              <a:off x="1182232" y="2798767"/>
              <a:ext cx="3343701" cy="374189"/>
            </a:xfrm>
            <a:prstGeom prst="rect">
              <a:avLst/>
            </a:prstGeom>
            <a:noFill/>
          </p:spPr>
          <p:txBody>
            <a:bodyPr wrap="square" rtlCol="0">
              <a:spAutoFit/>
            </a:bodyPr>
            <a:lstStyle/>
            <a:p>
              <a:r>
                <a:rPr lang="en-US" dirty="0"/>
                <a:t>AED Maintenance Check</a:t>
              </a:r>
            </a:p>
          </p:txBody>
        </p:sp>
        <p:sp>
          <p:nvSpPr>
            <p:cNvPr id="28" name="TextBox 27"/>
            <p:cNvSpPr txBox="1"/>
            <p:nvPr/>
          </p:nvSpPr>
          <p:spPr>
            <a:xfrm>
              <a:off x="1174429" y="3433846"/>
              <a:ext cx="3343701" cy="374189"/>
            </a:xfrm>
            <a:prstGeom prst="rect">
              <a:avLst/>
            </a:prstGeom>
            <a:noFill/>
          </p:spPr>
          <p:txBody>
            <a:bodyPr wrap="square" rtlCol="0">
              <a:spAutoFit/>
            </a:bodyPr>
            <a:lstStyle/>
            <a:p>
              <a:r>
                <a:rPr lang="en-US" dirty="0"/>
                <a:t>Accessory Kit Near or With AED</a:t>
              </a:r>
            </a:p>
          </p:txBody>
        </p:sp>
        <p:sp>
          <p:nvSpPr>
            <p:cNvPr id="29" name="TextBox 28"/>
            <p:cNvSpPr txBox="1"/>
            <p:nvPr/>
          </p:nvSpPr>
          <p:spPr>
            <a:xfrm>
              <a:off x="6491186" y="5381339"/>
              <a:ext cx="3343701" cy="374189"/>
            </a:xfrm>
            <a:prstGeom prst="rect">
              <a:avLst/>
            </a:prstGeom>
            <a:noFill/>
          </p:spPr>
          <p:txBody>
            <a:bodyPr wrap="square" rtlCol="0">
              <a:spAutoFit/>
            </a:bodyPr>
            <a:lstStyle/>
            <a:p>
              <a:r>
                <a:rPr lang="en-US" dirty="0" smtClean="0"/>
                <a:t>Cardiac Emergency Response Drill</a:t>
              </a:r>
              <a:endParaRPr lang="en-US" dirty="0"/>
            </a:p>
          </p:txBody>
        </p:sp>
        <p:sp>
          <p:nvSpPr>
            <p:cNvPr id="30" name="TextBox 29"/>
            <p:cNvSpPr txBox="1"/>
            <p:nvPr/>
          </p:nvSpPr>
          <p:spPr>
            <a:xfrm>
              <a:off x="1174429" y="5442618"/>
              <a:ext cx="3343701" cy="374189"/>
            </a:xfrm>
            <a:prstGeom prst="rect">
              <a:avLst/>
            </a:prstGeom>
            <a:noFill/>
          </p:spPr>
          <p:txBody>
            <a:bodyPr wrap="square" rtlCol="0">
              <a:spAutoFit/>
            </a:bodyPr>
            <a:lstStyle/>
            <a:p>
              <a:r>
                <a:rPr lang="en-US" dirty="0"/>
                <a:t>Written Cardiac Response Plan</a:t>
              </a:r>
            </a:p>
          </p:txBody>
        </p:sp>
        <p:sp>
          <p:nvSpPr>
            <p:cNvPr id="31" name="TextBox 30"/>
            <p:cNvSpPr txBox="1"/>
            <p:nvPr/>
          </p:nvSpPr>
          <p:spPr>
            <a:xfrm>
              <a:off x="6529781" y="2052085"/>
              <a:ext cx="3722665" cy="646331"/>
            </a:xfrm>
            <a:prstGeom prst="rect">
              <a:avLst/>
            </a:prstGeom>
            <a:noFill/>
          </p:spPr>
          <p:txBody>
            <a:bodyPr wrap="square" rtlCol="0">
              <a:spAutoFit/>
            </a:bodyPr>
            <a:lstStyle/>
            <a:p>
              <a:r>
                <a:rPr lang="en-US" dirty="0" smtClean="0"/>
                <a:t>EMS have been notified of CPR-AED Program</a:t>
              </a:r>
              <a:endParaRPr lang="en-US" dirty="0"/>
            </a:p>
          </p:txBody>
        </p:sp>
        <p:sp>
          <p:nvSpPr>
            <p:cNvPr id="32" name="TextBox 31"/>
            <p:cNvSpPr txBox="1"/>
            <p:nvPr/>
          </p:nvSpPr>
          <p:spPr>
            <a:xfrm>
              <a:off x="6529781" y="2762442"/>
              <a:ext cx="3343701" cy="646331"/>
            </a:xfrm>
            <a:prstGeom prst="rect">
              <a:avLst/>
            </a:prstGeom>
            <a:noFill/>
          </p:spPr>
          <p:txBody>
            <a:bodyPr wrap="square" rtlCol="0">
              <a:spAutoFit/>
            </a:bodyPr>
            <a:lstStyle/>
            <a:p>
              <a:r>
                <a:rPr lang="en-US" dirty="0" smtClean="0"/>
                <a:t>Plan shared with outside groups using facilities</a:t>
              </a:r>
              <a:endParaRPr lang="en-US" dirty="0"/>
            </a:p>
          </p:txBody>
        </p:sp>
        <p:sp>
          <p:nvSpPr>
            <p:cNvPr id="33" name="Oval 32"/>
            <p:cNvSpPr/>
            <p:nvPr/>
          </p:nvSpPr>
          <p:spPr>
            <a:xfrm>
              <a:off x="510331" y="5340038"/>
              <a:ext cx="542611" cy="482321"/>
            </a:xfrm>
            <a:prstGeom prst="ellipse">
              <a:avLst/>
            </a:prstGeom>
            <a:solidFill>
              <a:srgbClr val="272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7</a:t>
              </a:r>
              <a:endParaRPr lang="en-US" sz="2000" b="1" dirty="0"/>
            </a:p>
          </p:txBody>
        </p:sp>
        <p:sp>
          <p:nvSpPr>
            <p:cNvPr id="34" name="Oval 33"/>
            <p:cNvSpPr/>
            <p:nvPr/>
          </p:nvSpPr>
          <p:spPr>
            <a:xfrm>
              <a:off x="5857876" y="4694014"/>
              <a:ext cx="542611" cy="482321"/>
            </a:xfrm>
            <a:prstGeom prst="ellipse">
              <a:avLst/>
            </a:prstGeom>
            <a:solidFill>
              <a:srgbClr val="1D655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t>13</a:t>
              </a:r>
              <a:endParaRPr lang="en-US" sz="2000" b="1" dirty="0"/>
            </a:p>
          </p:txBody>
        </p:sp>
        <p:sp>
          <p:nvSpPr>
            <p:cNvPr id="35" name="Oval 34"/>
            <p:cNvSpPr/>
            <p:nvPr/>
          </p:nvSpPr>
          <p:spPr>
            <a:xfrm>
              <a:off x="5857876" y="5334486"/>
              <a:ext cx="542611" cy="482321"/>
            </a:xfrm>
            <a:prstGeom prst="ellipse">
              <a:avLst/>
            </a:prstGeom>
            <a:solidFill>
              <a:srgbClr val="292E4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b="1" dirty="0" smtClean="0"/>
                <a:t>14</a:t>
              </a:r>
              <a:endParaRPr lang="en-US" sz="2000" b="1" dirty="0"/>
            </a:p>
          </p:txBody>
        </p:sp>
      </p:grpSp>
    </p:spTree>
    <p:extLst>
      <p:ext uri="{BB962C8B-B14F-4D97-AF65-F5344CB8AC3E}">
        <p14:creationId xmlns:p14="http://schemas.microsoft.com/office/powerpoint/2010/main" val="304610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42" y="289877"/>
            <a:ext cx="10515600" cy="1325563"/>
          </a:xfrm>
        </p:spPr>
        <p:txBody>
          <a:bodyPr>
            <a:normAutofit/>
          </a:bodyPr>
          <a:lstStyle/>
          <a:p>
            <a:r>
              <a:rPr lang="en-US" sz="4800" b="1" dirty="0" smtClean="0"/>
              <a:t>Our Plan</a:t>
            </a:r>
            <a:endParaRPr lang="en-US" sz="4800" b="1" dirty="0"/>
          </a:p>
        </p:txBody>
      </p:sp>
      <p:graphicFrame>
        <p:nvGraphicFramePr>
          <p:cNvPr id="9" name="Diagram 8"/>
          <p:cNvGraphicFramePr/>
          <p:nvPr>
            <p:extLst>
              <p:ext uri="{D42A27DB-BD31-4B8C-83A1-F6EECF244321}">
                <p14:modId xmlns:p14="http://schemas.microsoft.com/office/powerpoint/2010/main" val="525398607"/>
              </p:ext>
            </p:extLst>
          </p:nvPr>
        </p:nvGraphicFramePr>
        <p:xfrm>
          <a:off x="437442" y="1432560"/>
          <a:ext cx="11551358"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a:srcRect r="42494"/>
          <a:stretch/>
        </p:blipFill>
        <p:spPr>
          <a:xfrm>
            <a:off x="0" y="5931060"/>
            <a:ext cx="4223657" cy="926940"/>
          </a:xfrm>
          <a:prstGeom prst="rect">
            <a:avLst/>
          </a:prstGeom>
        </p:spPr>
      </p:pic>
    </p:spTree>
    <p:extLst>
      <p:ext uri="{BB962C8B-B14F-4D97-AF65-F5344CB8AC3E}">
        <p14:creationId xmlns:p14="http://schemas.microsoft.com/office/powerpoint/2010/main" val="320386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2555"/>
            <a:ext cx="10515600" cy="1325563"/>
          </a:xfrm>
        </p:spPr>
        <p:txBody>
          <a:bodyPr>
            <a:normAutofit/>
          </a:bodyPr>
          <a:lstStyle/>
          <a:p>
            <a:r>
              <a:rPr lang="en-US" sz="4800" b="1" dirty="0" smtClean="0"/>
              <a:t>Cardiac Emergency Response Drill</a:t>
            </a:r>
            <a:endParaRPr lang="en-US" sz="4800" b="1" dirty="0"/>
          </a:p>
        </p:txBody>
      </p:sp>
      <p:sp>
        <p:nvSpPr>
          <p:cNvPr id="5" name="Content Placeholder 2">
            <a:extLst>
              <a:ext uri="{FF2B5EF4-FFF2-40B4-BE49-F238E27FC236}">
                <a16:creationId xmlns:a16="http://schemas.microsoft.com/office/drawing/2014/main" xmlns="" id="{EA4FF17A-6696-5979-CC34-87466201EFDD}"/>
              </a:ext>
            </a:extLst>
          </p:cNvPr>
          <p:cNvSpPr txBox="1">
            <a:spLocks noGrp="1"/>
          </p:cNvSpPr>
          <p:nvPr>
            <p:ph idx="1"/>
          </p:nvPr>
        </p:nvSpPr>
        <p:spPr bwMode="auto">
          <a:xfrm>
            <a:off x="548640" y="915806"/>
            <a:ext cx="9196940" cy="448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marL="342900" indent="-342900" defTabSz="685800">
              <a:lnSpc>
                <a:spcPct val="100000"/>
              </a:lnSpc>
              <a:spcBef>
                <a:spcPts val="0"/>
              </a:spcBef>
              <a:defRPr/>
            </a:pPr>
            <a:r>
              <a:rPr lang="en-US" kern="0" dirty="0" smtClean="0">
                <a:ea typeface="Tahoma" pitchFamily="34" charset="0"/>
              </a:rPr>
              <a:t>Drills will happen one-two times a year</a:t>
            </a:r>
          </a:p>
          <a:p>
            <a:pPr marL="571500" lvl="1" indent="-342900" defTabSz="685800">
              <a:lnSpc>
                <a:spcPct val="100000"/>
              </a:lnSpc>
              <a:spcBef>
                <a:spcPts val="0"/>
              </a:spcBef>
              <a:defRPr/>
            </a:pPr>
            <a:r>
              <a:rPr lang="en-US" kern="0" dirty="0" smtClean="0">
                <a:ea typeface="Tahoma" pitchFamily="34" charset="0"/>
              </a:rPr>
              <a:t>Unannounced</a:t>
            </a:r>
            <a:endParaRPr lang="en-US" kern="0" dirty="0">
              <a:ea typeface="Tahoma" pitchFamily="34" charset="0"/>
            </a:endParaRPr>
          </a:p>
          <a:p>
            <a:pPr marL="342900" indent="-342900" defTabSz="685800">
              <a:lnSpc>
                <a:spcPct val="100000"/>
              </a:lnSpc>
              <a:spcBef>
                <a:spcPts val="0"/>
              </a:spcBef>
              <a:defRPr/>
            </a:pPr>
            <a:r>
              <a:rPr lang="en-US" kern="0" dirty="0" smtClean="0">
                <a:ea typeface="Tahoma" pitchFamily="34" charset="0"/>
              </a:rPr>
              <a:t>When you hear Code _____</a:t>
            </a:r>
          </a:p>
          <a:p>
            <a:pPr marL="571500" lvl="1" indent="-342900" defTabSz="685800">
              <a:lnSpc>
                <a:spcPct val="100000"/>
              </a:lnSpc>
              <a:spcBef>
                <a:spcPts val="0"/>
              </a:spcBef>
              <a:defRPr/>
            </a:pPr>
            <a:r>
              <a:rPr lang="en-US" kern="0" dirty="0" smtClean="0">
                <a:ea typeface="Tahoma" pitchFamily="34" charset="0"/>
              </a:rPr>
              <a:t>Cardiac Emergency Response Team will follow their specific steps</a:t>
            </a:r>
          </a:p>
          <a:p>
            <a:pPr marL="571500" lvl="1" indent="-342900" defTabSz="685800">
              <a:lnSpc>
                <a:spcPct val="100000"/>
              </a:lnSpc>
              <a:spcBef>
                <a:spcPts val="0"/>
              </a:spcBef>
              <a:defRPr/>
            </a:pPr>
            <a:r>
              <a:rPr lang="en-US" kern="0" dirty="0" smtClean="0">
                <a:ea typeface="Tahoma" pitchFamily="34" charset="0"/>
              </a:rPr>
              <a:t>If you are not a team member keep students in the classrooms and stay out of the hallways</a:t>
            </a:r>
          </a:p>
          <a:p>
            <a:pPr marL="1028700" lvl="2" indent="-342900" defTabSz="685800">
              <a:lnSpc>
                <a:spcPct val="100000"/>
              </a:lnSpc>
              <a:spcBef>
                <a:spcPts val="0"/>
              </a:spcBef>
              <a:defRPr/>
            </a:pPr>
            <a:r>
              <a:rPr lang="en-US" kern="0" dirty="0" smtClean="0">
                <a:ea typeface="Tahoma" pitchFamily="34" charset="0"/>
              </a:rPr>
              <a:t>If your next to a team member’s class, supervise their students until an assistant/aide can cover</a:t>
            </a:r>
          </a:p>
          <a:p>
            <a:pPr marL="342900" indent="-342900" defTabSz="685800">
              <a:lnSpc>
                <a:spcPct val="100000"/>
              </a:lnSpc>
              <a:spcBef>
                <a:spcPts val="0"/>
              </a:spcBef>
              <a:defRPr/>
            </a:pPr>
            <a:r>
              <a:rPr lang="en-US" kern="0" dirty="0" smtClean="0">
                <a:ea typeface="Tahoma" pitchFamily="34" charset="0"/>
              </a:rPr>
              <a:t>If your class is in the area of a sudden cardiac arrest move them all away</a:t>
            </a:r>
          </a:p>
          <a:p>
            <a:pPr marL="571500" lvl="1" indent="-342900" defTabSz="685800">
              <a:lnSpc>
                <a:spcPct val="100000"/>
              </a:lnSpc>
              <a:spcBef>
                <a:spcPts val="0"/>
              </a:spcBef>
              <a:defRPr/>
            </a:pPr>
            <a:r>
              <a:rPr lang="en-US" dirty="0"/>
              <a:t>All staff should make every effort to protect the privacy and dignity of the victim, while also protecting their students from the trauma of such an </a:t>
            </a:r>
            <a:r>
              <a:rPr lang="en-US" dirty="0" smtClean="0"/>
              <a:t>incident</a:t>
            </a:r>
            <a:endParaRPr lang="en-US" kern="0" dirty="0" smtClean="0">
              <a:ea typeface="Tahoma" pitchFamily="34" charset="0"/>
            </a:endParaRPr>
          </a:p>
        </p:txBody>
      </p:sp>
      <p:pic>
        <p:nvPicPr>
          <p:cNvPr id="7" name="Picture 6"/>
          <p:cNvPicPr>
            <a:picLocks noChangeAspect="1"/>
          </p:cNvPicPr>
          <p:nvPr/>
        </p:nvPicPr>
        <p:blipFill>
          <a:blip r:embed="rId3"/>
          <a:stretch>
            <a:fillRect/>
          </a:stretch>
        </p:blipFill>
        <p:spPr>
          <a:xfrm>
            <a:off x="9806540" y="2351373"/>
            <a:ext cx="1993565" cy="1926503"/>
          </a:xfrm>
          <a:prstGeom prst="rect">
            <a:avLst/>
          </a:prstGeom>
        </p:spPr>
      </p:pic>
      <p:pic>
        <p:nvPicPr>
          <p:cNvPr id="6" name="Picture 5"/>
          <p:cNvPicPr>
            <a:picLocks noChangeAspect="1"/>
          </p:cNvPicPr>
          <p:nvPr/>
        </p:nvPicPr>
        <p:blipFill rotWithShape="1">
          <a:blip r:embed="rId4"/>
          <a:srcRect r="42494"/>
          <a:stretch/>
        </p:blipFill>
        <p:spPr>
          <a:xfrm>
            <a:off x="0" y="5931060"/>
            <a:ext cx="4223657" cy="926940"/>
          </a:xfrm>
          <a:prstGeom prst="rect">
            <a:avLst/>
          </a:prstGeom>
        </p:spPr>
      </p:pic>
    </p:spTree>
    <p:extLst>
      <p:ext uri="{BB962C8B-B14F-4D97-AF65-F5344CB8AC3E}">
        <p14:creationId xmlns:p14="http://schemas.microsoft.com/office/powerpoint/2010/main" val="228746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d5b90c4-2b35-4ca4-b41a-5045b20636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E9EF8C2E1DC84A9AB2F2584E7CC262" ma:contentTypeVersion="16" ma:contentTypeDescription="Create a new document." ma:contentTypeScope="" ma:versionID="0d5f942b835ce16d85124baa7f3dc1cf">
  <xsd:schema xmlns:xsd="http://www.w3.org/2001/XMLSchema" xmlns:xs="http://www.w3.org/2001/XMLSchema" xmlns:p="http://schemas.microsoft.com/office/2006/metadata/properties" xmlns:ns3="9d5b90c4-2b35-4ca4-b41a-5045b206367e" xmlns:ns4="f0b292fb-6854-4ffe-bd49-1feba3cc89a3" targetNamespace="http://schemas.microsoft.com/office/2006/metadata/properties" ma:root="true" ma:fieldsID="df2024beddddefe8587e31ff443ba605" ns3:_="" ns4:_="">
    <xsd:import namespace="9d5b90c4-2b35-4ca4-b41a-5045b206367e"/>
    <xsd:import namespace="f0b292fb-6854-4ffe-bd49-1feba3cc89a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b90c4-2b35-4ca4-b41a-5045b2063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b292fb-6854-4ffe-bd49-1feba3cc89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D735CB-E5EF-4430-9317-F3803B5CB1BF}">
  <ds:schemaRefs>
    <ds:schemaRef ds:uri="http://schemas.microsoft.com/sharepoint/v3/contenttype/forms"/>
  </ds:schemaRefs>
</ds:datastoreItem>
</file>

<file path=customXml/itemProps2.xml><?xml version="1.0" encoding="utf-8"?>
<ds:datastoreItem xmlns:ds="http://schemas.openxmlformats.org/officeDocument/2006/customXml" ds:itemID="{E2AC6EEA-6594-43C4-8BFD-7C2231DFC84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0b292fb-6854-4ffe-bd49-1feba3cc89a3"/>
    <ds:schemaRef ds:uri="9d5b90c4-2b35-4ca4-b41a-5045b206367e"/>
    <ds:schemaRef ds:uri="http://www.w3.org/XML/1998/namespace"/>
  </ds:schemaRefs>
</ds:datastoreItem>
</file>

<file path=customXml/itemProps3.xml><?xml version="1.0" encoding="utf-8"?>
<ds:datastoreItem xmlns:ds="http://schemas.openxmlformats.org/officeDocument/2006/customXml" ds:itemID="{0DE1A3AD-71EA-4085-BFBD-8B40B6DCA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b90c4-2b35-4ca4-b41a-5045b206367e"/>
    <ds:schemaRef ds:uri="f0b292fb-6854-4ffe-bd49-1feba3cc8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974</TotalTime>
  <Words>960</Words>
  <Application>Microsoft Office PowerPoint</Application>
  <PresentationFormat>Widescreen</PresentationFormat>
  <Paragraphs>148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Calibri Light</vt:lpstr>
      <vt:lpstr>Tahoma</vt:lpstr>
      <vt:lpstr>Office Theme</vt:lpstr>
      <vt:lpstr>PowerPoint Presentation</vt:lpstr>
      <vt:lpstr>Project ADAM </vt:lpstr>
      <vt:lpstr>What is a Sudden Cardiac Arrest (SCA)?</vt:lpstr>
      <vt:lpstr>What is a Sudden Cardiac Arrest (SCA)? (cont.)</vt:lpstr>
      <vt:lpstr>What is an AED?</vt:lpstr>
      <vt:lpstr>PowerPoint Presentation</vt:lpstr>
      <vt:lpstr>What are all the parts of becoming Heart Safe?</vt:lpstr>
      <vt:lpstr>Our Plan</vt:lpstr>
      <vt:lpstr>Cardiac Emergency Response Drill</vt:lpstr>
      <vt:lpstr>PowerPoint Presentation</vt:lpstr>
    </vt:vector>
  </TitlesOfParts>
  <Company>Texas Children's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Bard, Jennifer O.</dc:creator>
  <cp:lastModifiedBy>Thompson, Allison</cp:lastModifiedBy>
  <cp:revision>48</cp:revision>
  <dcterms:created xsi:type="dcterms:W3CDTF">2024-03-20T15:44:40Z</dcterms:created>
  <dcterms:modified xsi:type="dcterms:W3CDTF">2024-05-01T22:39:41Z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0x01010044E9EF8C2E1DC84A9AB2F2584E7CC262</vt:lpwstr>
  </property>
</Properties>
</file>